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6" r:id="rId4"/>
    <p:sldId id="278" r:id="rId5"/>
    <p:sldId id="281" r:id="rId6"/>
    <p:sldId id="275" r:id="rId7"/>
    <p:sldId id="285" r:id="rId8"/>
    <p:sldId id="277" r:id="rId9"/>
    <p:sldId id="279" r:id="rId10"/>
    <p:sldId id="280" r:id="rId11"/>
    <p:sldId id="276" r:id="rId12"/>
    <p:sldId id="272" r:id="rId13"/>
    <p:sldId id="25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295E17AF-0C1A-45D9-91BC-E45AF10F7945}">
          <p14:sldIdLst>
            <p14:sldId id="256"/>
            <p14:sldId id="257"/>
            <p14:sldId id="286"/>
            <p14:sldId id="278"/>
            <p14:sldId id="281"/>
            <p14:sldId id="275"/>
            <p14:sldId id="285"/>
            <p14:sldId id="277"/>
            <p14:sldId id="279"/>
            <p14:sldId id="280"/>
            <p14:sldId id="276"/>
            <p14:sldId id="272"/>
            <p14:sldId id="25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52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ransition spd="slow">
    <p:push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tatkniga.ru/authors/shaginur-mustafin-.html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distance-calculator.ru/" TargetMode="Externa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1124744"/>
            <a:ext cx="7272808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endParaRPr lang="en-US" sz="2000" dirty="0" smtClean="0">
              <a:solidFill>
                <a:schemeClr val="accent2">
                  <a:lumMod val="75000"/>
                </a:schemeClr>
              </a:solidFill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endParaRPr lang="en-US" sz="2000" dirty="0" smtClean="0">
              <a:solidFill>
                <a:schemeClr val="accent2">
                  <a:lumMod val="75000"/>
                </a:schemeClr>
              </a:solidFill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endParaRPr lang="en-US" sz="2000" dirty="0">
              <a:solidFill>
                <a:schemeClr val="accent2">
                  <a:lumMod val="75000"/>
                </a:schemeClr>
              </a:solidFill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r>
              <a:rPr lang="en-US" sz="2000" dirty="0">
                <a:solidFill>
                  <a:schemeClr val="accent2">
                    <a:lumMod val="75000"/>
                  </a:schemeClr>
                </a:solidFill>
                <a:ea typeface="+mj-ea"/>
                <a:cs typeface="+mj-cs"/>
              </a:rPr>
              <a:t> </a:t>
            </a: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  <a:ea typeface="+mj-ea"/>
                <a:cs typeface="+mj-cs"/>
              </a:rPr>
              <a:t>   </a:t>
            </a:r>
            <a:endParaRPr lang="ru-RU" sz="2000" dirty="0" smtClean="0">
              <a:solidFill>
                <a:schemeClr val="accent2">
                  <a:lumMod val="75000"/>
                </a:schemeClr>
              </a:solidFill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endParaRPr lang="ru-RU" sz="2000" dirty="0">
              <a:solidFill>
                <a:schemeClr val="accent2">
                  <a:lumMod val="75000"/>
                </a:schemeClr>
              </a:solidFill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endParaRPr lang="ru-RU" sz="2000" dirty="0">
              <a:solidFill>
                <a:schemeClr val="accent2">
                  <a:lumMod val="75000"/>
                </a:schemeClr>
              </a:solidFill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endParaRPr lang="en-US" sz="2000" dirty="0"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r>
              <a:rPr lang="en-US" sz="2000" dirty="0" smtClean="0">
                <a:latin typeface="+mj-lt"/>
                <a:ea typeface="+mj-ea"/>
                <a:cs typeface="+mj-cs"/>
              </a:rPr>
              <a:t> </a:t>
            </a:r>
          </a:p>
          <a:p>
            <a:pPr lvl="0" algn="ctr">
              <a:spcBef>
                <a:spcPct val="0"/>
              </a:spcBef>
              <a:defRPr/>
            </a:pPr>
            <a:endParaRPr lang="en-US" sz="2000" dirty="0" smtClean="0"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r>
              <a:rPr lang="ru-RU" sz="3600" b="1" dirty="0">
                <a:ea typeface="+mj-ea"/>
                <a:cs typeface="+mj-cs"/>
              </a:rPr>
              <a:t>«Дорогу осилит идущий»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63888" y="5013176"/>
            <a:ext cx="4896544" cy="288032"/>
          </a:xfrm>
        </p:spPr>
        <p:txBody>
          <a:bodyPr>
            <a:noAutofit/>
          </a:bodyPr>
          <a:lstStyle/>
          <a:p>
            <a:pPr algn="l">
              <a:spcBef>
                <a:spcPts val="0"/>
              </a:spcBef>
            </a:pPr>
            <a:endParaRPr lang="ru-RU" sz="1800" dirty="0" smtClean="0">
              <a:solidFill>
                <a:schemeClr val="tx1"/>
              </a:solidFill>
              <a:latin typeface="+mj-lt"/>
              <a:cs typeface="Times New Roman" pitchFamily="18" charset="0"/>
            </a:endParaRPr>
          </a:p>
          <a:p>
            <a:pPr algn="l">
              <a:spcBef>
                <a:spcPts val="0"/>
              </a:spcBef>
            </a:pPr>
            <a:endParaRPr lang="ru-RU" sz="1800" dirty="0">
              <a:solidFill>
                <a:schemeClr val="tx1"/>
              </a:solidFill>
              <a:latin typeface="+mj-lt"/>
              <a:cs typeface="Times New Roman" pitchFamily="18" charset="0"/>
            </a:endParaRPr>
          </a:p>
          <a:p>
            <a:pPr algn="l">
              <a:spcBef>
                <a:spcPts val="0"/>
              </a:spcBef>
            </a:pPr>
            <a:r>
              <a:rPr lang="ru-RU" sz="1800" b="1" dirty="0" smtClean="0">
                <a:solidFill>
                  <a:schemeClr val="tx1"/>
                </a:solidFill>
                <a:cs typeface="Times New Roman" pitchFamily="18" charset="0"/>
              </a:rPr>
              <a:t>Учитель</a:t>
            </a:r>
            <a:r>
              <a:rPr lang="ru-RU" sz="1800" b="1" dirty="0" smtClean="0">
                <a:solidFill>
                  <a:schemeClr val="tx1"/>
                </a:solidFill>
                <a:cs typeface="Times New Roman" pitchFamily="18" charset="0"/>
              </a:rPr>
              <a:t>:</a:t>
            </a:r>
            <a:r>
              <a:rPr lang="ru-RU" sz="1800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cs typeface="Times New Roman" pitchFamily="18" charset="0"/>
              </a:rPr>
              <a:t>Шаботич</a:t>
            </a:r>
            <a:r>
              <a:rPr lang="ru-RU" sz="1800" dirty="0">
                <a:solidFill>
                  <a:schemeClr val="tx1"/>
                </a:solidFill>
                <a:cs typeface="Times New Roman" pitchFamily="18" charset="0"/>
              </a:rPr>
              <a:t> Рима </a:t>
            </a:r>
            <a:r>
              <a:rPr lang="ru-RU" sz="1800" dirty="0" err="1">
                <a:solidFill>
                  <a:schemeClr val="tx1"/>
                </a:solidFill>
                <a:cs typeface="Times New Roman" pitchFamily="18" charset="0"/>
              </a:rPr>
              <a:t>Ремовна</a:t>
            </a:r>
            <a:endParaRPr lang="ru-RU" sz="1800" dirty="0">
              <a:solidFill>
                <a:schemeClr val="tx1"/>
              </a:solidFill>
              <a:cs typeface="Times New Roman" pitchFamily="18" charset="0"/>
            </a:endParaRPr>
          </a:p>
          <a:p>
            <a:pPr algn="l">
              <a:spcBef>
                <a:spcPts val="0"/>
              </a:spcBef>
              <a:buNone/>
            </a:pPr>
            <a:endParaRPr lang="ru-RU" sz="1800" dirty="0" smtClean="0">
              <a:solidFill>
                <a:schemeClr val="tx1"/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544" y="1124744"/>
            <a:ext cx="1440160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8454" t="9642" r="19008" b="19485"/>
          <a:stretch/>
        </p:blipFill>
        <p:spPr>
          <a:xfrm>
            <a:off x="611560" y="764704"/>
            <a:ext cx="8136904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38820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Прямоугольник 1"/>
              <p:cNvSpPr/>
              <p:nvPr/>
            </p:nvSpPr>
            <p:spPr>
              <a:xfrm>
                <a:off x="746876" y="500761"/>
                <a:ext cx="7560840" cy="14982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b="1" dirty="0" smtClean="0"/>
                  <a:t>Ответ: Площадь многоугольника равна 2065039,8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b="1" i="1" smtClean="0"/>
                        </m:ctrlPr>
                      </m:sSupPr>
                      <m:e>
                        <m:r>
                          <a:rPr lang="ru-RU" b="1" i="1" smtClean="0"/>
                          <m:t>км</m:t>
                        </m:r>
                      </m:e>
                      <m:sup>
                        <m:r>
                          <a:rPr lang="ru-RU" b="1" i="1" smtClean="0"/>
                          <m:t>𝟐</m:t>
                        </m:r>
                        <m:r>
                          <a:rPr lang="ru-RU" b="1" i="1" smtClean="0"/>
                          <m:t> </m:t>
                        </m:r>
                      </m:sup>
                    </m:sSup>
                  </m:oMath>
                </a14:m>
                <a:endParaRPr lang="ru-RU" b="1" dirty="0" smtClean="0"/>
              </a:p>
              <a:p>
                <a:r>
                  <a:rPr lang="ru-RU" dirty="0" smtClean="0"/>
                  <a:t>Это около 30 территорий Татарстана (68 000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i="1" smtClean="0"/>
                        </m:ctrlPr>
                      </m:sSupPr>
                      <m:e>
                        <m:r>
                          <a:rPr lang="ru-RU" b="0" i="1" smtClean="0"/>
                          <m:t>км</m:t>
                        </m:r>
                      </m:e>
                      <m:sup>
                        <m:r>
                          <a:rPr lang="ru-RU" b="0" i="1" smtClean="0"/>
                          <m:t>2</m:t>
                        </m:r>
                      </m:sup>
                    </m:sSup>
                  </m:oMath>
                </a14:m>
                <a:r>
                  <a:rPr lang="ru-RU" dirty="0" smtClean="0"/>
                  <a:t>)</a:t>
                </a:r>
                <a:endParaRPr lang="en-US" dirty="0"/>
              </a:p>
              <a:p>
                <a:pPr algn="ctr"/>
                <a:r>
                  <a:rPr lang="ru-RU" sz="1600" dirty="0" smtClean="0">
                    <a:latin typeface="+mj-lt"/>
                  </a:rPr>
                  <a:t>                  </a:t>
                </a:r>
                <a:endParaRPr lang="ru-RU" sz="1600" dirty="0" smtClean="0">
                  <a:latin typeface="+mj-lt"/>
                </a:endParaRPr>
              </a:p>
              <a:p>
                <a:pPr algn="ctr"/>
                <a:r>
                  <a:rPr lang="ru-RU" sz="1600" dirty="0">
                    <a:latin typeface="+mj-lt"/>
                  </a:rPr>
                  <a:t> </a:t>
                </a:r>
                <a:r>
                  <a:rPr lang="ru-RU" sz="1600" dirty="0" smtClean="0">
                    <a:latin typeface="+mj-lt"/>
                  </a:rPr>
                  <a:t>                </a:t>
                </a:r>
                <a:r>
                  <a:rPr lang="ru-RU" sz="1600" dirty="0" smtClean="0">
                    <a:latin typeface="+mj-lt"/>
                  </a:rPr>
                  <a:t>  </a:t>
                </a:r>
                <a:r>
                  <a:rPr lang="ru-RU" sz="1600" dirty="0" smtClean="0">
                    <a:latin typeface="+mj-lt"/>
                  </a:rPr>
                  <a:t>Решим эту же задачу,</a:t>
                </a:r>
              </a:p>
              <a:p>
                <a:pPr algn="ctr"/>
                <a:r>
                  <a:rPr lang="ru-RU" sz="1600" dirty="0" smtClean="0">
                    <a:latin typeface="+mj-lt"/>
                  </a:rPr>
                  <a:t>                                         воспользовавшись формулой </a:t>
                </a:r>
                <a:r>
                  <a:rPr lang="en-US" sz="1600" dirty="0" smtClean="0">
                    <a:latin typeface="+mj-lt"/>
                  </a:rPr>
                  <a:t>S=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6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𝑎h</m:t>
                        </m:r>
                      </m:num>
                      <m:den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US" sz="1600" dirty="0">
                  <a:latin typeface="+mj-lt"/>
                </a:endParaRPr>
              </a:p>
            </p:txBody>
          </p:sp>
        </mc:Choice>
        <mc:Fallback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6876" y="500761"/>
                <a:ext cx="7560840" cy="1498295"/>
              </a:xfrm>
              <a:prstGeom prst="rect">
                <a:avLst/>
              </a:prstGeom>
              <a:blipFill rotWithShape="0">
                <a:blip r:embed="rId2"/>
                <a:stretch>
                  <a:fillRect l="-726" t="-1626" b="-122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01" b="18501"/>
          <a:stretch/>
        </p:blipFill>
        <p:spPr>
          <a:xfrm>
            <a:off x="608589" y="1290867"/>
            <a:ext cx="3102283" cy="382195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3923927" y="2037279"/>
                <a:ext cx="4464496" cy="28460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S1=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4,2∗3,4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dirty="0" smtClean="0"/>
                  <a:t>=7,14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км</m:t>
                        </m:r>
                      </m:e>
                      <m:sup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ru-RU" dirty="0" smtClean="0"/>
              </a:p>
              <a:p>
                <a:r>
                  <a:rPr lang="en-US" dirty="0" smtClean="0"/>
                  <a:t>S2=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5,2∗3,2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dirty="0" smtClean="0"/>
                  <a:t>=8,32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км</m:t>
                        </m:r>
                      </m:e>
                      <m:sup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dirty="0" smtClean="0"/>
              </a:p>
              <a:p>
                <a:r>
                  <a:rPr lang="en-US" dirty="0" smtClean="0"/>
                  <a:t>S3=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3,2∗3,3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dirty="0" smtClean="0"/>
                  <a:t>=5,28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км</m:t>
                        </m:r>
                      </m:e>
                      <m:sup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dirty="0" smtClean="0"/>
              </a:p>
              <a:p>
                <a:r>
                  <a:rPr lang="en-US" dirty="0" smtClean="0"/>
                  <a:t>S4=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5,8∗1,8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dirty="0" smtClean="0"/>
                  <a:t>=5,22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км</m:t>
                        </m:r>
                      </m:e>
                      <m:sup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dirty="0" smtClean="0"/>
              </a:p>
              <a:p>
                <a:r>
                  <a:rPr lang="en-US" dirty="0" smtClean="0"/>
                  <a:t>S5=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4∗2,6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dirty="0" smtClean="0"/>
                  <a:t>=5,2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км</m:t>
                        </m:r>
                      </m:e>
                      <m:sup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dirty="0" smtClean="0"/>
              </a:p>
              <a:p>
                <a:r>
                  <a:rPr lang="en-US" dirty="0" smtClean="0"/>
                  <a:t>S6=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4,8∗1,7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dirty="0" smtClean="0"/>
                  <a:t>=,08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км</m:t>
                        </m:r>
                      </m:e>
                      <m:sup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dirty="0" smtClean="0"/>
              </a:p>
              <a:p>
                <a:r>
                  <a:rPr lang="en-US" dirty="0" smtClean="0"/>
                  <a:t>S7=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9,5∗3,2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dirty="0" smtClean="0"/>
                  <a:t>=15,2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км</m:t>
                        </m:r>
                      </m:e>
                      <m:sup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dirty="0" smtClean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3927" y="2037279"/>
                <a:ext cx="4464496" cy="2846036"/>
              </a:xfrm>
              <a:prstGeom prst="rect">
                <a:avLst/>
              </a:prstGeom>
              <a:blipFill rotWithShape="0">
                <a:blip r:embed="rId4"/>
                <a:stretch>
                  <a:fillRect l="-1230" b="-21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Правая фигурная скобка 4"/>
          <p:cNvSpPr/>
          <p:nvPr/>
        </p:nvSpPr>
        <p:spPr>
          <a:xfrm>
            <a:off x="5859821" y="2167859"/>
            <a:ext cx="426109" cy="2584875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6285930" y="2044753"/>
                <a:ext cx="2298316" cy="2806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/>
                  <a:t>S=50,44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1600" i="1"/>
                        </m:ctrlPr>
                      </m:sSupPr>
                      <m:e>
                        <m:r>
                          <a:rPr lang="ru-RU" sz="1600" i="1"/>
                          <m:t>км</m:t>
                        </m:r>
                      </m:e>
                      <m:sup>
                        <m:r>
                          <a:rPr lang="ru-RU" sz="1600" i="1"/>
                          <m:t>2</m:t>
                        </m:r>
                      </m:sup>
                    </m:sSup>
                  </m:oMath>
                </a14:m>
                <a:endParaRPr lang="en-US" sz="1600" dirty="0" smtClean="0"/>
              </a:p>
              <a:p>
                <a:r>
                  <a:rPr lang="ru-RU" sz="1600" dirty="0"/>
                  <a:t>м</a:t>
                </a:r>
                <a:r>
                  <a:rPr lang="ru-RU" sz="1600" dirty="0" smtClean="0"/>
                  <a:t>асштаб карты 1:20000000, </a:t>
                </a:r>
                <a:r>
                  <a:rPr lang="ru-RU" sz="1600" dirty="0" err="1" smtClean="0"/>
                  <a:t>т.е</a:t>
                </a:r>
                <a:endParaRPr lang="ru-RU" sz="1600" dirty="0" smtClean="0"/>
              </a:p>
              <a:p>
                <a:r>
                  <a:rPr lang="ru-RU" sz="1600" dirty="0" smtClean="0"/>
                  <a:t>Коэффициент подобия равен 200. </a:t>
                </a:r>
              </a:p>
              <a:p>
                <a:r>
                  <a:rPr lang="ru-RU" sz="1600" dirty="0" smtClean="0"/>
                  <a:t>Площади </a:t>
                </a:r>
                <a:r>
                  <a:rPr lang="ru-RU" sz="1600" dirty="0"/>
                  <a:t>подобных фигур относятся как квадраты их соответствующих линейных размеров.  </a:t>
                </a:r>
                <a:endParaRPr lang="ru-RU" sz="1600" dirty="0" smtClean="0"/>
              </a:p>
              <a:p>
                <a:endParaRPr lang="ru-RU" sz="1600" dirty="0"/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5930" y="2044753"/>
                <a:ext cx="2298316" cy="2806346"/>
              </a:xfrm>
              <a:prstGeom prst="rect">
                <a:avLst/>
              </a:prstGeom>
              <a:blipFill rotWithShape="0">
                <a:blip r:embed="rId5"/>
                <a:stretch>
                  <a:fillRect l="-1326" t="-43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2159730" y="5445224"/>
                <a:ext cx="5364598" cy="929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/>
                  <a:t>S = 50,44*40000 = 2017600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b="1" i="1"/>
                        </m:ctrlPr>
                      </m:sSupPr>
                      <m:e>
                        <m:r>
                          <a:rPr lang="ru-RU" b="1" i="1"/>
                          <m:t>км</m:t>
                        </m:r>
                      </m:e>
                      <m:sup>
                        <m:r>
                          <a:rPr lang="ru-RU" b="1" i="1"/>
                          <m:t>𝟐</m:t>
                        </m:r>
                      </m:sup>
                    </m:sSup>
                  </m:oMath>
                </a14:m>
                <a:endParaRPr lang="ru-RU" b="1" dirty="0" smtClean="0"/>
              </a:p>
              <a:p>
                <a:endParaRPr lang="en-US" b="1" dirty="0" smtClean="0"/>
              </a:p>
              <a:p>
                <a:r>
                  <a:rPr lang="ru-RU" dirty="0" smtClean="0"/>
                  <a:t>Разница объяснима погрешностью измерений</a:t>
                </a:r>
                <a:endParaRPr lang="ru-RU" dirty="0"/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59730" y="5445224"/>
                <a:ext cx="5364598" cy="929550"/>
              </a:xfrm>
              <a:prstGeom prst="rect">
                <a:avLst/>
              </a:prstGeom>
              <a:blipFill rotWithShape="0">
                <a:blip r:embed="rId6"/>
                <a:stretch>
                  <a:fillRect l="-909" t="-2614" b="-915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38358615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9551" y="620688"/>
            <a:ext cx="8147247" cy="1325562"/>
          </a:xfrm>
        </p:spPr>
        <p:txBody>
          <a:bodyPr>
            <a:normAutofit/>
          </a:bodyPr>
          <a:lstStyle/>
          <a:p>
            <a:r>
              <a:rPr lang="ru-RU" sz="1800" b="1" dirty="0" err="1" smtClean="0">
                <a:latin typeface="+mn-lt"/>
              </a:rPr>
              <a:t>Шагинур</a:t>
            </a:r>
            <a:r>
              <a:rPr lang="ru-RU" sz="1800" b="1" dirty="0" smtClean="0">
                <a:latin typeface="+mn-lt"/>
              </a:rPr>
              <a:t> </a:t>
            </a:r>
            <a:r>
              <a:rPr lang="ru-RU" sz="1800" b="1" dirty="0">
                <a:latin typeface="+mn-lt"/>
              </a:rPr>
              <a:t>Мустафин, главный редактор издательства «Слово», член-корреспондент Российской Академии военно-исторических </a:t>
            </a:r>
            <a:r>
              <a:rPr lang="ru-RU" sz="1800" b="1" dirty="0" smtClean="0">
                <a:latin typeface="+mn-lt"/>
              </a:rPr>
              <a:t>наук </a:t>
            </a:r>
            <a:br>
              <a:rPr lang="ru-RU" sz="1800" b="1" dirty="0" smtClean="0">
                <a:latin typeface="+mn-lt"/>
              </a:rPr>
            </a:br>
            <a:r>
              <a:rPr lang="ru-RU" sz="1800" b="1" dirty="0" smtClean="0">
                <a:latin typeface="+mn-lt"/>
              </a:rPr>
              <a:t>(к 70-летию публициста)</a:t>
            </a:r>
            <a:endParaRPr lang="ru-RU" sz="1800" b="1" dirty="0">
              <a:latin typeface="+mn-lt"/>
            </a:endParaRPr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9184" y="1802234"/>
            <a:ext cx="6785631" cy="4323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06803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39552" y="692696"/>
            <a:ext cx="8064896" cy="79208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908720"/>
            <a:ext cx="784887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Литература</a:t>
            </a:r>
          </a:p>
          <a:p>
            <a:pPr algn="ctr"/>
            <a:endParaRPr lang="ru-RU" b="1" dirty="0"/>
          </a:p>
          <a:p>
            <a:pPr algn="ctr"/>
            <a:endParaRPr lang="ru-RU" b="1" dirty="0"/>
          </a:p>
          <a:p>
            <a:r>
              <a:rPr lang="ru-RU" b="1" dirty="0" smtClean="0"/>
              <a:t>1. Воспоминания </a:t>
            </a:r>
            <a:r>
              <a:rPr lang="ru-RU" b="1" dirty="0"/>
              <a:t>Мустафина </a:t>
            </a:r>
            <a:r>
              <a:rPr lang="ru-RU" b="1" dirty="0" err="1"/>
              <a:t>Шагинура</a:t>
            </a:r>
            <a:r>
              <a:rPr lang="ru-RU" b="1" dirty="0"/>
              <a:t> </a:t>
            </a:r>
            <a:r>
              <a:rPr lang="ru-RU" b="1" dirty="0" err="1"/>
              <a:t>Сапиевича</a:t>
            </a:r>
            <a:r>
              <a:rPr lang="ru-RU" b="1" dirty="0"/>
              <a:t> (</a:t>
            </a:r>
            <a:r>
              <a:rPr lang="ru-RU" b="1" dirty="0" err="1"/>
              <a:t>Ахметсафовича</a:t>
            </a:r>
            <a:r>
              <a:rPr lang="ru-RU" b="1" dirty="0"/>
              <a:t>) – личная беседа.      </a:t>
            </a:r>
            <a:r>
              <a:rPr lang="ru-RU" b="1" dirty="0" smtClean="0"/>
              <a:t>                                                                                                    </a:t>
            </a:r>
            <a:r>
              <a:rPr lang="ru-RU" b="1" dirty="0"/>
              <a:t>2. Писатели – фронтовики Татарстана / (сост.: </a:t>
            </a:r>
            <a:r>
              <a:rPr lang="ru-RU" b="1" dirty="0" err="1"/>
              <a:t>Ш.Мустафин</a:t>
            </a:r>
            <a:r>
              <a:rPr lang="ru-RU" b="1" dirty="0"/>
              <a:t>,  </a:t>
            </a:r>
            <a:r>
              <a:rPr lang="ru-RU" b="1" dirty="0" err="1"/>
              <a:t>А.Мушинский</a:t>
            </a:r>
            <a:r>
              <a:rPr lang="ru-RU" b="1" dirty="0"/>
              <a:t>), - Казань: </a:t>
            </a:r>
            <a:r>
              <a:rPr lang="ru-RU" b="1" dirty="0" err="1"/>
              <a:t>Татар.кн.из</a:t>
            </a:r>
            <a:r>
              <a:rPr lang="ru-RU" b="1" dirty="0"/>
              <a:t>-во, 2016. – 367 с. </a:t>
            </a:r>
          </a:p>
          <a:p>
            <a:r>
              <a:rPr lang="ru-RU" b="1" dirty="0"/>
              <a:t>3. http://www.millattashlar.ru/index.php/Мустафин_Шагинур_Сапиевич</a:t>
            </a:r>
          </a:p>
          <a:p>
            <a:r>
              <a:rPr lang="ru-RU" b="1" dirty="0"/>
              <a:t>4. </a:t>
            </a:r>
            <a:r>
              <a:rPr lang="ru-RU" b="1" dirty="0">
                <a:hlinkClick r:id="rId2"/>
              </a:rPr>
              <a:t>https://tatkniga.ru/authors/shaginur-mustafin-.</a:t>
            </a:r>
            <a:r>
              <a:rPr lang="ru-RU" b="1" dirty="0" smtClean="0">
                <a:hlinkClick r:id="rId2"/>
              </a:rPr>
              <a:t>html</a:t>
            </a:r>
            <a:endParaRPr lang="ru-RU" b="1" dirty="0" smtClean="0"/>
          </a:p>
          <a:p>
            <a:r>
              <a:rPr lang="ru-RU" b="1" dirty="0" smtClean="0"/>
              <a:t>5. </a:t>
            </a:r>
            <a:r>
              <a:rPr lang="en-US" b="1" dirty="0"/>
              <a:t>https://xamatgal.wixsite.com/shaginur </a:t>
            </a:r>
            <a:endParaRPr lang="ru-RU" b="1" dirty="0"/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74533" y="620688"/>
            <a:ext cx="547260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latin typeface="+mj-lt"/>
            </a:endParaRPr>
          </a:p>
          <a:p>
            <a:r>
              <a:rPr lang="ru-RU" dirty="0" smtClean="0"/>
              <a:t>Писатель-поисковик </a:t>
            </a:r>
            <a:r>
              <a:rPr lang="ru-RU" dirty="0" err="1"/>
              <a:t>Шагинур</a:t>
            </a:r>
            <a:r>
              <a:rPr lang="ru-RU" dirty="0"/>
              <a:t> Мустафин долгие годы исследует подвиги забытых солдат Великой Отечественной. На сегодняшний день установлены имена 478 героев, повторивших подвиг Александра Матросова. Одним из «</a:t>
            </a:r>
            <a:r>
              <a:rPr lang="ru-RU" dirty="0" err="1"/>
              <a:t>матросовцев</a:t>
            </a:r>
            <a:r>
              <a:rPr lang="ru-RU" dirty="0"/>
              <a:t>», к счастью, выживших, был и его </a:t>
            </a:r>
            <a:r>
              <a:rPr lang="ru-RU" dirty="0" smtClean="0"/>
              <a:t>отец </a:t>
            </a:r>
            <a:r>
              <a:rPr lang="ru-RU" dirty="0" err="1" smtClean="0"/>
              <a:t>Ахметсафа</a:t>
            </a:r>
            <a:r>
              <a:rPr lang="ru-RU" dirty="0" smtClean="0"/>
              <a:t> Мустафин.     15 октября 1943 года в </a:t>
            </a:r>
            <a:r>
              <a:rPr lang="ru-RU" dirty="0"/>
              <a:t>бою за станцию </a:t>
            </a:r>
            <a:r>
              <a:rPr lang="ru-RU" dirty="0" smtClean="0"/>
              <a:t>Горушки (Псковская область)  </a:t>
            </a:r>
            <a:r>
              <a:rPr lang="ru-RU" dirty="0" err="1" smtClean="0"/>
              <a:t>Ахметсафа</a:t>
            </a:r>
            <a:r>
              <a:rPr lang="ru-RU" dirty="0" smtClean="0"/>
              <a:t> закрыл </a:t>
            </a:r>
            <a:r>
              <a:rPr lang="ru-RU" dirty="0"/>
              <a:t>амбразуру своим телом, чтобы открыть путь однополчанам</a:t>
            </a:r>
            <a:r>
              <a:rPr lang="ru-RU" dirty="0" smtClean="0"/>
              <a:t>. На родину героя была отправлена похоронка…</a:t>
            </a:r>
          </a:p>
          <a:p>
            <a:r>
              <a:rPr lang="ru-RU" dirty="0" smtClean="0"/>
              <a:t>А 5 мая 1944 года </a:t>
            </a:r>
            <a:r>
              <a:rPr lang="ru-RU" dirty="0" err="1" smtClean="0"/>
              <a:t>Мусафин</a:t>
            </a:r>
            <a:r>
              <a:rPr lang="ru-RU" dirty="0" smtClean="0"/>
              <a:t> вернулся домой. В 1948 в семье родился первый ребенок: </a:t>
            </a:r>
            <a:r>
              <a:rPr lang="ru-RU" dirty="0" err="1" smtClean="0"/>
              <a:t>Шагинур</a:t>
            </a:r>
            <a:r>
              <a:rPr lang="ru-RU" dirty="0" smtClean="0"/>
              <a:t> – «луч солнца». И в этот же день, ослепший после ранений </a:t>
            </a:r>
            <a:r>
              <a:rPr lang="ru-RU" dirty="0" err="1" smtClean="0"/>
              <a:t>Ахметсафа</a:t>
            </a:r>
            <a:r>
              <a:rPr lang="ru-RU" dirty="0" smtClean="0"/>
              <a:t>, увидел свет.</a:t>
            </a:r>
          </a:p>
          <a:p>
            <a:r>
              <a:rPr lang="ru-RU" dirty="0" smtClean="0"/>
              <a:t>Сколько же солдат, повторивших подвиг Матросова, вернулись в </a:t>
            </a:r>
            <a:r>
              <a:rPr lang="ru-RU" dirty="0" err="1" smtClean="0"/>
              <a:t>Татартсан</a:t>
            </a:r>
            <a:r>
              <a:rPr lang="ru-RU" dirty="0" smtClean="0"/>
              <a:t> живыми? Ответ на это вопрос в задаче: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196752"/>
            <a:ext cx="2088232" cy="3268083"/>
          </a:xfrm>
          <a:prstGeom prst="rect">
            <a:avLst/>
          </a:prstGeom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908720"/>
            <a:ext cx="6984776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Задача:</a:t>
            </a:r>
          </a:p>
          <a:p>
            <a:r>
              <a:rPr lang="ru-RU" b="1" dirty="0"/>
              <a:t>Одна из сторон треугольника равна 9</a:t>
            </a:r>
            <a:r>
              <a:rPr lang="ru-RU" b="1" dirty="0" smtClean="0"/>
              <a:t> </a:t>
            </a:r>
            <a:r>
              <a:rPr lang="ru-RU" b="1" dirty="0"/>
              <a:t>см</a:t>
            </a:r>
            <a:r>
              <a:rPr lang="ru-RU" b="1" dirty="0" smtClean="0"/>
              <a:t>, а </a:t>
            </a:r>
            <a:r>
              <a:rPr lang="ru-RU" b="1" dirty="0"/>
              <a:t>высота ,проведенная к ней 4</a:t>
            </a:r>
            <a:r>
              <a:rPr lang="ru-RU" b="1" dirty="0" smtClean="0"/>
              <a:t> </a:t>
            </a:r>
            <a:r>
              <a:rPr lang="ru-RU" b="1" dirty="0"/>
              <a:t>см</a:t>
            </a:r>
            <a:r>
              <a:rPr lang="ru-RU" b="1" dirty="0" smtClean="0"/>
              <a:t>. </a:t>
            </a:r>
            <a:r>
              <a:rPr lang="ru-RU" b="1" dirty="0"/>
              <a:t>Ч</a:t>
            </a:r>
            <a:r>
              <a:rPr lang="ru-RU" b="1" dirty="0" smtClean="0"/>
              <a:t>ему </a:t>
            </a:r>
            <a:r>
              <a:rPr lang="ru-RU" b="1" dirty="0"/>
              <a:t>равна высота, </a:t>
            </a:r>
            <a:r>
              <a:rPr lang="ru-RU" b="1" dirty="0" smtClean="0"/>
              <a:t>проведенная </a:t>
            </a:r>
            <a:r>
              <a:rPr lang="ru-RU" b="1" dirty="0"/>
              <a:t>к стороне </a:t>
            </a:r>
            <a:r>
              <a:rPr lang="ru-RU" b="1" dirty="0" smtClean="0"/>
              <a:t>треугольника, равной 18 см?</a:t>
            </a:r>
          </a:p>
          <a:p>
            <a:endParaRPr lang="ru-RU" b="1" dirty="0"/>
          </a:p>
          <a:p>
            <a:r>
              <a:rPr lang="ru-RU" sz="2000" b="1" dirty="0" smtClean="0"/>
              <a:t>                                                                 Решение</a:t>
            </a:r>
            <a:r>
              <a:rPr lang="ru-RU" b="1" dirty="0" smtClean="0"/>
              <a:t>:</a:t>
            </a:r>
          </a:p>
          <a:p>
            <a:r>
              <a:rPr lang="ru-RU" b="1" dirty="0" smtClean="0"/>
              <a:t>                                         </a:t>
            </a:r>
          </a:p>
          <a:p>
            <a:r>
              <a:rPr lang="ru-RU" b="1" dirty="0"/>
              <a:t> </a:t>
            </a:r>
            <a:r>
              <a:rPr lang="ru-RU" b="1" dirty="0" smtClean="0"/>
              <a:t>                                Площадь треугольника находится по</a:t>
            </a:r>
          </a:p>
          <a:p>
            <a:pPr algn="ctr"/>
            <a:r>
              <a:rPr lang="ru-RU" b="1" dirty="0"/>
              <a:t> </a:t>
            </a:r>
            <a:r>
              <a:rPr lang="ru-RU" b="1" dirty="0" smtClean="0"/>
              <a:t>                            формуле </a:t>
            </a:r>
            <a:r>
              <a:rPr lang="en-US" b="1" dirty="0" smtClean="0"/>
              <a:t>S=1/2ah</a:t>
            </a:r>
            <a:r>
              <a:rPr lang="ru-RU" b="1" dirty="0" smtClean="0"/>
              <a:t>, где а – сторона, </a:t>
            </a:r>
            <a:r>
              <a:rPr lang="en-US" b="1" dirty="0" smtClean="0"/>
              <a:t>h</a:t>
            </a:r>
            <a:r>
              <a:rPr lang="ru-RU" b="1" dirty="0" smtClean="0"/>
              <a:t> – высота, проведенная к этой стороне.</a:t>
            </a:r>
          </a:p>
          <a:p>
            <a:pPr algn="ctr"/>
            <a:r>
              <a:rPr lang="ru-RU" b="1" dirty="0" smtClean="0"/>
              <a:t>Следовательно, </a:t>
            </a:r>
            <a:endParaRPr lang="en-US" b="1" dirty="0" smtClean="0"/>
          </a:p>
          <a:p>
            <a:pPr algn="ctr"/>
            <a:r>
              <a:rPr lang="ru-RU" b="1" dirty="0" smtClean="0"/>
              <a:t>½*9*4= ½*18*</a:t>
            </a:r>
            <a:r>
              <a:rPr lang="en-US" b="1" dirty="0" smtClean="0"/>
              <a:t>h</a:t>
            </a:r>
          </a:p>
          <a:p>
            <a:pPr algn="ctr"/>
            <a:r>
              <a:rPr lang="en-US" b="1" dirty="0" smtClean="0"/>
              <a:t>h=36</a:t>
            </a:r>
            <a:r>
              <a:rPr lang="ru-RU" b="1" dirty="0" smtClean="0"/>
              <a:t>:18</a:t>
            </a:r>
          </a:p>
          <a:p>
            <a:pPr algn="ctr"/>
            <a:r>
              <a:rPr lang="en-US" b="1" dirty="0" smtClean="0"/>
              <a:t>h=2 </a:t>
            </a:r>
            <a:endParaRPr lang="ru-RU" b="1" dirty="0" smtClean="0"/>
          </a:p>
          <a:p>
            <a:pPr algn="ctr"/>
            <a:r>
              <a:rPr lang="ru-RU" b="1" dirty="0" smtClean="0"/>
              <a:t>Ответ: искомая высота равна 2. </a:t>
            </a:r>
          </a:p>
          <a:p>
            <a:pPr algn="ctr"/>
            <a:r>
              <a:rPr lang="ru-RU" b="1" dirty="0" smtClean="0"/>
              <a:t>             Значит, два солдата из Татарстана остались в живых, повторив подвиг Александра Матросова.</a:t>
            </a:r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2852936"/>
            <a:ext cx="1872208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84421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548681"/>
            <a:ext cx="7848872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Экспедиция «Свет Памяти», которой на </a:t>
            </a:r>
            <a:r>
              <a:rPr lang="ru-RU" dirty="0"/>
              <a:t>протяжении </a:t>
            </a:r>
            <a:r>
              <a:rPr lang="ru-RU" dirty="0" smtClean="0"/>
              <a:t>50 </a:t>
            </a:r>
            <a:r>
              <a:rPr lang="ru-RU" dirty="0"/>
              <a:t>лет </a:t>
            </a:r>
            <a:r>
              <a:rPr lang="ru-RU" dirty="0" smtClean="0"/>
              <a:t>руководит </a:t>
            </a:r>
            <a:r>
              <a:rPr lang="ru-RU" dirty="0" err="1" smtClean="0"/>
              <a:t>Ш.С.Мустафин</a:t>
            </a:r>
            <a:r>
              <a:rPr lang="ru-RU" dirty="0" smtClean="0"/>
              <a:t>, работала </a:t>
            </a:r>
            <a:r>
              <a:rPr lang="ru-RU" dirty="0"/>
              <a:t>в Брянской, Калужской, Ленинградской областях. Поиски велись в Украине, в Беларуси, в Закавказье, в Карелии и Германии. </a:t>
            </a:r>
            <a:r>
              <a:rPr lang="ru-RU" dirty="0" smtClean="0"/>
              <a:t>Работы велись и ведутся в местах боевых действий, в военных архивах бывших союзных республик, в архивах западных стран. </a:t>
            </a:r>
            <a:endParaRPr lang="ru-RU" dirty="0"/>
          </a:p>
          <a:p>
            <a:r>
              <a:rPr lang="ru-RU" dirty="0" smtClean="0"/>
              <a:t>«Мы </a:t>
            </a:r>
            <a:r>
              <a:rPr lang="ru-RU" dirty="0"/>
              <a:t>ищем,  находим и  рассказываем, как погибли наши земляки, и почему мы обязаны вернуть их имена родственникам и Родине, увековечить их </a:t>
            </a:r>
            <a:r>
              <a:rPr lang="ru-RU" dirty="0" smtClean="0"/>
              <a:t>подвиг» – </a:t>
            </a:r>
            <a:r>
              <a:rPr lang="ru-RU" dirty="0" smtClean="0"/>
              <a:t>говорит </a:t>
            </a:r>
            <a:r>
              <a:rPr lang="ru-RU" dirty="0" err="1" smtClean="0"/>
              <a:t>Шагинур</a:t>
            </a:r>
            <a:r>
              <a:rPr lang="ru-RU" dirty="0" smtClean="0"/>
              <a:t> </a:t>
            </a:r>
            <a:r>
              <a:rPr lang="ru-RU" dirty="0" err="1" smtClean="0"/>
              <a:t>Сапиевич</a:t>
            </a:r>
            <a:r>
              <a:rPr lang="ru-RU" dirty="0" smtClean="0"/>
              <a:t> Мустафин.</a:t>
            </a:r>
            <a:endParaRPr lang="ru-RU" dirty="0" smtClean="0"/>
          </a:p>
          <a:p>
            <a:pPr algn="r"/>
            <a:endParaRPr lang="ru-RU" dirty="0" smtClean="0"/>
          </a:p>
          <a:p>
            <a:pPr algn="r"/>
            <a:r>
              <a:rPr lang="ru-RU" dirty="0" smtClean="0"/>
              <a:t>Великой </a:t>
            </a:r>
            <a:r>
              <a:rPr lang="ru-RU" dirty="0"/>
              <a:t>скорбью переполнен </a:t>
            </a:r>
            <a:r>
              <a:rPr lang="ru-RU" dirty="0" smtClean="0"/>
              <a:t>взгляд,</a:t>
            </a:r>
          </a:p>
          <a:p>
            <a:pPr algn="r"/>
            <a:r>
              <a:rPr lang="ru-RU" dirty="0" smtClean="0"/>
              <a:t>В </a:t>
            </a:r>
            <a:r>
              <a:rPr lang="ru-RU" dirty="0"/>
              <a:t>тиши плакучих ив, в тиши берёз.</a:t>
            </a:r>
          </a:p>
          <a:p>
            <a:pPr algn="r"/>
            <a:r>
              <a:rPr lang="ru-RU" dirty="0"/>
              <a:t>Над сыновьями, что в земле лежат,</a:t>
            </a:r>
          </a:p>
          <a:p>
            <a:pPr algn="r"/>
            <a:r>
              <a:rPr lang="ru-RU" dirty="0" smtClean="0"/>
              <a:t>   Застывший </a:t>
            </a:r>
            <a:r>
              <a:rPr lang="ru-RU" dirty="0"/>
              <a:t>в камне памятник из слёз</a:t>
            </a:r>
            <a:r>
              <a:rPr lang="ru-RU" dirty="0" smtClean="0"/>
              <a:t>.</a:t>
            </a:r>
          </a:p>
          <a:p>
            <a:pPr algn="r"/>
            <a:endParaRPr lang="ru-RU" dirty="0" smtClean="0"/>
          </a:p>
          <a:p>
            <a:pPr algn="r"/>
            <a:endParaRPr lang="ru-RU" dirty="0"/>
          </a:p>
          <a:p>
            <a:pPr algn="r"/>
            <a:r>
              <a:rPr lang="ru-RU" dirty="0" smtClean="0"/>
              <a:t>«</a:t>
            </a:r>
            <a:r>
              <a:rPr lang="ru-RU" dirty="0"/>
              <a:t>Памятник скорбящим матерям</a:t>
            </a:r>
            <a:r>
              <a:rPr lang="ru-RU" dirty="0" smtClean="0"/>
              <a:t>»</a:t>
            </a:r>
          </a:p>
          <a:p>
            <a:pPr algn="r"/>
            <a:r>
              <a:rPr lang="ru-RU" dirty="0" smtClean="0"/>
              <a:t>город </a:t>
            </a:r>
            <a:r>
              <a:rPr lang="ru-RU" dirty="0" err="1" smtClean="0"/>
              <a:t>Мамадыш</a:t>
            </a:r>
            <a:r>
              <a:rPr lang="ru-RU" dirty="0" smtClean="0"/>
              <a:t>  </a:t>
            </a:r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3284984"/>
            <a:ext cx="3681893" cy="2717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136171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052736"/>
            <a:ext cx="806489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По инициативе </a:t>
            </a:r>
            <a:r>
              <a:rPr lang="ru-RU" dirty="0" smtClean="0"/>
              <a:t>Мустафина Ш.С. жительнице </a:t>
            </a:r>
            <a:r>
              <a:rPr lang="ru-RU" dirty="0"/>
              <a:t>деревни Средние </a:t>
            </a:r>
            <a:r>
              <a:rPr lang="ru-RU" dirty="0" err="1"/>
              <a:t>Кирмени</a:t>
            </a:r>
            <a:r>
              <a:rPr lang="ru-RU" dirty="0"/>
              <a:t> </a:t>
            </a:r>
            <a:r>
              <a:rPr lang="ru-RU" dirty="0" err="1"/>
              <a:t>Мамадышского</a:t>
            </a:r>
            <a:r>
              <a:rPr lang="ru-RU" dirty="0"/>
              <a:t> района </a:t>
            </a:r>
            <a:r>
              <a:rPr lang="ru-RU" dirty="0" err="1"/>
              <a:t>Фатихе</a:t>
            </a:r>
            <a:r>
              <a:rPr lang="ru-RU" dirty="0"/>
              <a:t> </a:t>
            </a:r>
            <a:r>
              <a:rPr lang="ru-RU" dirty="0" err="1"/>
              <a:t>Ахмадиевой</a:t>
            </a:r>
            <a:r>
              <a:rPr lang="ru-RU" dirty="0"/>
              <a:t>, потерявшей за годы войны восьмерых </a:t>
            </a:r>
            <a:r>
              <a:rPr lang="ru-RU" dirty="0" smtClean="0"/>
              <a:t>сыновей  </a:t>
            </a:r>
            <a:r>
              <a:rPr lang="ru-RU" dirty="0"/>
              <a:t>22 июня 1997 был установлен </a:t>
            </a:r>
            <a:r>
              <a:rPr lang="ru-RU" dirty="0" smtClean="0"/>
              <a:t>памятник </a:t>
            </a:r>
            <a:r>
              <a:rPr lang="ru-RU" dirty="0"/>
              <a:t>«Памятник скорбящим матерям</a:t>
            </a:r>
            <a:r>
              <a:rPr lang="ru-RU" dirty="0" smtClean="0"/>
              <a:t>».</a:t>
            </a:r>
            <a:endParaRPr lang="ru-RU" dirty="0"/>
          </a:p>
          <a:p>
            <a:r>
              <a:rPr lang="ru-RU" dirty="0" smtClean="0"/>
              <a:t>Гордая </a:t>
            </a:r>
            <a:r>
              <a:rPr lang="ru-RU" dirty="0"/>
              <a:t>и </a:t>
            </a:r>
            <a:r>
              <a:rPr lang="ru-RU" dirty="0" smtClean="0"/>
              <a:t>скорбная </a:t>
            </a:r>
            <a:r>
              <a:rPr lang="ru-RU" dirty="0"/>
              <a:t>женщина стоит в окружении своих сыновей. Старший сын </a:t>
            </a:r>
            <a:r>
              <a:rPr lang="ru-RU" b="1" dirty="0" err="1"/>
              <a:t>Исмагил</a:t>
            </a:r>
            <a:r>
              <a:rPr lang="ru-RU" dirty="0"/>
              <a:t> погиб во время г</a:t>
            </a:r>
            <a:r>
              <a:rPr lang="ru-RU" dirty="0" smtClean="0"/>
              <a:t>ражданской </a:t>
            </a:r>
            <a:r>
              <a:rPr lang="ru-RU" dirty="0"/>
              <a:t>войны; остальные пали в боях Великой Отечественной войны - </a:t>
            </a:r>
            <a:r>
              <a:rPr lang="ru-RU" b="1" dirty="0"/>
              <a:t>Ибрагим, </a:t>
            </a:r>
            <a:r>
              <a:rPr lang="ru-RU" b="1" dirty="0" err="1"/>
              <a:t>Могтасим</a:t>
            </a:r>
            <a:r>
              <a:rPr lang="ru-RU" b="1" dirty="0"/>
              <a:t>, </a:t>
            </a:r>
            <a:r>
              <a:rPr lang="ru-RU" b="1" dirty="0" err="1"/>
              <a:t>Мухлисулла</a:t>
            </a:r>
            <a:r>
              <a:rPr lang="ru-RU" b="1" dirty="0"/>
              <a:t>, </a:t>
            </a:r>
            <a:r>
              <a:rPr lang="ru-RU" b="1" dirty="0" err="1"/>
              <a:t>Магсумзян</a:t>
            </a:r>
            <a:r>
              <a:rPr lang="ru-RU" b="1" dirty="0"/>
              <a:t>, </a:t>
            </a:r>
            <a:r>
              <a:rPr lang="ru-RU" b="1" dirty="0" err="1"/>
              <a:t>Габделбарый</a:t>
            </a:r>
            <a:r>
              <a:rPr lang="ru-RU" b="1" dirty="0"/>
              <a:t>, </a:t>
            </a:r>
            <a:r>
              <a:rPr lang="ru-RU" b="1" dirty="0" err="1"/>
              <a:t>Мисбахетдин</a:t>
            </a:r>
            <a:r>
              <a:rPr lang="ru-RU" b="1" dirty="0"/>
              <a:t> </a:t>
            </a:r>
            <a:r>
              <a:rPr lang="ru-RU" dirty="0"/>
              <a:t>– повторил подвиг Гастелло, </a:t>
            </a:r>
            <a:r>
              <a:rPr lang="ru-RU" b="1" dirty="0" err="1"/>
              <a:t>Агламетдин</a:t>
            </a:r>
            <a:r>
              <a:rPr lang="ru-RU" dirty="0"/>
              <a:t> – повторил подвиг Матросова. 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/>
              <a:t>память о восьмерых погибших сыновьях, мать выткала полотенце, а </a:t>
            </a:r>
            <a:r>
              <a:rPr lang="ru-RU" dirty="0" err="1" smtClean="0"/>
              <a:t>Шагинур</a:t>
            </a:r>
            <a:r>
              <a:rPr lang="ru-RU" dirty="0" smtClean="0"/>
              <a:t> Мустафин написал </a:t>
            </a:r>
            <a:r>
              <a:rPr lang="ru-RU" dirty="0"/>
              <a:t>документальную повесть «</a:t>
            </a:r>
            <a:r>
              <a:rPr lang="ru-RU" dirty="0" err="1"/>
              <a:t>Восьмиузорчатое</a:t>
            </a:r>
            <a:r>
              <a:rPr lang="ru-RU" dirty="0"/>
              <a:t> Полотенце». </a:t>
            </a:r>
          </a:p>
          <a:p>
            <a:r>
              <a:rPr lang="ru-RU" dirty="0"/>
              <a:t>Вот такое узорчатое полотенце </a:t>
            </a:r>
            <a:r>
              <a:rPr lang="ru-RU" dirty="0" smtClean="0"/>
              <a:t>«</a:t>
            </a:r>
            <a:r>
              <a:rPr lang="ru-RU" dirty="0"/>
              <a:t>вышили» </a:t>
            </a:r>
            <a:r>
              <a:rPr lang="ru-RU" dirty="0" smtClean="0"/>
              <a:t>учащиеся 9 класса в </a:t>
            </a:r>
            <a:r>
              <a:rPr lang="ru-RU" dirty="0"/>
              <a:t>программе «</a:t>
            </a:r>
            <a:r>
              <a:rPr lang="ru-RU" dirty="0" err="1"/>
              <a:t>GeoGebra</a:t>
            </a:r>
            <a:r>
              <a:rPr lang="ru-RU" dirty="0"/>
              <a:t>» - </a:t>
            </a:r>
            <a:r>
              <a:rPr lang="ru-RU" dirty="0" smtClean="0"/>
              <a:t>это динамическая </a:t>
            </a:r>
            <a:r>
              <a:rPr lang="ru-RU" dirty="0"/>
              <a:t>математическая программа для всех уровней образования, включающая в себя геометрию, алгебру, таблицы, графы, статистику и </a:t>
            </a:r>
            <a:r>
              <a:rPr lang="ru-RU" dirty="0" smtClean="0"/>
              <a:t>арифметику.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344092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4762" r="14286"/>
          <a:stretch/>
        </p:blipFill>
        <p:spPr>
          <a:xfrm rot="5400000">
            <a:off x="3324204" y="-1022938"/>
            <a:ext cx="2232246" cy="547260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1680" y="3480159"/>
            <a:ext cx="5469987" cy="231529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91680" y="2874326"/>
            <a:ext cx="54726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Б</a:t>
            </a:r>
            <a:r>
              <a:rPr lang="ru-RU" dirty="0" smtClean="0"/>
              <a:t>есценное </a:t>
            </a:r>
            <a:r>
              <a:rPr lang="ru-RU" dirty="0"/>
              <a:t>Полотенце </a:t>
            </a:r>
            <a:r>
              <a:rPr lang="ru-RU" dirty="0" err="1"/>
              <a:t>Фатыйхи-апы</a:t>
            </a:r>
            <a:r>
              <a:rPr lang="ru-RU" dirty="0"/>
              <a:t>, Матери, подарившей Отчизне восьмерых Героев </a:t>
            </a:r>
            <a:r>
              <a:rPr lang="ru-RU" dirty="0" smtClean="0"/>
              <a:t>войны.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704023" y="5661248"/>
            <a:ext cx="5472608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Работа в </a:t>
            </a:r>
            <a:r>
              <a:rPr lang="en-US" dirty="0"/>
              <a:t>«</a:t>
            </a:r>
            <a:r>
              <a:rPr lang="en-US" dirty="0" err="1"/>
              <a:t>GeoGebra</a:t>
            </a:r>
            <a:r>
              <a:rPr lang="en-US" dirty="0" smtClean="0"/>
              <a:t>»</a:t>
            </a:r>
            <a:r>
              <a:rPr lang="ru-RU" dirty="0" smtClean="0"/>
              <a:t> (каждый из вас может изучить возможности программы по ссылке: </a:t>
            </a:r>
            <a:r>
              <a:rPr lang="en-US" dirty="0"/>
              <a:t>https://</a:t>
            </a:r>
            <a:r>
              <a:rPr lang="en-US" dirty="0" smtClean="0"/>
              <a:t>www.geogebra.org/classic</a:t>
            </a:r>
            <a:r>
              <a:rPr lang="ru-RU" dirty="0" smtClean="0"/>
              <a:t>)</a:t>
            </a:r>
            <a:r>
              <a:rPr lang="en-US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0490642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99792" y="898931"/>
            <a:ext cx="607667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Экспедиция «Свет Памяти» многое сделала и для</a:t>
            </a:r>
            <a:r>
              <a:rPr lang="ru-RU" dirty="0"/>
              <a:t> реабилитации </a:t>
            </a:r>
            <a:r>
              <a:rPr lang="ru-RU" dirty="0" smtClean="0"/>
              <a:t>пленных. Около </a:t>
            </a:r>
            <a:r>
              <a:rPr lang="ru-RU" dirty="0"/>
              <a:t>45 лет </a:t>
            </a:r>
            <a:r>
              <a:rPr lang="ru-RU" dirty="0" smtClean="0"/>
              <a:t> </a:t>
            </a:r>
            <a:r>
              <a:rPr lang="ru-RU" dirty="0"/>
              <a:t>участник </a:t>
            </a:r>
            <a:r>
              <a:rPr lang="ru-RU" dirty="0" smtClean="0"/>
              <a:t>и инвалид войны </a:t>
            </a:r>
            <a:r>
              <a:rPr lang="ru-RU" dirty="0" err="1" smtClean="0"/>
              <a:t>Заки</a:t>
            </a:r>
            <a:r>
              <a:rPr lang="ru-RU" dirty="0" smtClean="0"/>
              <a:t> </a:t>
            </a:r>
            <a:r>
              <a:rPr lang="ru-RU" dirty="0" err="1"/>
              <a:t>Залялиев</a:t>
            </a:r>
            <a:r>
              <a:rPr lang="ru-RU" dirty="0"/>
              <a:t> </a:t>
            </a:r>
            <a:r>
              <a:rPr lang="ru-RU" dirty="0" smtClean="0"/>
              <a:t>не получал пенсию, так как</a:t>
            </a:r>
            <a:r>
              <a:rPr lang="ru-RU" dirty="0"/>
              <a:t> был в </a:t>
            </a:r>
            <a:r>
              <a:rPr lang="ru-RU" dirty="0" smtClean="0"/>
              <a:t>плену. </a:t>
            </a:r>
            <a:r>
              <a:rPr lang="ru-RU" dirty="0" err="1" smtClean="0"/>
              <a:t>Шагинур</a:t>
            </a:r>
            <a:r>
              <a:rPr lang="ru-RU" dirty="0" smtClean="0"/>
              <a:t> </a:t>
            </a:r>
            <a:r>
              <a:rPr lang="ru-RU" dirty="0" err="1"/>
              <a:t>Сапиевич</a:t>
            </a:r>
            <a:r>
              <a:rPr lang="ru-RU" dirty="0"/>
              <a:t> </a:t>
            </a:r>
            <a:r>
              <a:rPr lang="ru-RU" dirty="0" smtClean="0"/>
              <a:t> из архивных материалов узнал</a:t>
            </a:r>
            <a:r>
              <a:rPr lang="ru-RU" dirty="0"/>
              <a:t>, что </a:t>
            </a:r>
            <a:r>
              <a:rPr lang="ru-RU" dirty="0" err="1" smtClean="0"/>
              <a:t>Заки</a:t>
            </a:r>
            <a:r>
              <a:rPr lang="ru-RU" dirty="0" smtClean="0"/>
              <a:t> </a:t>
            </a:r>
            <a:r>
              <a:rPr lang="ru-RU" dirty="0" err="1" smtClean="0"/>
              <a:t>абый</a:t>
            </a:r>
            <a:r>
              <a:rPr lang="ru-RU" dirty="0" smtClean="0"/>
              <a:t> бежал из плена и, оказавшись на территории Югославии присоединился к местным партизанам. В</a:t>
            </a:r>
            <a:r>
              <a:rPr lang="ru-RU" dirty="0"/>
              <a:t> 1990 году Мустафин поехал вместе с </a:t>
            </a:r>
            <a:r>
              <a:rPr lang="ru-RU" dirty="0" err="1" smtClean="0"/>
              <a:t>Залялиевым</a:t>
            </a:r>
            <a:r>
              <a:rPr lang="ru-RU" dirty="0"/>
              <a:t> на встречу партизан Югославии</a:t>
            </a:r>
            <a:r>
              <a:rPr lang="ru-RU" dirty="0" smtClean="0"/>
              <a:t>.  Среди пришедших ветеранов </a:t>
            </a:r>
            <a:r>
              <a:rPr lang="ru-RU" dirty="0" err="1" smtClean="0"/>
              <a:t>Заки</a:t>
            </a:r>
            <a:r>
              <a:rPr lang="ru-RU" dirty="0" smtClean="0"/>
              <a:t> </a:t>
            </a:r>
            <a:r>
              <a:rPr lang="ru-RU" dirty="0"/>
              <a:t>узнал своего однополчанина </a:t>
            </a:r>
            <a:r>
              <a:rPr lang="ru-RU" dirty="0" smtClean="0"/>
              <a:t>Бориса Гусева, который приехал в </a:t>
            </a:r>
            <a:r>
              <a:rPr lang="ru-RU" dirty="0" err="1" smtClean="0"/>
              <a:t>Кукморский</a:t>
            </a:r>
            <a:r>
              <a:rPr lang="ru-RU" dirty="0" smtClean="0"/>
              <a:t> район, </a:t>
            </a:r>
            <a:r>
              <a:rPr lang="ru-RU" dirty="0"/>
              <a:t>чтобы </a:t>
            </a:r>
            <a:r>
              <a:rPr lang="ru-RU" dirty="0" smtClean="0"/>
              <a:t>рассказать, </a:t>
            </a:r>
            <a:r>
              <a:rPr lang="ru-RU" dirty="0"/>
              <a:t>как отважно сражался партизан </a:t>
            </a:r>
            <a:r>
              <a:rPr lang="ru-RU" dirty="0" err="1" smtClean="0"/>
              <a:t>Залялиев</a:t>
            </a:r>
            <a:r>
              <a:rPr lang="ru-RU" dirty="0" smtClean="0"/>
              <a:t> </a:t>
            </a:r>
            <a:r>
              <a:rPr lang="ru-RU" dirty="0" err="1" smtClean="0"/>
              <a:t>Заки</a:t>
            </a:r>
            <a:r>
              <a:rPr lang="ru-RU" dirty="0" smtClean="0"/>
              <a:t> </a:t>
            </a:r>
            <a:r>
              <a:rPr lang="ru-RU" dirty="0" err="1" smtClean="0"/>
              <a:t>Залялиевич</a:t>
            </a:r>
            <a:r>
              <a:rPr lang="ru-RU" dirty="0" smtClean="0"/>
              <a:t>. </a:t>
            </a:r>
          </a:p>
          <a:p>
            <a:r>
              <a:rPr lang="ru-RU" dirty="0" smtClean="0"/>
              <a:t>Героя </a:t>
            </a:r>
            <a:r>
              <a:rPr lang="ru-RU" dirty="0"/>
              <a:t>наградили медалью «Югославский партизан — гражданин СССР», признали </a:t>
            </a:r>
            <a:r>
              <a:rPr lang="ru-RU" dirty="0" smtClean="0"/>
              <a:t>ветераном.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1988" y="2893611"/>
            <a:ext cx="1298877" cy="18544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0" y="896234"/>
            <a:ext cx="1543674" cy="1596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35129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27684" y="4010289"/>
            <a:ext cx="626469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На карте представлен многоугольник, на территории которого велись поисковые работы экспедиции «Свет Памяти». </a:t>
            </a:r>
          </a:p>
          <a:p>
            <a:r>
              <a:rPr lang="ru-RU" b="1" dirty="0" smtClean="0"/>
              <a:t>Задача</a:t>
            </a:r>
            <a:r>
              <a:rPr lang="ru-RU" dirty="0" smtClean="0"/>
              <a:t>: </a:t>
            </a:r>
            <a:r>
              <a:rPr lang="ru-RU" b="1" dirty="0" smtClean="0"/>
              <a:t>Используя </a:t>
            </a:r>
            <a:r>
              <a:rPr lang="ru-RU" b="1" dirty="0"/>
              <a:t>калькулятор расчета расстояния между городами и формулу Герона вычислите площадь </a:t>
            </a:r>
            <a:r>
              <a:rPr lang="ru-RU" b="1" dirty="0" smtClean="0"/>
              <a:t>многоугольника - примерная площадь территории, на которой проходили поисковые работы экспедиции «Свет Памяти».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87" t="7492" r="25976" b="39997"/>
          <a:stretch/>
        </p:blipFill>
        <p:spPr>
          <a:xfrm>
            <a:off x="1727684" y="620687"/>
            <a:ext cx="6264696" cy="324036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416581" y="3184443"/>
            <a:ext cx="5757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/>
              <a:t>Астана</a:t>
            </a:r>
            <a:endParaRPr lang="ru-RU" sz="1000" dirty="0"/>
          </a:p>
        </p:txBody>
      </p:sp>
      <p:sp>
        <p:nvSpPr>
          <p:cNvPr id="6" name="TextBox 5"/>
          <p:cNvSpPr txBox="1"/>
          <p:nvPr/>
        </p:nvSpPr>
        <p:spPr>
          <a:xfrm>
            <a:off x="7164288" y="3068960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S7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694133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476672"/>
            <a:ext cx="705678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Для решения задачи на нахождение площади мы нашли расстояния (по прямой) между </a:t>
            </a:r>
            <a:r>
              <a:rPr lang="ru-RU" dirty="0" smtClean="0"/>
              <a:t>городами</a:t>
            </a:r>
            <a:r>
              <a:rPr lang="en-US" dirty="0"/>
              <a:t> </a:t>
            </a:r>
            <a:r>
              <a:rPr lang="ru-RU" dirty="0" smtClean="0"/>
              <a:t>на сайте</a:t>
            </a:r>
            <a:r>
              <a:rPr lang="en-US" dirty="0" smtClean="0"/>
              <a:t> </a:t>
            </a:r>
            <a:r>
              <a:rPr lang="en-US" dirty="0">
                <a:hlinkClick r:id="rId2"/>
              </a:rPr>
              <a:t>https://distance-calculator.ru</a:t>
            </a:r>
            <a:r>
              <a:rPr lang="en-US" dirty="0" smtClean="0">
                <a:hlinkClick r:id="rId2"/>
              </a:rPr>
              <a:t>/</a:t>
            </a:r>
            <a:endParaRPr lang="ru-RU" dirty="0" smtClean="0"/>
          </a:p>
          <a:p>
            <a:endParaRPr lang="ru-RU" dirty="0" smtClean="0">
              <a:latin typeface="+mj-lt"/>
            </a:endParaRPr>
          </a:p>
          <a:p>
            <a:r>
              <a:rPr lang="en-US" dirty="0" smtClean="0"/>
              <a:t> 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484784"/>
            <a:ext cx="7276433" cy="4555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236611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FAC08F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910</TotalTime>
  <Words>704</Words>
  <Application>Microsoft Office PowerPoint</Application>
  <PresentationFormat>Экран (4:3)</PresentationFormat>
  <Paragraphs>94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Cambria Math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Шагинур Мустафин, главный редактор издательства «Слово», член-корреспондент Российской Академии военно-исторических наук  (к 70-летию публициста)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Учитель</cp:lastModifiedBy>
  <cp:revision>66</cp:revision>
  <dcterms:created xsi:type="dcterms:W3CDTF">2013-08-20T23:50:31Z</dcterms:created>
  <dcterms:modified xsi:type="dcterms:W3CDTF">2018-04-03T09:38:19Z</dcterms:modified>
</cp:coreProperties>
</file>