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25"/>
  </p:notesMasterIdLst>
  <p:sldIdLst>
    <p:sldId id="257" r:id="rId2"/>
    <p:sldId id="266" r:id="rId3"/>
    <p:sldId id="310" r:id="rId4"/>
    <p:sldId id="270" r:id="rId5"/>
    <p:sldId id="319" r:id="rId6"/>
    <p:sldId id="272" r:id="rId7"/>
    <p:sldId id="299" r:id="rId8"/>
    <p:sldId id="334" r:id="rId9"/>
    <p:sldId id="291" r:id="rId10"/>
    <p:sldId id="314" r:id="rId11"/>
    <p:sldId id="300" r:id="rId12"/>
    <p:sldId id="271" r:id="rId13"/>
    <p:sldId id="283" r:id="rId14"/>
    <p:sldId id="335" r:id="rId15"/>
    <p:sldId id="328" r:id="rId16"/>
    <p:sldId id="293" r:id="rId17"/>
    <p:sldId id="294" r:id="rId18"/>
    <p:sldId id="292" r:id="rId19"/>
    <p:sldId id="316" r:id="rId20"/>
    <p:sldId id="330" r:id="rId21"/>
    <p:sldId id="281" r:id="rId22"/>
    <p:sldId id="289" r:id="rId23"/>
    <p:sldId id="29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8" autoAdjust="0"/>
    <p:restoredTop sz="94622" autoAdjust="0"/>
  </p:normalViewPr>
  <p:slideViewPr>
    <p:cSldViewPr>
      <p:cViewPr varScale="1">
        <p:scale>
          <a:sx n="70" d="100"/>
          <a:sy n="70" d="100"/>
        </p:scale>
        <p:origin x="-138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4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85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089A8A-2870-4219-837B-15303C3A1BB2}" type="datetimeFigureOut">
              <a:rPr lang="ru-RU" smtClean="0"/>
              <a:pPr/>
              <a:t>16.09.2018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A877BB-C5C7-4F78-943C-614A4393561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7743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932156C-C66A-475C-BA9D-3BE2E0A6E1C0}" type="slidenum">
              <a:rPr lang="ru-RU" smtClean="0"/>
              <a:pPr/>
              <a:t>16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219BC3F-C982-4867-9790-9F68B38714F0}" type="slidenum">
              <a:rPr lang="ru-RU" smtClean="0"/>
              <a:pPr/>
              <a:t>17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16.09.2018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audio" Target="../media/audio3.wav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l="13027" t="2305" r="11483" b="3757"/>
          <a:stretch>
            <a:fillRect/>
          </a:stretch>
        </p:blipFill>
        <p:spPr bwMode="auto">
          <a:xfrm>
            <a:off x="179512" y="332656"/>
            <a:ext cx="187220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41" t="3406"/>
          <a:stretch>
            <a:fillRect/>
          </a:stretch>
        </p:blipFill>
        <p:spPr bwMode="auto">
          <a:xfrm>
            <a:off x="6804248" y="260648"/>
            <a:ext cx="2088232" cy="204214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</p:pic>
      <p:sp>
        <p:nvSpPr>
          <p:cNvPr id="58371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457200" y="1600200"/>
            <a:ext cx="8147248" cy="305293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ru-RU" dirty="0" smtClean="0">
              <a:latin typeface="Arial" pitchFamily="34" charset="0"/>
            </a:endParaRPr>
          </a:p>
          <a:p>
            <a:endParaRPr lang="ru-RU" dirty="0" smtClean="0">
              <a:latin typeface="Arial" pitchFamily="34" charset="0"/>
            </a:endParaRPr>
          </a:p>
          <a:p>
            <a:endParaRPr lang="ru-RU" dirty="0" smtClean="0">
              <a:latin typeface="Arial" pitchFamily="34" charset="0"/>
            </a:endParaRPr>
          </a:p>
          <a:p>
            <a:endParaRPr lang="ru-RU" dirty="0" smtClean="0">
              <a:latin typeface="Arial" pitchFamily="34" charset="0"/>
            </a:endParaRPr>
          </a:p>
          <a:p>
            <a:endParaRPr lang="ru-RU" dirty="0" smtClean="0">
              <a:latin typeface="Arial" pitchFamily="34" charset="0"/>
            </a:endParaRPr>
          </a:p>
          <a:p>
            <a:endParaRPr lang="ru-RU" dirty="0" smtClean="0">
              <a:latin typeface="Arial" pitchFamily="34" charset="0"/>
            </a:endParaRPr>
          </a:p>
          <a:p>
            <a:endParaRPr lang="ru-RU" dirty="0" smtClean="0">
              <a:latin typeface="Arial" pitchFamily="34" charset="0"/>
            </a:endParaRPr>
          </a:p>
        </p:txBody>
      </p:sp>
      <p:sp>
        <p:nvSpPr>
          <p:cNvPr id="583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536" y="980728"/>
            <a:ext cx="8445624" cy="35161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Урок математики </a:t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во 2 классе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урока: </a:t>
            </a:r>
            <a:b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Сложение двузначных </a:t>
            </a:r>
            <a:b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чисел с переходом через разряд 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(общий случай)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52120" y="5661248"/>
            <a:ext cx="32143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Учитель начальных классов</a:t>
            </a:r>
          </a:p>
          <a:p>
            <a:pPr algn="ctr"/>
            <a:r>
              <a:rPr lang="ru-RU" dirty="0" smtClean="0"/>
              <a:t>А. В. Григорьева</a:t>
            </a:r>
            <a:endParaRPr lang="ru-RU" dirty="0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SL37225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3808" y="2420888"/>
            <a:ext cx="4643470" cy="311874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07904" y="404664"/>
            <a:ext cx="2304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27+15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C:\Users\User\Pictures\Рисунок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0" t="4133" r="4186" b="3052"/>
          <a:stretch/>
        </p:blipFill>
        <p:spPr bwMode="auto">
          <a:xfrm>
            <a:off x="467544" y="476672"/>
            <a:ext cx="8136904" cy="59046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611560" y="548680"/>
          <a:ext cx="1368152" cy="1656185"/>
        </p:xfrm>
        <a:graphic>
          <a:graphicData uri="http://schemas.openxmlformats.org/drawingml/2006/table">
            <a:tbl>
              <a:tblPr/>
              <a:tblGrid>
                <a:gridCol w="342038"/>
                <a:gridCol w="342038"/>
                <a:gridCol w="342038"/>
                <a:gridCol w="342038"/>
              </a:tblGrid>
              <a:tr h="176652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  <a:r>
                        <a:rPr lang="ru-RU" sz="1100" b="0" i="0" u="none" strike="noStrike" dirty="0" smtClean="0">
                          <a:solidFill>
                            <a:srgbClr val="0070C0"/>
                          </a:solidFill>
                          <a:latin typeface="Calibri"/>
                        </a:rPr>
                        <a:t>       </a:t>
                      </a:r>
                      <a:r>
                        <a:rPr lang="ru-RU" sz="11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70C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542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rgbClr val="0070C0"/>
                          </a:solidFill>
                          <a:latin typeface="Calibri"/>
                        </a:rPr>
                        <a:t>2</a:t>
                      </a:r>
                      <a:endParaRPr lang="ru-RU" sz="2400" b="1" i="0" u="none" strike="noStrike" dirty="0">
                        <a:solidFill>
                          <a:srgbClr val="0070C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rgbClr val="0070C0"/>
                          </a:solidFill>
                          <a:latin typeface="Calibri"/>
                        </a:rPr>
                        <a:t>7</a:t>
                      </a:r>
                      <a:endParaRPr lang="ru-RU" sz="2400" b="1" i="0" u="none" strike="noStrike" dirty="0">
                        <a:solidFill>
                          <a:srgbClr val="0070C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542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rgbClr val="0070C0"/>
                          </a:solidFill>
                          <a:latin typeface="Calibri"/>
                        </a:rPr>
                        <a:t>1</a:t>
                      </a:r>
                      <a:endParaRPr lang="ru-RU" sz="2400" b="1" i="0" u="none" strike="noStrike" dirty="0">
                        <a:solidFill>
                          <a:srgbClr val="0070C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rgbClr val="0070C0"/>
                          </a:solidFill>
                          <a:latin typeface="Calibri"/>
                        </a:rPr>
                        <a:t>5</a:t>
                      </a:r>
                      <a:endParaRPr lang="ru-RU" sz="2400" b="1" i="0" u="none" strike="noStrike" dirty="0">
                        <a:solidFill>
                          <a:srgbClr val="0070C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542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 smtClean="0">
                          <a:solidFill>
                            <a:srgbClr val="0070C0"/>
                          </a:solidFill>
                          <a:latin typeface="Calibri"/>
                        </a:rPr>
                        <a:t>   </a:t>
                      </a:r>
                      <a:r>
                        <a:rPr lang="ru-RU" sz="2400" b="1" i="0" u="none" strike="noStrike" dirty="0" smtClean="0">
                          <a:solidFill>
                            <a:srgbClr val="0070C0"/>
                          </a:solidFill>
                          <a:latin typeface="Calibri"/>
                        </a:rPr>
                        <a:t>4</a:t>
                      </a:r>
                      <a:endParaRPr lang="ru-RU" sz="1800" b="1" i="0" u="none" strike="noStrike" dirty="0">
                        <a:solidFill>
                          <a:srgbClr val="0070C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  <a:r>
                        <a:rPr lang="ru-RU" sz="1800" b="1" i="0" u="none" strike="noStrike" dirty="0" smtClean="0">
                          <a:solidFill>
                            <a:srgbClr val="0070C0"/>
                          </a:solidFill>
                          <a:latin typeface="Calibri"/>
                        </a:rPr>
                        <a:t>  </a:t>
                      </a:r>
                      <a:r>
                        <a:rPr lang="ru-RU" sz="2400" b="1" i="0" u="none" strike="noStrike" dirty="0" smtClean="0">
                          <a:solidFill>
                            <a:srgbClr val="0070C0"/>
                          </a:solidFill>
                          <a:latin typeface="Calibri"/>
                        </a:rPr>
                        <a:t>2</a:t>
                      </a:r>
                      <a:endParaRPr lang="ru-RU" sz="1800" b="1" i="0" u="none" strike="noStrike" dirty="0">
                        <a:solidFill>
                          <a:srgbClr val="0070C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7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8" name="Прямая соединительная линия 7"/>
          <p:cNvCxnSpPr/>
          <p:nvPr/>
        </p:nvCxnSpPr>
        <p:spPr>
          <a:xfrm>
            <a:off x="857224" y="1500174"/>
            <a:ext cx="86409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971600" y="1052736"/>
            <a:ext cx="0" cy="14401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899592" y="1124744"/>
            <a:ext cx="1440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267744" y="692696"/>
            <a:ext cx="5472608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Пишу десятки под десятками, а единицы под единицами.</a:t>
            </a:r>
            <a:endParaRPr lang="ru-RU" sz="20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2214546" y="1571612"/>
            <a:ext cx="5472608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Складываю единицы :7+5-</a:t>
            </a:r>
          </a:p>
          <a:p>
            <a:pPr algn="ctr"/>
            <a:r>
              <a:rPr lang="ru-RU" sz="2000" b="1" dirty="0" smtClean="0"/>
              <a:t>12 единиц – это 1 десяток и 2единицы.</a:t>
            </a:r>
            <a:endParaRPr lang="ru-RU" sz="20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2267744" y="2492896"/>
            <a:ext cx="5472608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Под единицами пишу 2, а 1 десяток надписываю над десятками.</a:t>
            </a:r>
            <a:endParaRPr lang="ru-RU" sz="20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267744" y="3429000"/>
            <a:ext cx="5472608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Складываю десятки :2+1 -3 десятка.</a:t>
            </a:r>
          </a:p>
          <a:p>
            <a:pPr algn="ctr"/>
            <a:r>
              <a:rPr lang="ru-RU" sz="2000" b="1" dirty="0" smtClean="0"/>
              <a:t>Прибавляю  1 десяток, который получился от сложения единиц.</a:t>
            </a:r>
            <a:endParaRPr lang="ru-RU" sz="20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2267744" y="4581128"/>
            <a:ext cx="5472608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Всего получилось 4 десятка.</a:t>
            </a:r>
            <a:endParaRPr lang="ru-RU" sz="20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2285984" y="5214950"/>
            <a:ext cx="5472608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Пишу под </a:t>
            </a:r>
            <a:r>
              <a:rPr lang="ru-RU" sz="2000" b="1" smtClean="0"/>
              <a:t>десятками  4.</a:t>
            </a:r>
            <a:endParaRPr lang="ru-RU" sz="20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2267744" y="5877272"/>
            <a:ext cx="5472608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Читаю </a:t>
            </a:r>
            <a:r>
              <a:rPr lang="ru-RU" sz="2000" b="1" dirty="0" smtClean="0"/>
              <a:t>ответ: 42 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err="1" smtClean="0"/>
              <a:t>Физминутка</a:t>
            </a:r>
            <a:endParaRPr lang="ru-RU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ru-RU" sz="3600" dirty="0" smtClean="0"/>
              <a:t>Столько раз в ладоши хлопнем.     </a:t>
            </a:r>
            <a:r>
              <a:rPr lang="ru-RU" sz="3600" b="1" dirty="0" smtClean="0">
                <a:solidFill>
                  <a:srgbClr val="3366FF"/>
                </a:solidFill>
              </a:rPr>
              <a:t>3+3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3600" dirty="0" smtClean="0"/>
              <a:t>Столько раз ногою топнем.             </a:t>
            </a:r>
            <a:r>
              <a:rPr lang="ru-RU" sz="3600" b="1" dirty="0" smtClean="0">
                <a:solidFill>
                  <a:srgbClr val="3366FF"/>
                </a:solidFill>
              </a:rPr>
              <a:t>7-4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3600" dirty="0" smtClean="0"/>
              <a:t>Мы присядем столько раз.             </a:t>
            </a:r>
            <a:r>
              <a:rPr lang="ru-RU" sz="3600" b="1" dirty="0" smtClean="0">
                <a:solidFill>
                  <a:srgbClr val="3366FF"/>
                </a:solidFill>
              </a:rPr>
              <a:t>11-6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3600" dirty="0" smtClean="0"/>
              <a:t>Мы наклонимся сейчас.                  </a:t>
            </a:r>
            <a:r>
              <a:rPr lang="ru-RU" sz="3600" b="1" dirty="0" smtClean="0">
                <a:solidFill>
                  <a:srgbClr val="3366FF"/>
                </a:solidFill>
              </a:rPr>
              <a:t>12-8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3600" dirty="0" smtClean="0"/>
              <a:t>Мы подпрыгнем ровно столько.   </a:t>
            </a:r>
            <a:r>
              <a:rPr lang="ru-RU" sz="3600" b="1" dirty="0" smtClean="0">
                <a:solidFill>
                  <a:srgbClr val="3366FF"/>
                </a:solidFill>
              </a:rPr>
              <a:t>12-10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3600" dirty="0" smtClean="0"/>
              <a:t>Ну и счёт! Игра и только!  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3600" dirty="0" smtClean="0"/>
              <a:t>А теперь сели тихонько.  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0"/>
            <a:ext cx="5328592" cy="1152128"/>
          </a:xfrm>
        </p:spPr>
        <p:txBody>
          <a:bodyPr/>
          <a:lstStyle/>
          <a:p>
            <a:r>
              <a:rPr lang="ru-RU" dirty="0" smtClean="0"/>
              <a:t>Работа по учебнику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 smtClean="0"/>
              <a:t>Стр.68 №2</a:t>
            </a:r>
          </a:p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772816"/>
            <a:ext cx="3028789" cy="2268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 descr="C:\Documents and Settings\Администратор.GAME-EDITION\Рабочий стол\А.Н\А.Н\4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2996952"/>
            <a:ext cx="1905000" cy="249555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1857364"/>
            <a:ext cx="4572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None/>
              <a:defRPr/>
            </a:pPr>
            <a:r>
              <a:rPr lang="ru-RU" sz="4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38+27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ru-RU" sz="4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54+19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ru-RU" sz="4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64+28</a:t>
            </a:r>
            <a:endParaRPr lang="ru-RU" sz="44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Таблица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5805665"/>
              </p:ext>
            </p:extLst>
          </p:nvPr>
        </p:nvGraphicFramePr>
        <p:xfrm>
          <a:off x="1043608" y="2420888"/>
          <a:ext cx="1368152" cy="1708860"/>
        </p:xfrm>
        <a:graphic>
          <a:graphicData uri="http://schemas.openxmlformats.org/drawingml/2006/table">
            <a:tbl>
              <a:tblPr/>
              <a:tblGrid>
                <a:gridCol w="342038"/>
                <a:gridCol w="342038"/>
                <a:gridCol w="342038"/>
                <a:gridCol w="342038"/>
              </a:tblGrid>
              <a:tr h="21304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0" i="0" u="none" strike="noStrike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8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2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8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28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8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28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8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8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3203848" y="2420888"/>
          <a:ext cx="1368152" cy="1647900"/>
        </p:xfrm>
        <a:graphic>
          <a:graphicData uri="http://schemas.openxmlformats.org/drawingml/2006/table">
            <a:tbl>
              <a:tblPr/>
              <a:tblGrid>
                <a:gridCol w="342038"/>
                <a:gridCol w="342038"/>
                <a:gridCol w="342038"/>
                <a:gridCol w="342038"/>
              </a:tblGrid>
              <a:tr h="21304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600" b="0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0" i="0" u="none" strike="noStrike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8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8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5436096" y="2420888"/>
          <a:ext cx="1368152" cy="1647900"/>
        </p:xfrm>
        <a:graphic>
          <a:graphicData uri="http://schemas.openxmlformats.org/drawingml/2006/table">
            <a:tbl>
              <a:tblPr/>
              <a:tblGrid>
                <a:gridCol w="342038"/>
                <a:gridCol w="342038"/>
                <a:gridCol w="342038"/>
                <a:gridCol w="342038"/>
              </a:tblGrid>
              <a:tr h="21304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  <a:r>
                        <a:rPr lang="ru-RU" sz="1600" b="0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0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6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2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8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8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8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33" name="Прямая соединительная линия 32"/>
          <p:cNvCxnSpPr/>
          <p:nvPr/>
        </p:nvCxnSpPr>
        <p:spPr>
          <a:xfrm>
            <a:off x="1403648" y="3356992"/>
            <a:ext cx="72008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3563888" y="3356992"/>
            <a:ext cx="72008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5796136" y="3356992"/>
            <a:ext cx="72008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5796136" y="2924944"/>
            <a:ext cx="0" cy="14401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3563888" y="2924944"/>
            <a:ext cx="0" cy="14401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V="1">
            <a:off x="1403648" y="2924944"/>
            <a:ext cx="0" cy="14401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5724128" y="2996952"/>
            <a:ext cx="14401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3491880" y="2996952"/>
            <a:ext cx="15659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1331640" y="2996952"/>
            <a:ext cx="15659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7" name="Заголовок 96"/>
          <p:cNvSpPr>
            <a:spLocks noGrp="1"/>
          </p:cNvSpPr>
          <p:nvPr>
            <p:ph type="title"/>
          </p:nvPr>
        </p:nvSpPr>
        <p:spPr>
          <a:xfrm>
            <a:off x="1259632" y="0"/>
            <a:ext cx="6512511" cy="1143000"/>
          </a:xfrm>
        </p:spPr>
        <p:txBody>
          <a:bodyPr/>
          <a:lstStyle/>
          <a:p>
            <a:r>
              <a:rPr lang="ru-RU" dirty="0" smtClean="0"/>
              <a:t>Взаимопроверка.</a:t>
            </a:r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Заголовок 1"/>
          <p:cNvSpPr>
            <a:spLocks noGrp="1"/>
          </p:cNvSpPr>
          <p:nvPr>
            <p:ph type="title"/>
          </p:nvPr>
        </p:nvSpPr>
        <p:spPr>
          <a:xfrm>
            <a:off x="827584" y="2276872"/>
            <a:ext cx="7168282" cy="292608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dirty="0" smtClean="0">
                <a:solidFill>
                  <a:schemeClr val="tx1"/>
                </a:solidFill>
              </a:rPr>
              <a:t/>
            </a:r>
            <a:br>
              <a:rPr lang="ru-RU" sz="6000" dirty="0" smtClean="0">
                <a:solidFill>
                  <a:schemeClr val="tx1"/>
                </a:solidFill>
              </a:rPr>
            </a:br>
            <a:r>
              <a:rPr lang="ru-RU" sz="6000" dirty="0" smtClean="0">
                <a:solidFill>
                  <a:schemeClr val="tx1"/>
                </a:solidFill>
              </a:rPr>
              <a:t>54+38</a:t>
            </a:r>
            <a:br>
              <a:rPr lang="ru-RU" sz="6000" dirty="0" smtClean="0">
                <a:solidFill>
                  <a:schemeClr val="tx1"/>
                </a:solidFill>
              </a:rPr>
            </a:br>
            <a:r>
              <a:rPr lang="ru-RU" sz="6000" dirty="0" smtClean="0"/>
              <a:t>46+27</a:t>
            </a:r>
            <a:br>
              <a:rPr lang="ru-RU" sz="6000" dirty="0" smtClean="0"/>
            </a:br>
            <a:r>
              <a:rPr lang="ru-RU" sz="6000" dirty="0" smtClean="0"/>
              <a:t>29+43</a:t>
            </a:r>
            <a:br>
              <a:rPr lang="ru-RU" sz="6000" dirty="0" smtClean="0"/>
            </a:br>
            <a:r>
              <a:rPr lang="ru-RU" sz="6000" dirty="0" smtClean="0">
                <a:solidFill>
                  <a:schemeClr val="tx1"/>
                </a:solidFill>
              </a:rPr>
              <a:t/>
            </a:r>
            <a:br>
              <a:rPr lang="ru-RU" sz="6000" dirty="0" smtClean="0">
                <a:solidFill>
                  <a:schemeClr val="tx1"/>
                </a:solidFill>
              </a:rPr>
            </a:br>
            <a:endParaRPr lang="ru-RU" dirty="0" smtClean="0">
              <a:solidFill>
                <a:srgbClr val="FF0000"/>
              </a:solidFill>
            </a:endParaRPr>
          </a:p>
        </p:txBody>
      </p:sp>
      <p:sp>
        <p:nvSpPr>
          <p:cNvPr id="3" name="Содержимое 2" descr="Rectangle: Click to edit Master text styles&#10;Second level&#10;Third level&#10;Fourth level&#10;Fifth level"/>
          <p:cNvSpPr>
            <a:spLocks noGrp="1"/>
          </p:cNvSpPr>
          <p:nvPr>
            <p:ph sz="quarter" idx="1"/>
          </p:nvPr>
        </p:nvSpPr>
        <p:spPr>
          <a:xfrm>
            <a:off x="467544" y="3429000"/>
            <a:ext cx="8208912" cy="1080120"/>
          </a:xfrm>
        </p:spPr>
        <p:txBody>
          <a:bodyPr>
            <a:normAutofit fontScale="25000" lnSpcReduction="20000"/>
          </a:bodyPr>
          <a:lstStyle/>
          <a:p>
            <a:pPr>
              <a:buFont typeface="Wingdings" pitchFamily="2" charset="2"/>
              <a:buNone/>
              <a:defRPr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	</a:t>
            </a:r>
            <a:endParaRPr lang="ru-RU" u="sng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Font typeface="Wingdings" pitchFamily="2" charset="2"/>
              <a:buNone/>
              <a:defRPr/>
            </a:pPr>
            <a:endParaRPr lang="ru-RU" sz="1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112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defRPr/>
            </a:pPr>
            <a:r>
              <a:rPr lang="ru-RU" sz="11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Рассмотри  </a:t>
            </a:r>
            <a:r>
              <a:rPr lang="ru-RU" sz="11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выражения. Составь алгоритм вычислений. Вычисли. Используй полоски для моделирования.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33404"/>
            <a:ext cx="856895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300" dirty="0">
                <a:solidFill>
                  <a:srgbClr val="DE6C36">
                    <a:shade val="75000"/>
                  </a:srgbClr>
                </a:solidFill>
                <a:ea typeface="+mj-ea"/>
                <a:cs typeface="+mj-cs"/>
              </a:rPr>
              <a:t>Самостоятельная работа </a:t>
            </a:r>
            <a:endParaRPr lang="ru-RU" sz="3300" dirty="0" smtClean="0">
              <a:solidFill>
                <a:srgbClr val="DE6C36">
                  <a:shade val="75000"/>
                </a:srgbClr>
              </a:solidFill>
              <a:ea typeface="+mj-ea"/>
              <a:cs typeface="+mj-cs"/>
            </a:endParaRPr>
          </a:p>
          <a:p>
            <a:pPr algn="ctr"/>
            <a:r>
              <a:rPr lang="ru-RU" sz="3300" dirty="0" smtClean="0">
                <a:solidFill>
                  <a:srgbClr val="DE6C36">
                    <a:shade val="75000"/>
                  </a:srgbClr>
                </a:solidFill>
                <a:ea typeface="+mj-ea"/>
                <a:cs typeface="+mj-cs"/>
              </a:rPr>
              <a:t>с </a:t>
            </a:r>
            <a:r>
              <a:rPr lang="ru-RU" sz="3300" dirty="0">
                <a:solidFill>
                  <a:srgbClr val="DE6C36">
                    <a:shade val="75000"/>
                  </a:srgbClr>
                </a:solidFill>
                <a:ea typeface="+mj-ea"/>
                <a:cs typeface="+mj-cs"/>
              </a:rPr>
              <a:t>самопроверкой по эталону.</a:t>
            </a:r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Заголовок 1"/>
          <p:cNvSpPr>
            <a:spLocks noGrp="1"/>
          </p:cNvSpPr>
          <p:nvPr>
            <p:ph type="title"/>
          </p:nvPr>
        </p:nvSpPr>
        <p:spPr>
          <a:xfrm>
            <a:off x="0" y="304800"/>
            <a:ext cx="8382000" cy="55245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Самопроверка</a:t>
            </a:r>
          </a:p>
        </p:txBody>
      </p:sp>
      <p:sp>
        <p:nvSpPr>
          <p:cNvPr id="15362" name="Rectangle 67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endParaRPr lang="ru-RU" dirty="0" smtClean="0"/>
          </a:p>
        </p:txBody>
      </p:sp>
      <p:sp>
        <p:nvSpPr>
          <p:cNvPr id="3" name="Содержимое 2" descr="Rectangle: Click to edit Master text styles&#10;Second level&#10;Third level&#10;Fourth level&#10;Fifth level"/>
          <p:cNvSpPr>
            <a:spLocks noGrp="1"/>
          </p:cNvSpPr>
          <p:nvPr>
            <p:ph sz="quarter" idx="1"/>
          </p:nvPr>
        </p:nvSpPr>
        <p:spPr>
          <a:xfrm>
            <a:off x="192299" y="764704"/>
            <a:ext cx="8939213" cy="592931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  <a:defRPr/>
            </a:pPr>
            <a:r>
              <a:rPr lang="ru-RU" dirty="0" smtClean="0"/>
              <a:t> </a:t>
            </a:r>
          </a:p>
          <a:p>
            <a:pPr>
              <a:buFont typeface="Wingdings" pitchFamily="2" charset="2"/>
              <a:buNone/>
              <a:defRPr/>
            </a:pPr>
            <a:r>
              <a:rPr lang="ru-RU" b="1" dirty="0" smtClean="0"/>
              <a:t>	</a:t>
            </a:r>
            <a:r>
              <a:rPr lang="ru-RU" b="1" dirty="0" smtClean="0">
                <a:solidFill>
                  <a:srgbClr val="FF0000"/>
                </a:solidFill>
              </a:rPr>
              <a:t>1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		</a:t>
            </a:r>
            <a:r>
              <a:rPr lang="ru-RU" b="1" dirty="0" smtClean="0">
                <a:solidFill>
                  <a:srgbClr val="FF0000"/>
                </a:solidFill>
              </a:rPr>
              <a:t>1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		</a:t>
            </a:r>
            <a:r>
              <a:rPr lang="ru-RU" b="1" dirty="0" smtClean="0">
                <a:solidFill>
                  <a:srgbClr val="FF0000"/>
                </a:solidFill>
              </a:rPr>
              <a:t>1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		</a:t>
            </a:r>
            <a:endParaRPr lang="ru-RU" dirty="0" smtClean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None/>
              <a:defRPr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	54		46		29		</a:t>
            </a:r>
          </a:p>
          <a:p>
            <a:pPr>
              <a:buFont typeface="Wingdings" pitchFamily="2" charset="2"/>
              <a:buNone/>
              <a:defRPr/>
            </a:pPr>
            <a:r>
              <a:rPr lang="ru-RU" u="sng" dirty="0" smtClean="0">
                <a:solidFill>
                  <a:schemeClr val="bg2">
                    <a:lumMod val="10000"/>
                  </a:schemeClr>
                </a:solidFill>
              </a:rPr>
              <a:t>	38	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	</a:t>
            </a:r>
            <a:r>
              <a:rPr lang="ru-RU" u="sng" dirty="0" smtClean="0">
                <a:solidFill>
                  <a:schemeClr val="bg2">
                    <a:lumMod val="10000"/>
                  </a:schemeClr>
                </a:solidFill>
              </a:rPr>
              <a:t>27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		</a:t>
            </a:r>
            <a:r>
              <a:rPr lang="ru-RU" u="sng" dirty="0" smtClean="0">
                <a:solidFill>
                  <a:schemeClr val="bg2">
                    <a:lumMod val="10000"/>
                  </a:schemeClr>
                </a:solidFill>
              </a:rPr>
              <a:t>43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		</a:t>
            </a:r>
            <a:endParaRPr lang="ru-RU" u="sng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Font typeface="Wingdings" pitchFamily="2" charset="2"/>
              <a:buNone/>
              <a:defRPr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   92               73                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 72</a:t>
            </a:r>
            <a:endParaRPr lang="ru-RU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Font typeface="Wingdings" pitchFamily="2" charset="2"/>
              <a:buNone/>
              <a:defRPr/>
            </a:pP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 </a:t>
            </a:r>
          </a:p>
          <a:p>
            <a:pPr>
              <a:buNone/>
              <a:defRPr/>
            </a:pPr>
            <a:endParaRPr 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86125" y="2286000"/>
            <a:ext cx="40957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+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28750" y="2286000"/>
            <a:ext cx="40957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+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04787" y="2286000"/>
            <a:ext cx="40957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+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WordArt 6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1219200" y="533400"/>
            <a:ext cx="68580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7292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зарядка для глаз</a:t>
            </a:r>
          </a:p>
        </p:txBody>
      </p:sp>
      <p:pic>
        <p:nvPicPr>
          <p:cNvPr id="59399" name="Picture 7" descr="00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1500188"/>
            <a:ext cx="2709863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02" name="Picture 10" descr="26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5" y="1857375"/>
            <a:ext cx="3500438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06" name="Picture 14" descr="Eye-0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0" y="3857625"/>
            <a:ext cx="2357438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09" name="Picture 17" descr="1E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29250" y="4071938"/>
            <a:ext cx="2143125" cy="153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9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594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Выберите выражения на новый вычислительный </a:t>
            </a:r>
            <a:r>
              <a:rPr lang="ru-RU" dirty="0" smtClean="0"/>
              <a:t>приём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8229600" cy="4043378"/>
          </a:xfrm>
        </p:spPr>
        <p:txBody>
          <a:bodyPr numCol="2">
            <a:normAutofit fontScale="77500" lnSpcReduction="20000"/>
          </a:bodyPr>
          <a:lstStyle/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27+21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35+37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50+32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49+24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52+30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67+15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76+18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29+56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37+41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64+25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19+54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22+57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1500188" y="460266"/>
            <a:ext cx="714375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Математика сложна,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Но скажу с почтением –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Математика нужна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Всем без исключения!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8" name="Picture 4" descr="C:\Documents and Settings\Администратор\Мои документы\для Лены\Неделя математики 2\math0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286124"/>
            <a:ext cx="4638675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Проверка по </a:t>
            </a:r>
            <a:r>
              <a:rPr lang="ru-RU" dirty="0" smtClean="0"/>
              <a:t>слайду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8229600" cy="3971940"/>
          </a:xfrm>
        </p:spPr>
        <p:txBody>
          <a:bodyPr numCol="2">
            <a:normAutofit fontScale="77500" lnSpcReduction="20000"/>
          </a:bodyPr>
          <a:lstStyle/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27+21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35+37=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50+32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49+24=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52+30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67+15=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76+18=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29+56=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37+41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64+25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19+54=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22+57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25513" y="549275"/>
            <a:ext cx="8218487" cy="10795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6000" b="1" dirty="0" smtClean="0">
                <a:solidFill>
                  <a:srgbClr val="FF3399"/>
                </a:solidFill>
                <a:latin typeface="Comic Sans MS" pitchFamily="66" charset="0"/>
              </a:rPr>
              <a:t>Определи своё настроение</a:t>
            </a:r>
          </a:p>
        </p:txBody>
      </p:sp>
      <p:sp>
        <p:nvSpPr>
          <p:cNvPr id="21507" name="Rectangle 4"/>
          <p:cNvSpPr>
            <a:spLocks noChangeArrowheads="1"/>
          </p:cNvSpPr>
          <p:nvPr/>
        </p:nvSpPr>
        <p:spPr bwMode="auto">
          <a:xfrm>
            <a:off x="468313" y="549275"/>
            <a:ext cx="8229600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ru-RU" sz="4400">
              <a:solidFill>
                <a:schemeClr val="tx2"/>
              </a:solidFill>
              <a:latin typeface="Comic Sans MS" pitchFamily="66" charset="0"/>
            </a:endParaRPr>
          </a:p>
        </p:txBody>
      </p:sp>
      <p:pic>
        <p:nvPicPr>
          <p:cNvPr id="21509" name="Picture 5" descr="smile1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175" y="5013325"/>
            <a:ext cx="1008063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Line 6"/>
          <p:cNvSpPr>
            <a:spLocks noChangeShapeType="1"/>
          </p:cNvSpPr>
          <p:nvPr/>
        </p:nvSpPr>
        <p:spPr bwMode="auto">
          <a:xfrm>
            <a:off x="4356100" y="4292600"/>
            <a:ext cx="1295400" cy="0"/>
          </a:xfrm>
          <a:prstGeom prst="line">
            <a:avLst/>
          </a:prstGeom>
          <a:noFill/>
          <a:ln w="508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10" name="Line 7"/>
          <p:cNvSpPr>
            <a:spLocks noChangeShapeType="1"/>
          </p:cNvSpPr>
          <p:nvPr/>
        </p:nvSpPr>
        <p:spPr bwMode="auto">
          <a:xfrm>
            <a:off x="6934200" y="2438400"/>
            <a:ext cx="1295400" cy="0"/>
          </a:xfrm>
          <a:prstGeom prst="line">
            <a:avLst/>
          </a:prstGeom>
          <a:noFill/>
          <a:ln w="508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11" name="Line 8"/>
          <p:cNvSpPr>
            <a:spLocks noChangeShapeType="1"/>
          </p:cNvSpPr>
          <p:nvPr/>
        </p:nvSpPr>
        <p:spPr bwMode="auto">
          <a:xfrm>
            <a:off x="5651500" y="3357563"/>
            <a:ext cx="1295400" cy="0"/>
          </a:xfrm>
          <a:prstGeom prst="line">
            <a:avLst/>
          </a:prstGeom>
          <a:noFill/>
          <a:ln w="508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12" name="Line 9"/>
          <p:cNvSpPr>
            <a:spLocks noChangeShapeType="1"/>
          </p:cNvSpPr>
          <p:nvPr/>
        </p:nvSpPr>
        <p:spPr bwMode="auto">
          <a:xfrm flipV="1">
            <a:off x="3048000" y="5157788"/>
            <a:ext cx="1308100" cy="23812"/>
          </a:xfrm>
          <a:prstGeom prst="line">
            <a:avLst/>
          </a:prstGeom>
          <a:noFill/>
          <a:ln w="508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13" name="Line 10"/>
          <p:cNvSpPr>
            <a:spLocks noChangeShapeType="1"/>
          </p:cNvSpPr>
          <p:nvPr/>
        </p:nvSpPr>
        <p:spPr bwMode="auto">
          <a:xfrm>
            <a:off x="6934200" y="2438400"/>
            <a:ext cx="0" cy="914400"/>
          </a:xfrm>
          <a:prstGeom prst="line">
            <a:avLst/>
          </a:prstGeom>
          <a:noFill/>
          <a:ln w="508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14" name="Line 11"/>
          <p:cNvSpPr>
            <a:spLocks noChangeShapeType="1"/>
          </p:cNvSpPr>
          <p:nvPr/>
        </p:nvSpPr>
        <p:spPr bwMode="auto">
          <a:xfrm>
            <a:off x="5651500" y="3357563"/>
            <a:ext cx="0" cy="935037"/>
          </a:xfrm>
          <a:prstGeom prst="line">
            <a:avLst/>
          </a:prstGeom>
          <a:noFill/>
          <a:ln w="508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15" name="Line 12"/>
          <p:cNvSpPr>
            <a:spLocks noChangeShapeType="1"/>
          </p:cNvSpPr>
          <p:nvPr/>
        </p:nvSpPr>
        <p:spPr bwMode="auto">
          <a:xfrm>
            <a:off x="4356100" y="4292600"/>
            <a:ext cx="12700" cy="890588"/>
          </a:xfrm>
          <a:prstGeom prst="line">
            <a:avLst/>
          </a:prstGeom>
          <a:noFill/>
          <a:ln w="508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16" name="Line 13"/>
          <p:cNvSpPr>
            <a:spLocks noChangeShapeType="1"/>
          </p:cNvSpPr>
          <p:nvPr/>
        </p:nvSpPr>
        <p:spPr bwMode="auto">
          <a:xfrm>
            <a:off x="3059113" y="5157788"/>
            <a:ext cx="0" cy="914400"/>
          </a:xfrm>
          <a:prstGeom prst="line">
            <a:avLst/>
          </a:prstGeom>
          <a:noFill/>
          <a:ln w="508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17" name="Text Box 14"/>
          <p:cNvSpPr txBox="1">
            <a:spLocks noChangeArrowheads="1"/>
          </p:cNvSpPr>
          <p:nvPr/>
        </p:nvSpPr>
        <p:spPr bwMode="auto">
          <a:xfrm>
            <a:off x="7010400" y="2590800"/>
            <a:ext cx="1447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00FF"/>
                </a:solidFill>
                <a:latin typeface="Comic Sans MS" pitchFamily="66" charset="0"/>
              </a:rPr>
              <a:t>отличное</a:t>
            </a:r>
          </a:p>
        </p:txBody>
      </p:sp>
      <p:sp>
        <p:nvSpPr>
          <p:cNvPr id="21518" name="Text Box 16"/>
          <p:cNvSpPr txBox="1">
            <a:spLocks noChangeArrowheads="1"/>
          </p:cNvSpPr>
          <p:nvPr/>
        </p:nvSpPr>
        <p:spPr bwMode="auto">
          <a:xfrm>
            <a:off x="5724525" y="3763963"/>
            <a:ext cx="3411538" cy="67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00FF"/>
                </a:solidFill>
                <a:latin typeface="Comic Sans MS" pitchFamily="66" charset="0"/>
              </a:rPr>
              <a:t>я был(а) уверен(а) в себе</a:t>
            </a:r>
          </a:p>
          <a:p>
            <a:endParaRPr lang="ru-RU"/>
          </a:p>
        </p:txBody>
      </p:sp>
      <p:sp>
        <p:nvSpPr>
          <p:cNvPr id="21519" name="Text Box 17"/>
          <p:cNvSpPr txBox="1">
            <a:spLocks noChangeArrowheads="1"/>
          </p:cNvSpPr>
          <p:nvPr/>
        </p:nvSpPr>
        <p:spPr bwMode="auto">
          <a:xfrm>
            <a:off x="4479925" y="4581525"/>
            <a:ext cx="23637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00FF"/>
                </a:solidFill>
                <a:latin typeface="Comic Sans MS" pitchFamily="66" charset="0"/>
              </a:rPr>
              <a:t>мне было трудно</a:t>
            </a:r>
          </a:p>
        </p:txBody>
      </p:sp>
      <p:sp>
        <p:nvSpPr>
          <p:cNvPr id="21520" name="Text Box 18"/>
          <p:cNvSpPr txBox="1">
            <a:spLocks noChangeArrowheads="1"/>
          </p:cNvSpPr>
          <p:nvPr/>
        </p:nvSpPr>
        <p:spPr bwMode="auto">
          <a:xfrm>
            <a:off x="3327400" y="5302250"/>
            <a:ext cx="14462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00FF"/>
                </a:solidFill>
                <a:latin typeface="Comic Sans MS" pitchFamily="66" charset="0"/>
              </a:rPr>
              <a:t>я устал(а)</a:t>
            </a:r>
          </a:p>
        </p:txBody>
      </p:sp>
      <p:pic>
        <p:nvPicPr>
          <p:cNvPr id="15378" name="Picture 18" descr="s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916113"/>
            <a:ext cx="3816350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9 -0.05255 C 0.00208 -0.07986 0.00746 -0.10301 0.01458 -0.12847 C 0.0177 -0.13935 0.01875 -0.15139 0.02395 -0.16111 C 0.02569 -0.16875 0.02795 -0.17732 0.03211 -0.18287 C 0.03316 -0.18588 0.03489 -0.19097 0.03663 -0.19375 C 0.03836 -0.19653 0.04097 -0.19838 0.04253 -0.20139 C 0.04878 -0.21435 0.0592 -0.22847 0.07048 -0.23241 C 0.08177 -0.24213 0.10017 -0.23611 0.11111 -0.23542 C 0.11614 -0.23334 0.12152 -0.22662 0.125 -0.22153 C 0.12847 -0.20834 0.13437 -0.19676 0.13663 -0.18287 C 0.13593 -0.16412 0.13802 -0.15718 0.13316 -0.14398 " pathEditMode="relative" rAng="0" ptsTypes="ffffffffffA">
                                      <p:cBhvr>
                                        <p:cTn id="11" dur="2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00" y="-9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316 -0.14398 C 0.13351 -0.14884 0.13421 -0.15347 0.13438 -0.1581 C 0.1349 -0.17338 0.13473 -0.18843 0.13542 -0.20347 C 0.13577 -0.21204 0.13889 -0.22176 0.14011 -0.23033 C 0.14115 -0.2382 0.1415 -0.24514 0.14619 -0.2507 C 0.14827 -0.26019 0.15139 -0.2706 0.15556 -0.27894 C 0.15955 -0.29676 0.16945 -0.32523 0.17917 -0.33843 C 0.18542 -0.34699 0.1941 -0.35046 0.20174 -0.35579 C 0.22014 -0.35509 0.25712 -0.3625 0.27414 -0.33843 C 0.27709 -0.32732 0.28403 -0.32037 0.28716 -0.3088 C 0.29028 -0.29746 0.28716 -0.28472 0.28716 -0.27269 " pathEditMode="relative" rAng="0" ptsTypes="ffffffffffA">
                                      <p:cBhvr>
                                        <p:cTn id="15" dur="2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0" y="-10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37 -0.27269 C 0.28541 -0.31135 0.28402 -0.30903 0.29253 -0.33611 C 0.29444 -0.35047 0.30121 -0.36366 0.30642 -0.37639 C 0.30764 -0.38264 0.30833 -0.38658 0.31111 -0.3919 C 0.31354 -0.40347 0.31614 -0.40857 0.32031 -0.41991 C 0.32152 -0.42315 0.32482 -0.42454 0.32621 -0.42755 C 0.32934 -0.43426 0.33437 -0.44074 0.3401 -0.44306 C 0.34809 -0.45047 0.35781 -0.45023 0.36684 -0.45394 C 0.37829 -0.45347 0.39965 -0.4551 0.41215 -0.44931 C 0.41788 -0.44213 0.41076 -0.45023 0.41805 -0.44468 C 0.42916 -0.43635 0.421 -0.44005 0.42847 -0.43704 C 0.4375 -0.425 0.43663 -0.41875 0.43663 -0.40139 " pathEditMode="relative" ptsTypes="fffffffffffA">
                                      <p:cBhvr>
                                        <p:cTn id="19" dur="2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3663 -0.40139 C 0.43628 -0.40648 0.43541 -0.41181 0.43541 -0.4169 C 0.43541 -0.44815 0.43489 -0.46088 0.4401 -0.48519 C 0.44166 -0.49213 0.44201 -0.50162 0.446 -0.50695 C 0.44739 -0.5169 0.45347 -0.53218 0.45764 -0.54097 C 0.46284 -0.55208 0.46788 -0.56875 0.475 -0.57824 C 0.47864 -0.5831 0.48298 -0.58727 0.48663 -0.59213 C 0.49045 -0.59722 0.49288 -0.60301 0.49826 -0.60602 C 0.50399 -0.60926 0.51909 -0.61435 0.525 -0.61528 C 0.52725 -0.61505 0.54427 -0.6132 0.54704 -0.61227 C 0.55191 -0.61088 0.55121 -0.60857 0.5552 -0.60602 C 0.56527 -0.59931 0.55208 -0.60996 0.56215 -0.60301 C 0.56718 -0.59954 0.57066 -0.59607 0.57621 -0.59375 C 0.57864 -0.58866 0.58055 -0.58611 0.58437 -0.58287 C 0.58576 -0.54815 0.58541 -0.56644 0.58541 -0.52847 " pathEditMode="relative" ptsTypes="ffffffffffffffA">
                                      <p:cBhvr>
                                        <p:cTn id="23" dur="2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</a:t>
            </a:r>
            <a:r>
              <a:rPr lang="ru-RU" dirty="0" smtClean="0"/>
              <a:t>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1) Потренироваться дома в решении примеров нового вида №3, с.68 (обязательное</a:t>
            </a:r>
            <a:r>
              <a:rPr lang="ru-RU" dirty="0" smtClean="0"/>
              <a:t>).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2) Придумать пример на сложение двузначных чисел с переходом через разряд для своего соседа по парте (творческое</a:t>
            </a:r>
            <a:r>
              <a:rPr lang="ru-RU" dirty="0" smtClean="0"/>
              <a:t>).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3) Задание на карточке(по желанию</a:t>
            </a:r>
            <a:r>
              <a:rPr lang="ru-RU" dirty="0" smtClean="0"/>
              <a:t>).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 rot="-10591003">
            <a:off x="4856163" y="2439988"/>
            <a:ext cx="36750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>
            <a:spAutoFit/>
          </a:bodyPr>
          <a:lstStyle/>
          <a:p>
            <a:endParaRPr lang="ru-RU">
              <a:latin typeface="Garamond" pitchFamily="18" charset="0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1187624" y="4941168"/>
            <a:ext cx="7331075" cy="151130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72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Спасибо за урок!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body" sz="half" idx="4294967295"/>
          </p:nvPr>
        </p:nvSpPr>
        <p:spPr>
          <a:xfrm rot="10801451" flipV="1">
            <a:off x="323810" y="550473"/>
            <a:ext cx="8494712" cy="1339850"/>
          </a:xfrm>
        </p:spPr>
        <p:txBody>
          <a:bodyPr>
            <a:normAutofit lnSpcReduction="10000"/>
          </a:bodyPr>
          <a:lstStyle/>
          <a:p>
            <a:pPr algn="ctr" eaLnBrk="1" hangingPunct="1">
              <a:buFontTx/>
              <a:buNone/>
            </a:pPr>
            <a:r>
              <a:rPr lang="ru-RU" sz="8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Молодцы!</a:t>
            </a:r>
          </a:p>
        </p:txBody>
      </p:sp>
      <p:pic>
        <p:nvPicPr>
          <p:cNvPr id="23557" name="Picture 5" descr="C41-07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411760" y="1988840"/>
            <a:ext cx="4608512" cy="3119437"/>
          </a:xfr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6" name="Picture 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175" y="1412875"/>
            <a:ext cx="4611688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7" name="AutoShape 17"/>
          <p:cNvSpPr>
            <a:spLocks noChangeArrowheads="1"/>
          </p:cNvSpPr>
          <p:nvPr/>
        </p:nvSpPr>
        <p:spPr bwMode="auto">
          <a:xfrm rot="-1738030">
            <a:off x="6443663" y="1484313"/>
            <a:ext cx="911225" cy="771525"/>
          </a:xfrm>
          <a:prstGeom prst="star8">
            <a:avLst>
              <a:gd name="adj" fmla="val 17495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58" name="Rectangle 18"/>
          <p:cNvSpPr>
            <a:spLocks noChangeArrowheads="1"/>
          </p:cNvSpPr>
          <p:nvPr/>
        </p:nvSpPr>
        <p:spPr bwMode="auto">
          <a:xfrm>
            <a:off x="571500" y="285750"/>
            <a:ext cx="1512888" cy="1584325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9600">
                <a:solidFill>
                  <a:srgbClr val="FF0000"/>
                </a:solidFill>
              </a:rPr>
              <a:t>5</a:t>
            </a:r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4 0.00671 L -0.06267 0.24023 L -0.03472 0.20532 L -0.00694 0.18566 L 0.03091 0.17688 L 0.05868 0.18335 L 0.0882 0.19861 L 0.10139 0.21618 L 0.11615 0.24023 L 0.12587 0.26867 L 0.13403 0.30358 L 0.13403 0.3385 L 0.13247 0.36902 L 0.12431 0.40832 L 0.11112 0.44324 L 0.09306 0.47815 L 0.07518 0.4978 L 0.04879 0.51746 L 0.02587 0.52832 L 0.00782 0.53272 L -0.01336 0.53272 L -0.04948 0.51746 L -0.07239 0.49133 L -0.08385 0.46081 L -0.09704 0.43237 " pathEditMode="relative" rAng="0" ptsTypes="AAAAAAAAAAAAAAAAAAAAAAAAA">
                                      <p:cBhvr>
                                        <p:cTn id="25" dur="50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0" y="263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500"/>
                            </p:stCondLst>
                            <p:childTnLst>
                              <p:par>
                                <p:cTn id="27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43 0.00879 L 0.01563 0.02844 L 0.03855 0.0437 L 0.0599 0.05017 L 0.07952 0.05017 L 0.10087 0.03931 L 0.11893 0.02844 L 0.13195 0.00671 " pathEditMode="relative" rAng="0" ptsTypes="AAAAAAAA">
                                      <p:cBhvr>
                                        <p:cTn id="28" dur="30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0" y="20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500"/>
                            </p:stCondLst>
                            <p:childTnLst>
                              <p:par>
                                <p:cTn id="30" presetID="2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7" grpId="0" animBg="1"/>
      <p:bldP spid="10257" grpId="1" animBg="1"/>
      <p:bldP spid="10257" grpId="2" animBg="1"/>
      <p:bldP spid="10257" grpId="3" animBg="1"/>
      <p:bldP spid="1025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20688"/>
            <a:ext cx="8534400" cy="758952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 Актуализация и фиксирование индивидуального затруднения в пробном действии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3568" y="1844824"/>
            <a:ext cx="7729534" cy="3429024"/>
          </a:xfrm>
        </p:spPr>
        <p:txBody>
          <a:bodyPr numCol="2">
            <a:normAutofit/>
          </a:bodyPr>
          <a:lstStyle/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Е 20+7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И 8+8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Н 8+7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Е 9+5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Л 3+8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Ж 7+6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О 6+6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 5+5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01625" y="1527175"/>
          <a:ext cx="8504240" cy="24479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63030"/>
                <a:gridCol w="1063030"/>
                <a:gridCol w="1063030"/>
                <a:gridCol w="1063030"/>
                <a:gridCol w="1063030"/>
                <a:gridCol w="1063030"/>
                <a:gridCol w="1063030"/>
                <a:gridCol w="1063030"/>
              </a:tblGrid>
              <a:tr h="1223964">
                <a:tc>
                  <a:txBody>
                    <a:bodyPr/>
                    <a:lstStyle/>
                    <a:p>
                      <a:r>
                        <a:rPr lang="ru-RU" sz="5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5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4491" marR="94491"/>
                </a:tc>
                <a:tc>
                  <a:txBody>
                    <a:bodyPr/>
                    <a:lstStyle/>
                    <a:p>
                      <a:r>
                        <a:rPr lang="ru-RU" sz="5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5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4491" marR="94491"/>
                </a:tc>
                <a:tc>
                  <a:txBody>
                    <a:bodyPr/>
                    <a:lstStyle/>
                    <a:p>
                      <a:r>
                        <a:rPr lang="ru-RU" sz="5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5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4491" marR="94491"/>
                </a:tc>
                <a:tc>
                  <a:txBody>
                    <a:bodyPr/>
                    <a:lstStyle/>
                    <a:p>
                      <a:r>
                        <a:rPr lang="ru-RU" sz="5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5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4491" marR="94491"/>
                </a:tc>
                <a:tc>
                  <a:txBody>
                    <a:bodyPr/>
                    <a:lstStyle/>
                    <a:p>
                      <a:r>
                        <a:rPr lang="ru-RU" sz="5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5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4491" marR="94491"/>
                </a:tc>
                <a:tc>
                  <a:txBody>
                    <a:bodyPr/>
                    <a:lstStyle/>
                    <a:p>
                      <a:r>
                        <a:rPr lang="ru-RU" sz="5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5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4491" marR="94491"/>
                </a:tc>
                <a:tc>
                  <a:txBody>
                    <a:bodyPr/>
                    <a:lstStyle/>
                    <a:p>
                      <a:r>
                        <a:rPr lang="ru-RU" sz="5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5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4491" marR="94491"/>
                </a:tc>
                <a:tc>
                  <a:txBody>
                    <a:bodyPr/>
                    <a:lstStyle/>
                    <a:p>
                      <a:r>
                        <a:rPr lang="ru-RU" sz="5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ru-RU" sz="5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4491" marR="94491"/>
                </a:tc>
              </a:tr>
              <a:tr h="1223964">
                <a:tc>
                  <a:txBody>
                    <a:bodyPr/>
                    <a:lstStyle/>
                    <a:p>
                      <a:r>
                        <a:rPr lang="ru-RU" sz="5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5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4491" marR="94491"/>
                </a:tc>
                <a:tc>
                  <a:txBody>
                    <a:bodyPr/>
                    <a:lstStyle/>
                    <a:p>
                      <a:r>
                        <a:rPr lang="ru-RU" sz="5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5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4491" marR="94491"/>
                </a:tc>
                <a:tc>
                  <a:txBody>
                    <a:bodyPr/>
                    <a:lstStyle/>
                    <a:p>
                      <a:r>
                        <a:rPr lang="ru-RU" sz="5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5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4491" marR="94491"/>
                </a:tc>
                <a:tc>
                  <a:txBody>
                    <a:bodyPr/>
                    <a:lstStyle/>
                    <a:p>
                      <a:r>
                        <a:rPr lang="ru-RU" sz="5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Ж</a:t>
                      </a:r>
                      <a:endParaRPr lang="ru-RU" sz="5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4491" marR="94491"/>
                </a:tc>
                <a:tc>
                  <a:txBody>
                    <a:bodyPr/>
                    <a:lstStyle/>
                    <a:p>
                      <a:r>
                        <a:rPr lang="ru-RU" sz="5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5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4491" marR="94491"/>
                </a:tc>
                <a:tc>
                  <a:txBody>
                    <a:bodyPr/>
                    <a:lstStyle/>
                    <a:p>
                      <a:r>
                        <a:rPr lang="ru-RU" sz="5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5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4491" marR="94491"/>
                </a:tc>
                <a:tc>
                  <a:txBody>
                    <a:bodyPr/>
                    <a:lstStyle/>
                    <a:p>
                      <a:r>
                        <a:rPr lang="ru-RU" sz="5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5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4491" marR="94491"/>
                </a:tc>
                <a:tc>
                  <a:txBody>
                    <a:bodyPr/>
                    <a:lstStyle/>
                    <a:p>
                      <a:r>
                        <a:rPr lang="ru-RU" sz="5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5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4491" marR="94491"/>
                </a:tc>
              </a:tr>
            </a:tbl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Алгоритм сложения двузначных чисел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331640" y="1772816"/>
            <a:ext cx="7546040" cy="389418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1. Записываем первое слагаемое.</a:t>
            </a:r>
          </a:p>
          <a:p>
            <a:pPr>
              <a:buNone/>
            </a:pPr>
            <a:r>
              <a:rPr lang="ru-RU" dirty="0" smtClean="0"/>
              <a:t>2. Записываем второе слагаемое: </a:t>
            </a:r>
          </a:p>
          <a:p>
            <a:pPr>
              <a:buNone/>
            </a:pPr>
            <a:r>
              <a:rPr lang="ru-RU" dirty="0" smtClean="0"/>
              <a:t>     единицы под единицами;</a:t>
            </a:r>
          </a:p>
          <a:p>
            <a:pPr>
              <a:buNone/>
            </a:pPr>
            <a:r>
              <a:rPr lang="ru-RU" dirty="0" smtClean="0"/>
              <a:t>     десятки под десятками.</a:t>
            </a:r>
          </a:p>
          <a:p>
            <a:pPr>
              <a:buNone/>
            </a:pPr>
            <a:r>
              <a:rPr lang="ru-RU" dirty="0" smtClean="0"/>
              <a:t>3. Складываем единицы.</a:t>
            </a:r>
          </a:p>
          <a:p>
            <a:pPr>
              <a:buNone/>
            </a:pPr>
            <a:r>
              <a:rPr lang="ru-RU" dirty="0" smtClean="0"/>
              <a:t>4. Складываем десятки.</a:t>
            </a:r>
          </a:p>
          <a:p>
            <a:pPr>
              <a:buNone/>
            </a:pPr>
            <a:r>
              <a:rPr lang="ru-RU" dirty="0" smtClean="0"/>
              <a:t>5. Читаем ответ.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043608" y="4293096"/>
          <a:ext cx="1368152" cy="1558121"/>
        </p:xfrm>
        <a:graphic>
          <a:graphicData uri="http://schemas.openxmlformats.org/drawingml/2006/table">
            <a:tbl>
              <a:tblPr/>
              <a:tblGrid>
                <a:gridCol w="342038"/>
                <a:gridCol w="342038"/>
                <a:gridCol w="342038"/>
                <a:gridCol w="342038"/>
              </a:tblGrid>
              <a:tr h="21304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4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4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8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8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3563888" y="4797152"/>
            <a:ext cx="0" cy="14401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3203848" y="4293096"/>
          <a:ext cx="1368152" cy="1558121"/>
        </p:xfrm>
        <a:graphic>
          <a:graphicData uri="http://schemas.openxmlformats.org/drawingml/2006/table">
            <a:tbl>
              <a:tblPr/>
              <a:tblGrid>
                <a:gridCol w="342038"/>
                <a:gridCol w="342038"/>
                <a:gridCol w="342038"/>
                <a:gridCol w="342038"/>
              </a:tblGrid>
              <a:tr h="21304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2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8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8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5" name="Таблица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5805665"/>
              </p:ext>
            </p:extLst>
          </p:nvPr>
        </p:nvGraphicFramePr>
        <p:xfrm>
          <a:off x="1043608" y="2420888"/>
          <a:ext cx="1368152" cy="1558121"/>
        </p:xfrm>
        <a:graphic>
          <a:graphicData uri="http://schemas.openxmlformats.org/drawingml/2006/table">
            <a:tbl>
              <a:tblPr/>
              <a:tblGrid>
                <a:gridCol w="342038"/>
                <a:gridCol w="342038"/>
                <a:gridCol w="342038"/>
                <a:gridCol w="342038"/>
              </a:tblGrid>
              <a:tr h="21304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8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8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70C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solidFill>
                          <a:srgbClr val="0070C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solidFill>
                          <a:srgbClr val="0070C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solidFill>
                          <a:srgbClr val="0070C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3203848" y="2420888"/>
          <a:ext cx="1368152" cy="1558121"/>
        </p:xfrm>
        <a:graphic>
          <a:graphicData uri="http://schemas.openxmlformats.org/drawingml/2006/table">
            <a:tbl>
              <a:tblPr/>
              <a:tblGrid>
                <a:gridCol w="342038"/>
                <a:gridCol w="342038"/>
                <a:gridCol w="342038"/>
                <a:gridCol w="342038"/>
              </a:tblGrid>
              <a:tr h="21304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2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8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8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5436096" y="4293096"/>
          <a:ext cx="1368152" cy="1558121"/>
        </p:xfrm>
        <a:graphic>
          <a:graphicData uri="http://schemas.openxmlformats.org/drawingml/2006/table">
            <a:tbl>
              <a:tblPr/>
              <a:tblGrid>
                <a:gridCol w="342038"/>
                <a:gridCol w="342038"/>
                <a:gridCol w="342038"/>
                <a:gridCol w="342038"/>
              </a:tblGrid>
              <a:tr h="21304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4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8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8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5436096" y="2420888"/>
          <a:ext cx="1368152" cy="1558121"/>
        </p:xfrm>
        <a:graphic>
          <a:graphicData uri="http://schemas.openxmlformats.org/drawingml/2006/table">
            <a:tbl>
              <a:tblPr/>
              <a:tblGrid>
                <a:gridCol w="342038"/>
                <a:gridCol w="342038"/>
                <a:gridCol w="342038"/>
                <a:gridCol w="342038"/>
              </a:tblGrid>
              <a:tr h="21304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2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2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8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8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30" name="Прямая соединительная линия 29"/>
          <p:cNvCxnSpPr/>
          <p:nvPr/>
        </p:nvCxnSpPr>
        <p:spPr>
          <a:xfrm>
            <a:off x="3563888" y="5229200"/>
            <a:ext cx="72008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5796136" y="5229200"/>
            <a:ext cx="72008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403648" y="3356992"/>
            <a:ext cx="72008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3563888" y="3356992"/>
            <a:ext cx="72008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5796136" y="3356992"/>
            <a:ext cx="72008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1403648" y="5229200"/>
            <a:ext cx="72008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5796136" y="4797152"/>
            <a:ext cx="0" cy="14401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1403648" y="4797152"/>
            <a:ext cx="0" cy="14401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5796136" y="2924944"/>
            <a:ext cx="0" cy="14401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3563888" y="2924944"/>
            <a:ext cx="0" cy="14401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5724128" y="4869160"/>
            <a:ext cx="14401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V="1">
            <a:off x="1403648" y="2924944"/>
            <a:ext cx="0" cy="14401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3491880" y="4869160"/>
            <a:ext cx="15659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1331640" y="4869160"/>
            <a:ext cx="14401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5724128" y="2996952"/>
            <a:ext cx="14401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3491880" y="2996952"/>
            <a:ext cx="15659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1331640" y="2996952"/>
            <a:ext cx="15659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7" name="Заголовок 96"/>
          <p:cNvSpPr>
            <a:spLocks noGrp="1"/>
          </p:cNvSpPr>
          <p:nvPr>
            <p:ph type="title"/>
          </p:nvPr>
        </p:nvSpPr>
        <p:spPr>
          <a:xfrm>
            <a:off x="1403648" y="260648"/>
            <a:ext cx="6408712" cy="78296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Решите выражения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785794"/>
            <a:ext cx="75009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Реализация построенного проекта.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844824"/>
            <a:ext cx="807249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 Выполним сложение чисел с помощью цветных  полосок (цветные палочки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Кюинзенера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2.Решим пример в столбик.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3. Добавим изменения в алгоритм.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4. Тренировка.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74" y="-29724"/>
            <a:ext cx="5889836" cy="922114"/>
          </a:xfrm>
        </p:spPr>
        <p:txBody>
          <a:bodyPr/>
          <a:lstStyle/>
          <a:p>
            <a:r>
              <a:rPr lang="ru-RU" dirty="0" smtClean="0"/>
              <a:t>Моделирование</a:t>
            </a:r>
            <a:endParaRPr lang="ru-RU" dirty="0"/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99592" y="3861048"/>
            <a:ext cx="2592288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Блок-схема: процесс 4"/>
          <p:cNvSpPr/>
          <p:nvPr/>
        </p:nvSpPr>
        <p:spPr>
          <a:xfrm>
            <a:off x="1403648" y="1988840"/>
            <a:ext cx="5882996" cy="500066"/>
          </a:xfrm>
          <a:prstGeom prst="flowChartProces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6143636" y="2500306"/>
            <a:ext cx="576064" cy="50405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процесс 6"/>
          <p:cNvSpPr/>
          <p:nvPr/>
        </p:nvSpPr>
        <p:spPr>
          <a:xfrm>
            <a:off x="2000232" y="2500306"/>
            <a:ext cx="571504" cy="50006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процесс 7"/>
          <p:cNvSpPr/>
          <p:nvPr/>
        </p:nvSpPr>
        <p:spPr>
          <a:xfrm>
            <a:off x="1428728" y="2500306"/>
            <a:ext cx="576064" cy="50405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процесс 8"/>
          <p:cNvSpPr/>
          <p:nvPr/>
        </p:nvSpPr>
        <p:spPr>
          <a:xfrm>
            <a:off x="3143240" y="2500306"/>
            <a:ext cx="576064" cy="50405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5500694" y="2500306"/>
            <a:ext cx="576064" cy="50405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процесс 10"/>
          <p:cNvSpPr/>
          <p:nvPr/>
        </p:nvSpPr>
        <p:spPr>
          <a:xfrm>
            <a:off x="4286248" y="2500306"/>
            <a:ext cx="576064" cy="50405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процесс 11"/>
          <p:cNvSpPr/>
          <p:nvPr/>
        </p:nvSpPr>
        <p:spPr>
          <a:xfrm>
            <a:off x="6643702" y="2500306"/>
            <a:ext cx="576064" cy="50405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процесс 12"/>
          <p:cNvSpPr/>
          <p:nvPr/>
        </p:nvSpPr>
        <p:spPr>
          <a:xfrm>
            <a:off x="3714744" y="2500306"/>
            <a:ext cx="576064" cy="50405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процесс 13"/>
          <p:cNvSpPr/>
          <p:nvPr/>
        </p:nvSpPr>
        <p:spPr>
          <a:xfrm>
            <a:off x="2571736" y="2500306"/>
            <a:ext cx="576064" cy="50405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процесс 14"/>
          <p:cNvSpPr/>
          <p:nvPr/>
        </p:nvSpPr>
        <p:spPr>
          <a:xfrm>
            <a:off x="4857752" y="2500306"/>
            <a:ext cx="576064" cy="50405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119400"/>
            <a:ext cx="2307569" cy="172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1320</TotalTime>
  <Words>427</Words>
  <Application>Microsoft Office PowerPoint</Application>
  <PresentationFormat>Экран (4:3)</PresentationFormat>
  <Paragraphs>334</Paragraphs>
  <Slides>23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Официальная</vt:lpstr>
      <vt:lpstr>       Урок математики        во 2 классе    Тема урока:  Сложение двузначных  чисел с переходом через разряд (общий случай)</vt:lpstr>
      <vt:lpstr>Презентация PowerPoint</vt:lpstr>
      <vt:lpstr>Презентация PowerPoint</vt:lpstr>
      <vt:lpstr> Актуализация и фиксирование индивидуального затруднения в пробном действии</vt:lpstr>
      <vt:lpstr>Презентация PowerPoint</vt:lpstr>
      <vt:lpstr>Алгоритм сложения двузначных чисел</vt:lpstr>
      <vt:lpstr>Решите выражения</vt:lpstr>
      <vt:lpstr>Презентация PowerPoint</vt:lpstr>
      <vt:lpstr>Моделирование</vt:lpstr>
      <vt:lpstr>Презентация PowerPoint</vt:lpstr>
      <vt:lpstr>Презентация PowerPoint</vt:lpstr>
      <vt:lpstr>Физминутка</vt:lpstr>
      <vt:lpstr>Работа по учебнику</vt:lpstr>
      <vt:lpstr>Презентация PowerPoint</vt:lpstr>
      <vt:lpstr>Взаимопроверка.</vt:lpstr>
      <vt:lpstr> 54+38 46+27 29+43  </vt:lpstr>
      <vt:lpstr>Самопроверка</vt:lpstr>
      <vt:lpstr>Презентация PowerPoint</vt:lpstr>
      <vt:lpstr>  Выберите выражения на новый вычислительный приём</vt:lpstr>
      <vt:lpstr>Проверка по слайду</vt:lpstr>
      <vt:lpstr>Определи своё настроение</vt:lpstr>
      <vt:lpstr>Домашнее задание</vt:lpstr>
      <vt:lpstr>Спасибо за урок!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Админ</cp:lastModifiedBy>
  <cp:revision>333</cp:revision>
  <dcterms:modified xsi:type="dcterms:W3CDTF">2018-09-16T03:58:38Z</dcterms:modified>
</cp:coreProperties>
</file>