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24"/>
  </p:notesMasterIdLst>
  <p:sldIdLst>
    <p:sldId id="270" r:id="rId2"/>
    <p:sldId id="285" r:id="rId3"/>
    <p:sldId id="290" r:id="rId4"/>
    <p:sldId id="291" r:id="rId5"/>
    <p:sldId id="292" r:id="rId6"/>
    <p:sldId id="293" r:id="rId7"/>
    <p:sldId id="295" r:id="rId8"/>
    <p:sldId id="294" r:id="rId9"/>
    <p:sldId id="286" r:id="rId10"/>
    <p:sldId id="289" r:id="rId11"/>
    <p:sldId id="288" r:id="rId12"/>
    <p:sldId id="298" r:id="rId13"/>
    <p:sldId id="296" r:id="rId14"/>
    <p:sldId id="299" r:id="rId15"/>
    <p:sldId id="297" r:id="rId16"/>
    <p:sldId id="300" r:id="rId17"/>
    <p:sldId id="301" r:id="rId18"/>
    <p:sldId id="302" r:id="rId19"/>
    <p:sldId id="257" r:id="rId20"/>
    <p:sldId id="258" r:id="rId21"/>
    <p:sldId id="264" r:id="rId22"/>
    <p:sldId id="282"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emf"/><Relationship Id="rId1" Type="http://schemas.openxmlformats.org/officeDocument/2006/relationships/image" Target="../media/image51.emf"/><Relationship Id="rId5" Type="http://schemas.openxmlformats.org/officeDocument/2006/relationships/image" Target="../media/image55.emf"/><Relationship Id="rId4" Type="http://schemas.openxmlformats.org/officeDocument/2006/relationships/image" Target="../media/image5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36741B-3556-46FA-A685-35EDEEBF6FBD}" type="datetimeFigureOut">
              <a:rPr lang="ru-RU" smtClean="0"/>
              <a:pPr/>
              <a:t>24.03.2021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61F1C-E0FA-462C-8E8D-EA1C162361B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5D0084A-CC79-45EA-A14F-C1038345CDE7}" type="slidenum">
              <a:rPr lang="ru-RU" smtClean="0"/>
              <a:pPr/>
              <a:t>19</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24.03.2021</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24.03.2021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24.03.2021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24.03.2021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24.03.2021</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24.03.2021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24.03.2021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24.03.2021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24.03.2021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24.03.2021</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24.03.2021</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5B106E36-FD25-4E2D-B0AA-010F637433A0}" type="datetimeFigureOut">
              <a:rPr lang="ru-RU" smtClean="0"/>
              <a:pPr/>
              <a:t>24.03.2021</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25C68B6-61C2-468F-89AB-4B9F7531AA68}"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package" Target="../embeddings/______Microsoft_Office_PowerPoint4.sldx"/><Relationship Id="rId3" Type="http://schemas.openxmlformats.org/officeDocument/2006/relationships/image" Target="../media/image56.png"/><Relationship Id="rId7" Type="http://schemas.openxmlformats.org/officeDocument/2006/relationships/package" Target="../embeddings/______Microsoft_Office_PowerPoint3.sl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______Microsoft_Office_PowerPoint2.sldx"/><Relationship Id="rId5" Type="http://schemas.openxmlformats.org/officeDocument/2006/relationships/package" Target="../embeddings/______Microsoft_Office_PowerPoint1.sldx"/><Relationship Id="rId10" Type="http://schemas.openxmlformats.org/officeDocument/2006/relationships/image" Target="../media/image58.jpeg"/><Relationship Id="rId4" Type="http://schemas.openxmlformats.org/officeDocument/2006/relationships/image" Target="../media/image57.jpeg"/><Relationship Id="rId9" Type="http://schemas.openxmlformats.org/officeDocument/2006/relationships/package" Target="../embeddings/______Microsoft_Office_PowerPoint5.sldx"/></Relationships>
</file>

<file path=ppt/slides/_rels/slide11.xml.rels><?xml version="1.0" encoding="UTF-8" standalone="yes"?>
<Relationships xmlns="http://schemas.openxmlformats.org/package/2006/relationships"><Relationship Id="rId8" Type="http://schemas.openxmlformats.org/officeDocument/2006/relationships/image" Target="../media/image65.jpeg"/><Relationship Id="rId13" Type="http://schemas.openxmlformats.org/officeDocument/2006/relationships/image" Target="../media/image69.jpeg"/><Relationship Id="rId3" Type="http://schemas.openxmlformats.org/officeDocument/2006/relationships/image" Target="../media/image60.jpeg"/><Relationship Id="rId7" Type="http://schemas.openxmlformats.org/officeDocument/2006/relationships/image" Target="../media/image64.jpeg"/><Relationship Id="rId12" Type="http://schemas.openxmlformats.org/officeDocument/2006/relationships/image" Target="../media/image68.jpe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63.jpeg"/><Relationship Id="rId11" Type="http://schemas.openxmlformats.org/officeDocument/2006/relationships/image" Target="../media/image67.jpeg"/><Relationship Id="rId5" Type="http://schemas.openxmlformats.org/officeDocument/2006/relationships/image" Target="../media/image62.jpeg"/><Relationship Id="rId10" Type="http://schemas.openxmlformats.org/officeDocument/2006/relationships/package" Target="../embeddings/______Microsoft_Office_PowerPoint6.sldx"/><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s>
</file>

<file path=ppt/slides/_rels/slide14.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1.jpeg"/><Relationship Id="rId2" Type="http://schemas.openxmlformats.org/officeDocument/2006/relationships/image" Target="../media/image76.jpeg"/><Relationship Id="rId1" Type="http://schemas.openxmlformats.org/officeDocument/2006/relationships/slideLayout" Target="../slideLayouts/slideLayout6.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15.xml.rels><?xml version="1.0" encoding="UTF-8" standalone="yes"?>
<Relationships xmlns="http://schemas.openxmlformats.org/package/2006/relationships"><Relationship Id="rId8" Type="http://schemas.openxmlformats.org/officeDocument/2006/relationships/image" Target="../media/image83.gif"/><Relationship Id="rId3" Type="http://schemas.openxmlformats.org/officeDocument/2006/relationships/hyperlink" Target="http://supersunduchok.jimdo.com/2014/04/21/&#1087;&#1083;&#1077;&#1081;&#1082;&#1072;&#1089;&#1090;-&#1089;-&#1076;&#1085;&#1077;&#1084;-&#1088;&#1086;&#1078;&#1076;&#1077;&#1085;&#1080;&#1103;-&#1076;&#1083;&#1103;-&#1076;&#1077;&#1074;&#1086;&#1095;&#1082;&#1080;/" TargetMode="External"/><Relationship Id="rId7" Type="http://schemas.openxmlformats.org/officeDocument/2006/relationships/image" Target="../media/image82.gif"/><Relationship Id="rId12" Type="http://schemas.openxmlformats.org/officeDocument/2006/relationships/image" Target="../media/image87.gif"/><Relationship Id="rId2" Type="http://schemas.openxmlformats.org/officeDocument/2006/relationships/hyperlink" Target="http://www.playcast.ru/view/5747920/2c4d500a4c4689593feb8f35d23f17db045cc49cpl" TargetMode="External"/><Relationship Id="rId1" Type="http://schemas.openxmlformats.org/officeDocument/2006/relationships/slideLayout" Target="../slideLayouts/slideLayout7.xml"/><Relationship Id="rId6" Type="http://schemas.openxmlformats.org/officeDocument/2006/relationships/hyperlink" Target="http://supersunduchok.jimdo.com/2014/05/03/&#1084;&#1091;&#1079;&#1099;&#1082;&#1072;&#1083;&#1100;&#1085;&#1072;&#1103;-&#1086;&#1090;&#1082;&#1088;&#1099;&#1090;&#1082;&#1072;-&#1076;&#1077;&#1085;&#1100;-&#1087;&#1086;&#1073;&#1077;&#1076;&#1099;/" TargetMode="External"/><Relationship Id="rId11" Type="http://schemas.openxmlformats.org/officeDocument/2006/relationships/image" Target="../media/image86.gif"/><Relationship Id="rId5" Type="http://schemas.openxmlformats.org/officeDocument/2006/relationships/hyperlink" Target="http://supersunduchok.jimdo.com/2014/04/09/&#1087;&#1083;&#1077;&#1081;&#1082;&#1072;&#1089;&#1090;-&#1087;&#1072;&#1089;&#1093;&#1072;/" TargetMode="External"/><Relationship Id="rId10" Type="http://schemas.openxmlformats.org/officeDocument/2006/relationships/image" Target="../media/image85.gif"/><Relationship Id="rId4" Type="http://schemas.openxmlformats.org/officeDocument/2006/relationships/hyperlink" Target="http://supersunduchok.jimdo.com/2014/04/21/&#1087;&#1083;&#1077;&#1081;&#1082;&#1072;&#1089;&#1090;-&#1089;-&#1076;&#1085;&#1077;&#1084;-&#1088;&#1086;&#1078;&#1076;&#1077;&#1085;&#1080;&#1103;-&#1076;&#1083;&#1103;-&#1084;&#1072;&#1083;&#1100;&#1095;&#1080;&#1082;&#1072;/" TargetMode="External"/><Relationship Id="rId9" Type="http://schemas.openxmlformats.org/officeDocument/2006/relationships/image" Target="../media/image84.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slideLayout" Target="../slideLayouts/slideLayout1.xml"/><Relationship Id="rId1" Type="http://schemas.openxmlformats.org/officeDocument/2006/relationships/audio" Target="file:///E:\&#1052;&#1086;&#1080;%20&#1073;&#1080;&#1073;&#1083;&#1080;&#1086;&#1090;&#1077;&#1082;&#1080;\Desktop\&#1050;&#1088;&#1072;&#1089;&#1085;&#1072;&#1103;%20&#1096;&#1072;&#1087;&#1086;&#1095;&#1082;&#1072;\Pesenka_Krasnoy_SHapochki_-_Pesenka_Krasnoy_SHapochki_Minus__(get-tune.net)_11.mp3" TargetMode="External"/><Relationship Id="rId6" Type="http://schemas.openxmlformats.org/officeDocument/2006/relationships/image" Target="../media/image91.gif"/><Relationship Id="rId5" Type="http://schemas.openxmlformats.org/officeDocument/2006/relationships/image" Target="../media/image90.gif"/><Relationship Id="rId4" Type="http://schemas.openxmlformats.org/officeDocument/2006/relationships/image" Target="../media/image89.png"/></Relationships>
</file>

<file path=ppt/slides/_rels/slide1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7.xml"/><Relationship Id="rId4" Type="http://schemas.openxmlformats.org/officeDocument/2006/relationships/image" Target="../media/image95.gif"/></Relationships>
</file>

<file path=ppt/slides/_rels/slide1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3" Type="http://schemas.openxmlformats.org/officeDocument/2006/relationships/image" Target="../media/image3.jpeg"/><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jpeg"/><Relationship Id="rId7" Type="http://schemas.openxmlformats.org/officeDocument/2006/relationships/image" Target="../media/image103.jpeg"/><Relationship Id="rId2" Type="http://schemas.openxmlformats.org/officeDocument/2006/relationships/image" Target="../media/image98.jpeg"/><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12" Type="http://schemas.openxmlformats.org/officeDocument/2006/relationships/image" Target="../media/image34.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jpeg"/></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9.xml.rels><?xml version="1.0" encoding="UTF-8" standalone="yes"?>
<Relationships xmlns="http://schemas.openxmlformats.org/package/2006/relationships"><Relationship Id="rId3" Type="http://schemas.openxmlformats.org/officeDocument/2006/relationships/hyperlink" Target="http://www.chudopredki.ru/2407-narodnye-primety-o-vetre.html-&#1087;&#1088;&#1080;&#1084;&#1077;&#1090;&#1099;" TargetMode="External"/><Relationship Id="rId2" Type="http://schemas.openxmlformats.org/officeDocument/2006/relationships/hyperlink" Target="http://allforchildren.ru/poetry/index_wind.php-%20&#1089;&#1090;&#1080;&#1093;&#1080;" TargetMode="External"/><Relationship Id="rId1" Type="http://schemas.openxmlformats.org/officeDocument/2006/relationships/slideLayout" Target="../slideLayouts/slideLayout7.xml"/><Relationship Id="rId4" Type="http://schemas.openxmlformats.org/officeDocument/2006/relationships/hyperlink" Target="http://allforchildren.ru/why/where17.ph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2376" y="1071546"/>
            <a:ext cx="7772400" cy="3857652"/>
          </a:xfrm>
        </p:spPr>
        <p:txBody>
          <a:bodyPr>
            <a:noAutofit/>
          </a:bodyPr>
          <a:lstStyle/>
          <a:p>
            <a:pPr algn="ctr"/>
            <a:r>
              <a:rPr lang="ru-RU" sz="3600" b="1" dirty="0" smtClean="0">
                <a:solidFill>
                  <a:srgbClr val="C00000"/>
                </a:solidFill>
              </a:rPr>
              <a:t/>
            </a:r>
            <a:br>
              <a:rPr lang="ru-RU" sz="3600" b="1" dirty="0" smtClean="0">
                <a:solidFill>
                  <a:srgbClr val="C00000"/>
                </a:solidFill>
              </a:rPr>
            </a:br>
            <a:r>
              <a:rPr lang="ru-RU" sz="3600" b="1" dirty="0" smtClean="0">
                <a:solidFill>
                  <a:srgbClr val="C00000"/>
                </a:solidFill>
              </a:rPr>
              <a:t/>
            </a:r>
            <a:br>
              <a:rPr lang="ru-RU" sz="3600" b="1" dirty="0" smtClean="0">
                <a:solidFill>
                  <a:srgbClr val="C00000"/>
                </a:solidFill>
              </a:rPr>
            </a:br>
            <a:r>
              <a:rPr lang="ru-RU" sz="3600" b="1" dirty="0" smtClean="0">
                <a:solidFill>
                  <a:srgbClr val="00B050"/>
                </a:solidFill>
              </a:rPr>
              <a:t>«Дружба крепкая не кончается»</a:t>
            </a:r>
            <a:br>
              <a:rPr lang="ru-RU" sz="3600" b="1" dirty="0" smtClean="0">
                <a:solidFill>
                  <a:srgbClr val="00B050"/>
                </a:solidFill>
              </a:rPr>
            </a:br>
            <a:r>
              <a:rPr lang="ru-RU" sz="2800" b="1" dirty="0" smtClean="0">
                <a:solidFill>
                  <a:srgbClr val="0070C0"/>
                </a:solidFill>
              </a:rPr>
              <a:t>МАДОУ №73 «Мишутка» - МБДОУ№7 «Лесная поляна» г. Старый Оскол Белгородской области</a:t>
            </a:r>
            <a:endParaRPr lang="ru-RU" sz="2800" b="1" dirty="0">
              <a:solidFill>
                <a:srgbClr val="0070C0"/>
              </a:solidFill>
            </a:endParaRPr>
          </a:p>
        </p:txBody>
      </p:sp>
      <p:sp>
        <p:nvSpPr>
          <p:cNvPr id="3" name="Подзаголовок 2"/>
          <p:cNvSpPr>
            <a:spLocks noGrp="1"/>
          </p:cNvSpPr>
          <p:nvPr>
            <p:ph type="subTitle" idx="1"/>
          </p:nvPr>
        </p:nvSpPr>
        <p:spPr>
          <a:xfrm>
            <a:off x="857224" y="1142984"/>
            <a:ext cx="7836610" cy="1500198"/>
          </a:xfrm>
        </p:spPr>
        <p:txBody>
          <a:bodyPr>
            <a:normAutofit/>
          </a:bodyPr>
          <a:lstStyle/>
          <a:p>
            <a:pPr algn="ctr"/>
            <a:r>
              <a:rPr lang="ru-RU" b="1" dirty="0" smtClean="0">
                <a:solidFill>
                  <a:srgbClr val="C00000"/>
                </a:solidFill>
              </a:rPr>
              <a:t>Приложение к проекту сетевого взаимодействия</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714380"/>
          </a:xfrm>
        </p:spPr>
        <p:txBody>
          <a:bodyPr>
            <a:normAutofit fontScale="90000"/>
          </a:bodyPr>
          <a:lstStyle/>
          <a:p>
            <a:pPr algn="ctr"/>
            <a:r>
              <a:rPr lang="ru-RU" b="1" dirty="0" smtClean="0">
                <a:solidFill>
                  <a:srgbClr val="FFFF00"/>
                </a:solidFill>
              </a:rPr>
              <a:t>Что мы узнали о силе ветра</a:t>
            </a:r>
            <a:endParaRPr lang="ru-RU" sz="2700" b="1" dirty="0">
              <a:solidFill>
                <a:srgbClr val="FFFF00"/>
              </a:solidFill>
            </a:endParaRPr>
          </a:p>
        </p:txBody>
      </p:sp>
      <p:pic>
        <p:nvPicPr>
          <p:cNvPr id="6" name="Содержимое 3"/>
          <p:cNvPicPr>
            <a:picLocks/>
          </p:cNvPicPr>
          <p:nvPr/>
        </p:nvPicPr>
        <p:blipFill>
          <a:blip r:embed="rId3"/>
          <a:srcRect/>
          <a:stretch>
            <a:fillRect/>
          </a:stretch>
        </p:blipFill>
        <p:spPr bwMode="auto">
          <a:xfrm>
            <a:off x="3071802" y="2928934"/>
            <a:ext cx="3214685" cy="1982783"/>
          </a:xfrm>
          <a:prstGeom prst="rect">
            <a:avLst/>
          </a:prstGeom>
          <a:noFill/>
        </p:spPr>
      </p:pic>
      <p:pic>
        <p:nvPicPr>
          <p:cNvPr id="7" name="Рисунок 6" descr="E:\Мои библиотеки\Pictures\DSC01410.JPG"/>
          <p:cNvPicPr/>
          <p:nvPr/>
        </p:nvPicPr>
        <p:blipFill>
          <a:blip r:embed="rId4" cstate="print"/>
          <a:srcRect/>
          <a:stretch>
            <a:fillRect/>
          </a:stretch>
        </p:blipFill>
        <p:spPr bwMode="auto">
          <a:xfrm>
            <a:off x="4929190" y="4929198"/>
            <a:ext cx="3214710" cy="1285884"/>
          </a:xfrm>
          <a:prstGeom prst="cloud">
            <a:avLst/>
          </a:prstGeom>
          <a:solidFill>
            <a:srgbClr val="FFFFFF">
              <a:shade val="85000"/>
            </a:srgbClr>
          </a:solidFill>
          <a:ln w="88900" cap="sq">
            <a:solidFill>
              <a:schemeClr val="accent5"/>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56325" name="Object 5"/>
          <p:cNvGraphicFramePr>
            <a:graphicFrameLocks noChangeAspect="1"/>
          </p:cNvGraphicFramePr>
          <p:nvPr/>
        </p:nvGraphicFramePr>
        <p:xfrm>
          <a:off x="6643702" y="1142984"/>
          <a:ext cx="2000264" cy="1503229"/>
        </p:xfrm>
        <a:graphic>
          <a:graphicData uri="http://schemas.openxmlformats.org/presentationml/2006/ole">
            <p:oleObj spid="_x0000_s28674" name="Слайд" r:id="rId5" imgW="4160537" imgH="3119528" progId="PowerPoint.Slide.12">
              <p:embed/>
            </p:oleObj>
          </a:graphicData>
        </a:graphic>
      </p:graphicFrame>
      <p:graphicFrame>
        <p:nvGraphicFramePr>
          <p:cNvPr id="57349" name="Object 5"/>
          <p:cNvGraphicFramePr>
            <a:graphicFrameLocks noChangeAspect="1"/>
          </p:cNvGraphicFramePr>
          <p:nvPr/>
        </p:nvGraphicFramePr>
        <p:xfrm>
          <a:off x="428596" y="1214422"/>
          <a:ext cx="2071702" cy="1547957"/>
        </p:xfrm>
        <a:graphic>
          <a:graphicData uri="http://schemas.openxmlformats.org/presentationml/2006/ole">
            <p:oleObj spid="_x0000_s28675" name="Слайд" r:id="rId6" imgW="4570330" imgH="3427599" progId="PowerPoint.Slide.12">
              <p:embed/>
            </p:oleObj>
          </a:graphicData>
        </a:graphic>
      </p:graphicFrame>
      <p:graphicFrame>
        <p:nvGraphicFramePr>
          <p:cNvPr id="57350" name="Object 6"/>
          <p:cNvGraphicFramePr>
            <a:graphicFrameLocks noChangeAspect="1"/>
          </p:cNvGraphicFramePr>
          <p:nvPr/>
        </p:nvGraphicFramePr>
        <p:xfrm>
          <a:off x="500034" y="3000372"/>
          <a:ext cx="1994944" cy="1500198"/>
        </p:xfrm>
        <a:graphic>
          <a:graphicData uri="http://schemas.openxmlformats.org/presentationml/2006/ole">
            <p:oleObj spid="_x0000_s28676" name="Слайд" r:id="rId7" imgW="4570330" imgH="3427599" progId="PowerPoint.Slide.12">
              <p:embed/>
            </p:oleObj>
          </a:graphicData>
        </a:graphic>
      </p:graphicFrame>
      <p:graphicFrame>
        <p:nvGraphicFramePr>
          <p:cNvPr id="57351" name="Object 7"/>
          <p:cNvGraphicFramePr>
            <a:graphicFrameLocks noChangeAspect="1"/>
          </p:cNvGraphicFramePr>
          <p:nvPr/>
        </p:nvGraphicFramePr>
        <p:xfrm>
          <a:off x="6858016" y="2857496"/>
          <a:ext cx="1785943" cy="1679814"/>
        </p:xfrm>
        <a:graphic>
          <a:graphicData uri="http://schemas.openxmlformats.org/presentationml/2006/ole">
            <p:oleObj spid="_x0000_s28677" name="Слайд" r:id="rId8" imgW="4570330" imgH="3427599" progId="PowerPoint.Slide.12">
              <p:embed/>
            </p:oleObj>
          </a:graphicData>
        </a:graphic>
      </p:graphicFrame>
      <p:graphicFrame>
        <p:nvGraphicFramePr>
          <p:cNvPr id="57353" name="Object 9"/>
          <p:cNvGraphicFramePr>
            <a:graphicFrameLocks noChangeAspect="1"/>
          </p:cNvGraphicFramePr>
          <p:nvPr/>
        </p:nvGraphicFramePr>
        <p:xfrm>
          <a:off x="3214678" y="1213002"/>
          <a:ext cx="3000396" cy="1353971"/>
        </p:xfrm>
        <a:graphic>
          <a:graphicData uri="http://schemas.openxmlformats.org/presentationml/2006/ole">
            <p:oleObj spid="_x0000_s28678" name="Слайд" r:id="rId9" imgW="4570330" imgH="3427599" progId="PowerPoint.Slide.12">
              <p:embed/>
            </p:oleObj>
          </a:graphicData>
        </a:graphic>
      </p:graphicFrame>
      <p:sp>
        <p:nvSpPr>
          <p:cNvPr id="13" name="Стрелка вправо 12"/>
          <p:cNvSpPr/>
          <p:nvPr/>
        </p:nvSpPr>
        <p:spPr>
          <a:xfrm rot="16200000">
            <a:off x="4421407" y="2436585"/>
            <a:ext cx="642942" cy="484632"/>
          </a:xfrm>
          <a:prstGeom prst="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Стрелка вправо 13"/>
          <p:cNvSpPr/>
          <p:nvPr/>
        </p:nvSpPr>
        <p:spPr>
          <a:xfrm rot="13365933">
            <a:off x="6505257" y="4519714"/>
            <a:ext cx="666987" cy="484632"/>
          </a:xfrm>
          <a:prstGeom prst="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Стрелка вправо 14"/>
          <p:cNvSpPr/>
          <p:nvPr/>
        </p:nvSpPr>
        <p:spPr>
          <a:xfrm rot="10800000">
            <a:off x="6286510" y="3429000"/>
            <a:ext cx="714381" cy="484632"/>
          </a:xfrm>
          <a:prstGeom prst="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Стрелка вправо 15"/>
          <p:cNvSpPr/>
          <p:nvPr/>
        </p:nvSpPr>
        <p:spPr>
          <a:xfrm rot="8424852">
            <a:off x="6202836" y="2566422"/>
            <a:ext cx="830347" cy="484632"/>
          </a:xfrm>
          <a:prstGeom prst="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Стрелка вправо 16"/>
          <p:cNvSpPr/>
          <p:nvPr/>
        </p:nvSpPr>
        <p:spPr>
          <a:xfrm rot="1294724">
            <a:off x="2275093" y="2490380"/>
            <a:ext cx="815342" cy="484632"/>
          </a:xfrm>
          <a:prstGeom prst="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Стрелка вправо 17"/>
          <p:cNvSpPr/>
          <p:nvPr/>
        </p:nvSpPr>
        <p:spPr>
          <a:xfrm rot="19120205">
            <a:off x="2181282" y="4334652"/>
            <a:ext cx="978408" cy="484632"/>
          </a:xfrm>
          <a:prstGeom prst="rightArrow">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Стрелка вправо 18"/>
          <p:cNvSpPr/>
          <p:nvPr/>
        </p:nvSpPr>
        <p:spPr>
          <a:xfrm>
            <a:off x="2285983" y="3518046"/>
            <a:ext cx="627485" cy="484632"/>
          </a:xfrm>
          <a:prstGeom prst="rightArrow">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0" name="Рисунок 19" descr="C:\Users\Пользователь\AppData\Local\Microsoft\Windows\Temporary Internet Files\Content.Word\DSC01450.jpg"/>
          <p:cNvPicPr/>
          <p:nvPr/>
        </p:nvPicPr>
        <p:blipFill>
          <a:blip r:embed="rId10"/>
          <a:srcRect/>
          <a:stretch>
            <a:fillRect/>
          </a:stretch>
        </p:blipFill>
        <p:spPr bwMode="auto">
          <a:xfrm rot="243057">
            <a:off x="630011" y="4690531"/>
            <a:ext cx="3418407" cy="1778213"/>
          </a:xfrm>
          <a:prstGeom prst="cloud">
            <a:avLst/>
          </a:prstGeom>
          <a:ln w="38100" cap="sq">
            <a:solidFill>
              <a:srgbClr val="92D050"/>
            </a:solidFill>
            <a:prstDash val="solid"/>
            <a:miter lim="800000"/>
          </a:ln>
          <a:effectLst>
            <a:outerShdw blurRad="50800" dist="38100" dir="2700000" algn="tl" rotWithShape="0">
              <a:srgbClr val="000000">
                <a:alpha val="43000"/>
              </a:srgbClr>
            </a:outerShdw>
          </a:effectLst>
        </p:spPr>
      </p:pic>
      <p:sp>
        <p:nvSpPr>
          <p:cNvPr id="21" name="Прямоугольник 20"/>
          <p:cNvSpPr/>
          <p:nvPr/>
        </p:nvSpPr>
        <p:spPr>
          <a:xfrm>
            <a:off x="3071802" y="6143644"/>
            <a:ext cx="5715040" cy="523220"/>
          </a:xfrm>
          <a:prstGeom prst="rect">
            <a:avLst/>
          </a:prstGeom>
        </p:spPr>
        <p:txBody>
          <a:bodyPr wrap="square">
            <a:spAutoFit/>
          </a:bodyPr>
          <a:lstStyle/>
          <a:p>
            <a:r>
              <a:rPr lang="ru-RU" sz="2800" b="1" dirty="0" smtClean="0">
                <a:solidFill>
                  <a:srgbClr val="002060"/>
                </a:solidFill>
              </a:rPr>
              <a:t>     Детский сад№73 «Мишутка»</a:t>
            </a:r>
            <a:endParaRPr lang="ru-RU" sz="2800" dirty="0">
              <a:solidFill>
                <a:srgbClr val="00206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pochemu4ka.ru/_ld/17/1745.jpg"/>
          <p:cNvPicPr/>
          <p:nvPr/>
        </p:nvPicPr>
        <p:blipFill>
          <a:blip r:embed="rId3" cstate="print"/>
          <a:srcRect/>
          <a:stretch>
            <a:fillRect/>
          </a:stretch>
        </p:blipFill>
        <p:spPr bwMode="auto">
          <a:xfrm>
            <a:off x="285720" y="1357298"/>
            <a:ext cx="2428892" cy="17711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 name="Группа 4"/>
          <p:cNvGrpSpPr/>
          <p:nvPr/>
        </p:nvGrpSpPr>
        <p:grpSpPr>
          <a:xfrm>
            <a:off x="285720" y="4143380"/>
            <a:ext cx="2214578" cy="1804925"/>
            <a:chOff x="857254" y="2857518"/>
            <a:chExt cx="1804925" cy="1804925"/>
          </a:xfrm>
        </p:grpSpPr>
        <p:sp>
          <p:nvSpPr>
            <p:cNvPr id="6" name="Прямоугольник 5"/>
            <p:cNvSpPr/>
            <p:nvPr/>
          </p:nvSpPr>
          <p:spPr>
            <a:xfrm>
              <a:off x="857254" y="2857518"/>
              <a:ext cx="1804925" cy="1804925"/>
            </a:xfrm>
            <a:prstGeom prst="rect">
              <a:avLst/>
            </a:prstGeom>
            <a:blipFill rotWithShape="0">
              <a:blip r:embed="rId4"/>
              <a:stretch>
                <a:fillRect/>
              </a:stretch>
            </a:blipFill>
            <a:ln w="38100">
              <a:solidFill>
                <a:srgbClr val="C00000"/>
              </a:solidFill>
            </a:ln>
          </p:spPr>
          <p:style>
            <a:lnRef idx="0">
              <a:schemeClr val="dk1">
                <a:alpha val="0"/>
                <a:hueOff val="0"/>
                <a:satOff val="0"/>
                <a:lumOff val="0"/>
                <a:alphaOff val="0"/>
              </a:schemeClr>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sp>
        <p:sp>
          <p:nvSpPr>
            <p:cNvPr id="7" name="Прямоугольник 6"/>
            <p:cNvSpPr/>
            <p:nvPr/>
          </p:nvSpPr>
          <p:spPr>
            <a:xfrm>
              <a:off x="857254" y="2857518"/>
              <a:ext cx="1804925" cy="1804925"/>
            </a:xfrm>
            <a:prstGeom prst="rect">
              <a:avLst/>
            </a:prstGeom>
            <a:ln w="38100">
              <a:solidFill>
                <a:srgbClr val="C00000"/>
              </a:solidFill>
            </a:ln>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ru-RU" sz="6500" kern="1200" dirty="0" smtClean="0"/>
                <a:t> </a:t>
              </a:r>
              <a:endParaRPr lang="ru-RU" sz="6500" kern="1200" dirty="0"/>
            </a:p>
          </p:txBody>
        </p:sp>
      </p:grpSp>
      <p:pic>
        <p:nvPicPr>
          <p:cNvPr id="8" name="Рисунок 7" descr="Как растет цветок"/>
          <p:cNvPicPr/>
          <p:nvPr/>
        </p:nvPicPr>
        <p:blipFill>
          <a:blip r:embed="rId5"/>
          <a:srcRect/>
          <a:stretch>
            <a:fillRect/>
          </a:stretch>
        </p:blipFill>
        <p:spPr bwMode="auto">
          <a:xfrm>
            <a:off x="6286512" y="928670"/>
            <a:ext cx="2280634" cy="1619250"/>
          </a:xfrm>
          <a:prstGeom prst="rect">
            <a:avLst/>
          </a:prstGeom>
          <a:ln w="127000" cap="rnd">
            <a:solidFill>
              <a:srgbClr val="92D05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Рисунок 8" descr="Как растет цветок"/>
          <p:cNvPicPr/>
          <p:nvPr/>
        </p:nvPicPr>
        <p:blipFill>
          <a:blip r:embed="rId6"/>
          <a:srcRect/>
          <a:stretch>
            <a:fillRect/>
          </a:stretch>
        </p:blipFill>
        <p:spPr bwMode="auto">
          <a:xfrm>
            <a:off x="7286644" y="2071678"/>
            <a:ext cx="1484425" cy="1023938"/>
          </a:xfrm>
          <a:prstGeom prst="rect">
            <a:avLst/>
          </a:prstGeom>
          <a:ln w="127000" cap="rnd">
            <a:solidFill>
              <a:srgbClr val="92D05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 name="Рисунок 9" descr="Как растет цветок"/>
          <p:cNvPicPr/>
          <p:nvPr/>
        </p:nvPicPr>
        <p:blipFill>
          <a:blip r:embed="rId7"/>
          <a:srcRect/>
          <a:stretch>
            <a:fillRect/>
          </a:stretch>
        </p:blipFill>
        <p:spPr bwMode="auto">
          <a:xfrm>
            <a:off x="6715140" y="3000372"/>
            <a:ext cx="1435792" cy="1028699"/>
          </a:xfrm>
          <a:prstGeom prst="rect">
            <a:avLst/>
          </a:prstGeom>
          <a:ln w="127000" cap="rnd">
            <a:solidFill>
              <a:srgbClr val="92D05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1" name="Рисунок 10" descr="Как растет цветок"/>
          <p:cNvPicPr/>
          <p:nvPr/>
        </p:nvPicPr>
        <p:blipFill>
          <a:blip r:embed="rId8"/>
          <a:srcRect/>
          <a:stretch>
            <a:fillRect/>
          </a:stretch>
        </p:blipFill>
        <p:spPr bwMode="auto">
          <a:xfrm>
            <a:off x="7215206" y="4000504"/>
            <a:ext cx="1507230" cy="1028699"/>
          </a:xfrm>
          <a:prstGeom prst="rect">
            <a:avLst/>
          </a:prstGeom>
          <a:ln w="127000" cap="rnd">
            <a:solidFill>
              <a:srgbClr val="92D05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2" name="Рисунок 11"/>
          <p:cNvPicPr/>
          <p:nvPr/>
        </p:nvPicPr>
        <p:blipFill>
          <a:blip r:embed="rId9" cstate="print"/>
          <a:srcRect/>
          <a:stretch>
            <a:fillRect/>
          </a:stretch>
        </p:blipFill>
        <p:spPr bwMode="auto">
          <a:xfrm>
            <a:off x="4429124" y="2928934"/>
            <a:ext cx="2214578" cy="2428892"/>
          </a:xfrm>
          <a:prstGeom prst="roundRect">
            <a:avLst>
              <a:gd name="adj" fmla="val 4167"/>
            </a:avLst>
          </a:prstGeom>
          <a:solidFill>
            <a:srgbClr val="FFFFFF"/>
          </a:solidFill>
          <a:ln w="76200" cap="sq">
            <a:solidFill>
              <a:srgbClr val="FFC00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993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p>
        </p:txBody>
      </p:sp>
      <p:graphicFrame>
        <p:nvGraphicFramePr>
          <p:cNvPr id="99329" name="Object 1"/>
          <p:cNvGraphicFramePr>
            <a:graphicFrameLocks noChangeAspect="1"/>
          </p:cNvGraphicFramePr>
          <p:nvPr/>
        </p:nvGraphicFramePr>
        <p:xfrm>
          <a:off x="7358082" y="5072074"/>
          <a:ext cx="1522037" cy="1143008"/>
        </p:xfrm>
        <a:graphic>
          <a:graphicData uri="http://schemas.openxmlformats.org/presentationml/2006/ole">
            <p:oleObj spid="_x0000_s27650" name="Слайд" r:id="rId10" imgW="4570330" imgH="3427599" progId="PowerPoint.Slide.12">
              <p:embed/>
            </p:oleObj>
          </a:graphicData>
        </a:graphic>
      </p:graphicFrame>
      <p:pic>
        <p:nvPicPr>
          <p:cNvPr id="20" name="Рисунок 19" descr="http://img-fotki.yandex.ru/get/5504/milkamilkina.1bb/0_9f5f2_94bb9049_XL.jpg"/>
          <p:cNvPicPr/>
          <p:nvPr/>
        </p:nvPicPr>
        <p:blipFill>
          <a:blip r:embed="rId11" cstate="print"/>
          <a:srcRect/>
          <a:stretch>
            <a:fillRect/>
          </a:stretch>
        </p:blipFill>
        <p:spPr bwMode="auto">
          <a:xfrm>
            <a:off x="3286116" y="1643050"/>
            <a:ext cx="2286016" cy="1250155"/>
          </a:xfrm>
          <a:prstGeom prst="ellipse">
            <a:avLst/>
          </a:prstGeom>
          <a:solidFill>
            <a:srgbClr val="FFFFFF">
              <a:shade val="85000"/>
            </a:srgbClr>
          </a:solidFill>
          <a:ln w="88900" cap="sq">
            <a:solidFill>
              <a:srgbClr val="FFC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Рисунок 20" descr="http://img1.liveinternet.ru/images/attach/c/4/79/622/79622751_leto.jpg"/>
          <p:cNvPicPr/>
          <p:nvPr/>
        </p:nvPicPr>
        <p:blipFill>
          <a:blip r:embed="rId12"/>
          <a:srcRect/>
          <a:stretch>
            <a:fillRect/>
          </a:stretch>
        </p:blipFill>
        <p:spPr bwMode="auto">
          <a:xfrm>
            <a:off x="2214546" y="3000372"/>
            <a:ext cx="2147895" cy="1430517"/>
          </a:xfrm>
          <a:prstGeom prst="ellipse">
            <a:avLst/>
          </a:prstGeom>
          <a:ln w="63500" cap="rnd">
            <a:solidFill>
              <a:srgbClr val="00B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2" name="Рисунок 21" descr="http://mtdata.ru/u1/photo5D38/20914384960-0/original.jpg"/>
          <p:cNvPicPr/>
          <p:nvPr/>
        </p:nvPicPr>
        <p:blipFill>
          <a:blip r:embed="rId13"/>
          <a:srcRect/>
          <a:stretch>
            <a:fillRect/>
          </a:stretch>
        </p:blipFill>
        <p:spPr bwMode="auto">
          <a:xfrm>
            <a:off x="2643174" y="4714884"/>
            <a:ext cx="2359415" cy="1433507"/>
          </a:xfrm>
          <a:prstGeom prst="ellipse">
            <a:avLst/>
          </a:prstGeom>
          <a:ln w="63500" cap="rnd">
            <a:solidFill>
              <a:srgbClr val="FFFF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3" name="Рисунок 22" descr="http://katerina.3dn.ru/_bl/0/50331084.jpg"/>
          <p:cNvPicPr/>
          <p:nvPr/>
        </p:nvPicPr>
        <p:blipFill>
          <a:blip r:embed="rId14"/>
          <a:srcRect/>
          <a:stretch>
            <a:fillRect/>
          </a:stretch>
        </p:blipFill>
        <p:spPr bwMode="auto">
          <a:xfrm>
            <a:off x="4857752" y="5357826"/>
            <a:ext cx="2262660" cy="1279681"/>
          </a:xfrm>
          <a:prstGeom prst="ellipse">
            <a:avLst/>
          </a:prstGeom>
          <a:ln w="63500" cap="rnd">
            <a:solidFill>
              <a:srgbClr val="00B0F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4" name="Стрелка вниз 23"/>
          <p:cNvSpPr/>
          <p:nvPr/>
        </p:nvSpPr>
        <p:spPr>
          <a:xfrm rot="10800000">
            <a:off x="1146434" y="3143247"/>
            <a:ext cx="484632" cy="726977"/>
          </a:xfrm>
          <a:prstGeom prst="downArrow">
            <a:avLst>
              <a:gd name="adj1" fmla="val 26856"/>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Прямоугольник 25"/>
          <p:cNvSpPr/>
          <p:nvPr/>
        </p:nvSpPr>
        <p:spPr>
          <a:xfrm>
            <a:off x="285720" y="214290"/>
            <a:ext cx="5929354"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200" b="1" cap="none" spc="0" dirty="0" smtClean="0">
                <a:ln w="11430"/>
                <a:solidFill>
                  <a:srgbClr val="C00000"/>
                </a:solidFill>
                <a:effectLst>
                  <a:outerShdw blurRad="50800" dist="39000" dir="5460000" algn="tl">
                    <a:srgbClr val="000000">
                      <a:alpha val="38000"/>
                    </a:srgbClr>
                  </a:outerShdw>
                </a:effectLst>
              </a:rPr>
              <a:t>Познавательный материал для друзей</a:t>
            </a:r>
            <a:endParaRPr lang="ru-RU" sz="3200" b="1" cap="none" spc="0" dirty="0">
              <a:ln w="11430"/>
              <a:solidFill>
                <a:srgbClr val="C00000"/>
              </a:solidFill>
              <a:effectLst>
                <a:outerShdw blurRad="50800" dist="39000" dir="5460000" algn="tl">
                  <a:srgbClr val="000000">
                    <a:alpha val="38000"/>
                  </a:srgbClr>
                </a:outerShdw>
              </a:effectLst>
            </a:endParaRPr>
          </a:p>
        </p:txBody>
      </p:sp>
      <p:sp>
        <p:nvSpPr>
          <p:cNvPr id="19" name="Прямоугольник 18"/>
          <p:cNvSpPr/>
          <p:nvPr/>
        </p:nvSpPr>
        <p:spPr>
          <a:xfrm>
            <a:off x="428596" y="6143644"/>
            <a:ext cx="5838131" cy="369332"/>
          </a:xfrm>
          <a:prstGeom prst="rect">
            <a:avLst/>
          </a:prstGeom>
        </p:spPr>
        <p:txBody>
          <a:bodyPr wrap="square">
            <a:spAutoFit/>
          </a:bodyPr>
          <a:lstStyle/>
          <a:p>
            <a:r>
              <a:rPr lang="ru-RU" b="1" dirty="0" smtClean="0">
                <a:solidFill>
                  <a:srgbClr val="002060"/>
                </a:solidFill>
              </a:rPr>
              <a:t>Детский сад№73 «Мишутка»</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428596" y="1"/>
            <a:ext cx="8676461"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l" defTabSz="914400" rtl="0" eaLnBrk="1" fontAlgn="base" latinLnBrk="0" hangingPunct="1">
              <a:lnSpc>
                <a:spcPct val="100000"/>
              </a:lnSpc>
              <a:spcBef>
                <a:spcPct val="0"/>
              </a:spcBef>
              <a:spcAft>
                <a:spcPct val="0"/>
              </a:spcAft>
              <a:buClrTx/>
              <a:buSzTx/>
              <a:buFontTx/>
              <a:buNone/>
              <a:tabLst/>
            </a:pPr>
            <a:endParaRPr kumimoji="0" lang="ru-RU" sz="1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endParaRPr>
          </a:p>
          <a:p>
            <a:pPr marL="0" marR="0" lvl="0" indent="180975" algn="ctr"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00B050"/>
                </a:solidFill>
                <a:effectLst/>
                <a:latin typeface="Calibri" pitchFamily="34" charset="0"/>
                <a:ea typeface="Times New Roman" pitchFamily="18" charset="0"/>
                <a:cs typeface="Times New Roman" pitchFamily="18" charset="0"/>
              </a:rPr>
              <a:t>Сообщение  для друзей:</a:t>
            </a:r>
          </a:p>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Накануне Нового года в детском саду, мы  решили украсить  к празднику группу. </a:t>
            </a:r>
          </a:p>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Достали старые украшения и оказалось, что ёлочка , сделанная нами в прошлом году повреждена. </a:t>
            </a:r>
          </a:p>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Дети предложили сделать новую ёлочку, но такую, которой у нас еще не было. </a:t>
            </a:r>
          </a:p>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Выдвигали разные идеи: из макарон, упаковки от цветов, из ткани, бумаги и т. д.</a:t>
            </a:r>
          </a:p>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 Решили сделать из упаковки от яиц </a:t>
            </a:r>
            <a:r>
              <a:rPr lang="ru-RU" sz="1400" b="1" i="1" dirty="0" smtClean="0">
                <a:solidFill>
                  <a:srgbClr val="7030A0"/>
                </a:solidFill>
                <a:latin typeface="Calibri" pitchFamily="34" charset="0"/>
                <a:ea typeface="Times New Roman" pitchFamily="18" charset="0"/>
                <a:cs typeface="Times New Roman" pitchFamily="18" charset="0"/>
              </a:rPr>
              <a:t>.</a:t>
            </a: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 </a:t>
            </a:r>
            <a:r>
              <a:rPr lang="ru-RU" sz="1400" b="1" i="1" dirty="0" smtClean="0">
                <a:solidFill>
                  <a:srgbClr val="7030A0"/>
                </a:solidFill>
                <a:latin typeface="Calibri" pitchFamily="34" charset="0"/>
                <a:ea typeface="Times New Roman" pitchFamily="18" charset="0"/>
                <a:cs typeface="Times New Roman" pitchFamily="18" charset="0"/>
              </a:rPr>
              <a:t>И</a:t>
            </a: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дея показалась интересной, такой  у нас еще не было. </a:t>
            </a:r>
          </a:p>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В нашей группе есть традиция проводить новогодние конкурсы. В этот раз объявили конкурс на лучшую сказку о елочке. Победителем </a:t>
            </a:r>
            <a:r>
              <a:rPr lang="ru-RU" sz="1400" b="1" i="1" dirty="0" smtClean="0">
                <a:solidFill>
                  <a:srgbClr val="7030A0"/>
                </a:solidFill>
                <a:latin typeface="Calibri" pitchFamily="34" charset="0"/>
                <a:ea typeface="Times New Roman" pitchFamily="18" charset="0"/>
                <a:cs typeface="Times New Roman" pitchFamily="18" charset="0"/>
              </a:rPr>
              <a:t> стал </a:t>
            </a:r>
            <a:r>
              <a:rPr kumimoji="0" lang="ru-RU" sz="1400" b="1" i="1" u="none" strike="noStrike" cap="none" normalizeH="0" baseline="0" dirty="0" smtClean="0">
                <a:ln>
                  <a:noFill/>
                </a:ln>
                <a:solidFill>
                  <a:srgbClr val="7030A0"/>
                </a:solidFill>
                <a:effectLst/>
                <a:latin typeface="Calibri" pitchFamily="34" charset="0"/>
                <a:ea typeface="Times New Roman" pitchFamily="18" charset="0"/>
                <a:cs typeface="Times New Roman" pitchFamily="18" charset="0"/>
              </a:rPr>
              <a:t>Илюша Хриптун. Вот его сказка.</a:t>
            </a:r>
          </a:p>
          <a:p>
            <a:pPr lvl="0" indent="180975" algn="ctr" fontAlgn="base">
              <a:spcBef>
                <a:spcPct val="0"/>
              </a:spcBef>
              <a:spcAft>
                <a:spcPct val="0"/>
              </a:spcAft>
            </a:pPr>
            <a:r>
              <a:rPr lang="ru-RU" sz="2400" b="1" dirty="0" smtClean="0">
                <a:solidFill>
                  <a:srgbClr val="C00000"/>
                </a:solidFill>
                <a:latin typeface="Calibri" pitchFamily="34" charset="0"/>
                <a:ea typeface="Times New Roman" pitchFamily="18" charset="0"/>
                <a:cs typeface="Times New Roman" pitchFamily="18" charset="0"/>
              </a:rPr>
              <a:t>  Сказка про елочку.</a:t>
            </a:r>
            <a:endParaRPr kumimoji="0" lang="ru-RU" sz="2400" b="0" i="1" u="none" strike="noStrike" cap="none" normalizeH="0" baseline="0" dirty="0" smtClean="0">
              <a:ln>
                <a:noFill/>
              </a:ln>
              <a:solidFill>
                <a:srgbClr val="00B050"/>
              </a:solidFill>
              <a:effectLst/>
              <a:latin typeface="Arial" pitchFamily="34" charset="0"/>
              <a:cs typeface="Arial" pitchFamily="34" charset="0"/>
            </a:endParaRPr>
          </a:p>
          <a:p>
            <a:pPr marL="0" marR="0" lvl="0" indent="180975"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В большом лесном царстве жили-были Мама-елочка, Папа-ёлочка и Дочка- ёлочка. Снежок укрывал их покрывалом, метель пела песенки, звери по ночам исполняли свои концерты. Жили они не тужили.  Но вот однажды пришел дровосек и срубил для своих детей Дочку - елочку. Долго горевали родители. Но ничего  сделать не могли. Дочка-елочка поселилась в доме у дровосека. Ее нарядили красивыми шарами, пушистыми гирляндами, макушку украсили большой звездой. Стала маленькая елочка очень красивая, но все равно печальная. Даже песни не радовали ее, которые ей пели дети дровосека. Каждый день она вспоминала своих родителей и мечтала с ними повидаться. Однажды ночью случилось чудо: в комнату, где стояла ёлочка заглянула Добрая Фея, которая исполняла</a:t>
            </a:r>
            <a:r>
              <a:rPr kumimoji="0" lang="ru-RU" sz="1600" b="1"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a:t>
            </a: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желания.  Ёлочка- дочка, чтобы спасти родителей от грусти,  попросила Фею посадить на свое место новую</a:t>
            </a: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ёлочку.  Фея исполнила ее желание. Когда пришла весна и снег растаял, Папа –ёлочка и Мама- ёлочка увидали</a:t>
            </a:r>
            <a:r>
              <a:rPr kumimoji="0" lang="ru-RU" sz="1600" b="1"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a:t>
            </a: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рядом с собой пробивавшую из –под земли маленькую елочку. Они очень обрадовались, потому что решили , что к ним вернулась их Дочка –елочка.  </a:t>
            </a:r>
            <a:endParaRPr kumimoji="0" lang="ru-RU"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PS</a:t>
            </a: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Моя сказка не получилась бы такой грустной, если бы люди перестали на Новогодний праздник рубить красивые зеленые елочки.                     </a:t>
            </a:r>
            <a:r>
              <a:rPr kumimoji="0" lang="ru-RU" sz="1600" b="1" i="1"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Детский сад «Мишутка»</a:t>
            </a:r>
            <a:endParaRPr kumimoji="0" lang="ru-RU" sz="1600" b="1" i="1"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928662" y="285728"/>
            <a:ext cx="7300938" cy="714380"/>
          </a:xfrm>
        </p:spPr>
        <p:txBody>
          <a:bodyPr>
            <a:normAutofit fontScale="90000"/>
          </a:bodyPr>
          <a:lstStyle/>
          <a:p>
            <a:pPr algn="ctr"/>
            <a:r>
              <a:rPr lang="ru-RU" dirty="0" smtClean="0"/>
              <a:t>  </a:t>
            </a:r>
            <a:r>
              <a:rPr lang="ru-RU" sz="2700" b="1" dirty="0" smtClean="0">
                <a:solidFill>
                  <a:srgbClr val="00B050"/>
                </a:solidFill>
              </a:rPr>
              <a:t>Мастер-класс для друзей «Наша ёлочка»»</a:t>
            </a:r>
            <a:endParaRPr lang="ru-RU" sz="2700" b="1" dirty="0">
              <a:solidFill>
                <a:srgbClr val="00B050"/>
              </a:solidFill>
            </a:endParaRPr>
          </a:p>
        </p:txBody>
      </p:sp>
      <p:sp>
        <p:nvSpPr>
          <p:cNvPr id="27649" name="Rectangle 1"/>
          <p:cNvSpPr>
            <a:spLocks noChangeArrowheads="1"/>
          </p:cNvSpPr>
          <p:nvPr/>
        </p:nvSpPr>
        <p:spPr bwMode="auto">
          <a:xfrm>
            <a:off x="214282" y="928670"/>
            <a:ext cx="8715436" cy="20621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80975" algn="l" defTabSz="914400" rtl="0" eaLnBrk="1" fontAlgn="base" latinLnBrk="0" hangingPunct="1">
              <a:lnSpc>
                <a:spcPct val="100000"/>
              </a:lnSpc>
              <a:spcBef>
                <a:spcPct val="0"/>
              </a:spcBef>
              <a:spcAft>
                <a:spcPct val="0"/>
              </a:spcAft>
              <a:buClrTx/>
              <a:buSzTx/>
              <a:buFontTx/>
              <a:buNone/>
              <a:tabLst/>
            </a:pPr>
            <a:r>
              <a:rPr kumimoji="0" lang="ru-RU" sz="1600" b="1" i="1" u="none" strike="noStrike" cap="none" normalizeH="0" baseline="0" dirty="0" smtClean="0">
                <a:ln>
                  <a:noFill/>
                </a:ln>
                <a:solidFill>
                  <a:srgbClr val="C00000"/>
                </a:solidFill>
                <a:effectLst/>
                <a:latin typeface="Calibri" pitchFamily="34" charset="0"/>
                <a:ea typeface="Times New Roman" pitchFamily="18" charset="0"/>
                <a:cs typeface="Times New Roman" pitchFamily="18" charset="0"/>
              </a:rPr>
              <a:t>Материал для работы:</a:t>
            </a:r>
            <a:endParaRPr kumimoji="0" lang="ru-RU" sz="1600" b="1" i="0" u="none" strike="noStrike" cap="none" normalizeH="0" baseline="0" dirty="0" smtClean="0">
              <a:ln>
                <a:noFill/>
              </a:ln>
              <a:solidFill>
                <a:srgbClr val="C00000"/>
              </a:solidFill>
              <a:effectLst/>
              <a:latin typeface="Arial" pitchFamily="34"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Times New Roman" pitchFamily="18" charset="0"/>
              </a:rPr>
              <a:t>1. Картон размер А4</a:t>
            </a:r>
            <a:endParaRPr kumimoji="0" lang="ru-RU" sz="1600" b="1" i="0" u="none" strike="noStrike" cap="none" normalizeH="0" baseline="0" dirty="0" smtClean="0">
              <a:ln>
                <a:noFill/>
              </a:ln>
              <a:solidFill>
                <a:srgbClr val="002060"/>
              </a:solidFill>
              <a:effectLst/>
              <a:latin typeface="Arial" pitchFamily="34"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Times New Roman" pitchFamily="18" charset="0"/>
              </a:rPr>
              <a:t>2. Упаковки от яиц не менее 5 больших и не менее 10 маленьких</a:t>
            </a:r>
            <a:endParaRPr kumimoji="0" lang="ru-RU" sz="1600" b="1" i="0" u="none" strike="noStrike" cap="none" normalizeH="0" baseline="0" dirty="0" smtClean="0">
              <a:ln>
                <a:noFill/>
              </a:ln>
              <a:solidFill>
                <a:srgbClr val="002060"/>
              </a:solidFill>
              <a:effectLst/>
              <a:latin typeface="Arial" pitchFamily="34"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Times New Roman" pitchFamily="18" charset="0"/>
              </a:rPr>
              <a:t>3. Краски гуашевые или акриловые: зеленые золотистые или серебряные.</a:t>
            </a:r>
            <a:endParaRPr kumimoji="0" lang="ru-RU" sz="1600" b="1" i="0" u="none" strike="noStrike" cap="none" normalizeH="0" baseline="0" dirty="0" smtClean="0">
              <a:ln>
                <a:noFill/>
              </a:ln>
              <a:solidFill>
                <a:srgbClr val="002060"/>
              </a:solidFill>
              <a:effectLst/>
              <a:latin typeface="Arial" pitchFamily="34"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Times New Roman" pitchFamily="18" charset="0"/>
              </a:rPr>
              <a:t>4. Двусторонний скотч, степлер, клей момент - кристалл для соединения.</a:t>
            </a:r>
            <a:endParaRPr kumimoji="0" lang="ru-RU" sz="1600" b="1" i="0" u="none" strike="noStrike" cap="none" normalizeH="0" baseline="0" dirty="0" smtClean="0">
              <a:ln>
                <a:noFill/>
              </a:ln>
              <a:solidFill>
                <a:srgbClr val="002060"/>
              </a:solidFill>
              <a:effectLst/>
              <a:latin typeface="Arial" pitchFamily="34"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Times New Roman" pitchFamily="18" charset="0"/>
              </a:rPr>
              <a:t>5.Кисточка и губка для раскрашивания.</a:t>
            </a:r>
            <a:endParaRPr kumimoji="0" lang="ru-RU" sz="1600" b="1" i="0" u="none" strike="noStrike" cap="none" normalizeH="0" baseline="0" dirty="0" smtClean="0">
              <a:ln>
                <a:noFill/>
              </a:ln>
              <a:solidFill>
                <a:srgbClr val="002060"/>
              </a:solidFill>
              <a:effectLst/>
              <a:latin typeface="Arial" pitchFamily="34" charset="0"/>
              <a:cs typeface="Arial"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Times New Roman" pitchFamily="18" charset="0"/>
              </a:rPr>
              <a:t>6. Ножницы.</a:t>
            </a:r>
            <a:endPar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Calibri" pitchFamily="34" charset="0"/>
            </a:endParaRPr>
          </a:p>
          <a:p>
            <a:pPr marL="0" marR="0" lvl="0" indent="180975"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latin typeface="Calibri" pitchFamily="34" charset="0"/>
                <a:ea typeface="Times New Roman" pitchFamily="18" charset="0"/>
                <a:cs typeface="Calibri" pitchFamily="34" charset="0"/>
              </a:rPr>
              <a:t>7. Лента для украшения букетов цветов, можно готовый бант.</a:t>
            </a:r>
            <a:r>
              <a:rPr kumimoji="0" lang="ru-RU" sz="1600" b="1" i="0" u="none" strike="noStrike" cap="none" normalizeH="0" baseline="0" dirty="0" smtClean="0">
                <a:ln>
                  <a:noFill/>
                </a:ln>
                <a:solidFill>
                  <a:srgbClr val="002060"/>
                </a:solidFill>
                <a:effectLst/>
                <a:latin typeface="Arial" pitchFamily="34" charset="0"/>
                <a:cs typeface="Arial" pitchFamily="34" charset="0"/>
              </a:rPr>
              <a:t> </a:t>
            </a:r>
          </a:p>
        </p:txBody>
      </p:sp>
      <p:pic>
        <p:nvPicPr>
          <p:cNvPr id="5" name="Рисунок 4" descr="E:\Мои библиотеки\Desktop\фотки\Поделки\DSC01330.JPG"/>
          <p:cNvPicPr/>
          <p:nvPr/>
        </p:nvPicPr>
        <p:blipFill>
          <a:blip r:embed="rId2" cstate="print"/>
          <a:srcRect/>
          <a:stretch>
            <a:fillRect/>
          </a:stretch>
        </p:blipFill>
        <p:spPr bwMode="auto">
          <a:xfrm>
            <a:off x="714348" y="3214686"/>
            <a:ext cx="1785950" cy="15287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Рисунок 5" descr="E:\Мои библиотеки\Desktop\фотки\Поделки\DSC01344.JPG"/>
          <p:cNvPicPr/>
          <p:nvPr/>
        </p:nvPicPr>
        <p:blipFill>
          <a:blip r:embed="rId3" cstate="print"/>
          <a:srcRect/>
          <a:stretch>
            <a:fillRect/>
          </a:stretch>
        </p:blipFill>
        <p:spPr bwMode="auto">
          <a:xfrm>
            <a:off x="3143240" y="3143248"/>
            <a:ext cx="1714512" cy="152162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Рисунок 6" descr="E:\Мои библиотеки\Desktop\фотки\Поделки\DSC01335.JPG"/>
          <p:cNvPicPr/>
          <p:nvPr/>
        </p:nvPicPr>
        <p:blipFill>
          <a:blip r:embed="rId4" cstate="print"/>
          <a:srcRect/>
          <a:stretch>
            <a:fillRect/>
          </a:stretch>
        </p:blipFill>
        <p:spPr bwMode="auto">
          <a:xfrm>
            <a:off x="5429256" y="3071810"/>
            <a:ext cx="1771646" cy="15716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Рисунок 7" descr="E:\Мои библиотеки\Desktop\фотки\Поделки\DSC01356.JPG"/>
          <p:cNvPicPr/>
          <p:nvPr/>
        </p:nvPicPr>
        <p:blipFill>
          <a:blip r:embed="rId5" cstate="print"/>
          <a:srcRect/>
          <a:stretch>
            <a:fillRect/>
          </a:stretch>
        </p:blipFill>
        <p:spPr bwMode="auto">
          <a:xfrm rot="5400000">
            <a:off x="7351691" y="2506697"/>
            <a:ext cx="1571635" cy="127310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Прямоугольник 8"/>
          <p:cNvSpPr/>
          <p:nvPr/>
        </p:nvSpPr>
        <p:spPr>
          <a:xfrm>
            <a:off x="214282" y="3214686"/>
            <a:ext cx="285752" cy="369332"/>
          </a:xfrm>
          <a:prstGeom prst="rect">
            <a:avLst/>
          </a:prstGeom>
        </p:spPr>
        <p:txBody>
          <a:bodyPr wrap="square">
            <a:spAutoFit/>
          </a:bodyPr>
          <a:lstStyle/>
          <a:p>
            <a:r>
              <a:rPr lang="ru-RU" b="1" dirty="0" smtClean="0">
                <a:solidFill>
                  <a:srgbClr val="002060"/>
                </a:solidFill>
                <a:latin typeface="Arial" pitchFamily="34" charset="0"/>
                <a:cs typeface="Arial" pitchFamily="34" charset="0"/>
              </a:rPr>
              <a:t>1</a:t>
            </a:r>
            <a:endParaRPr lang="ru-RU" b="1" dirty="0"/>
          </a:p>
        </p:txBody>
      </p:sp>
      <p:sp>
        <p:nvSpPr>
          <p:cNvPr id="10" name="Прямоугольник 9"/>
          <p:cNvSpPr/>
          <p:nvPr/>
        </p:nvSpPr>
        <p:spPr>
          <a:xfrm>
            <a:off x="2714612" y="3244334"/>
            <a:ext cx="285751" cy="646331"/>
          </a:xfrm>
          <a:prstGeom prst="rect">
            <a:avLst/>
          </a:prstGeom>
        </p:spPr>
        <p:txBody>
          <a:bodyPr wrap="square">
            <a:spAutoFit/>
          </a:bodyPr>
          <a:lstStyle/>
          <a:p>
            <a:r>
              <a:rPr lang="ru-RU" b="1" dirty="0" smtClean="0">
                <a:solidFill>
                  <a:srgbClr val="002060"/>
                </a:solidFill>
                <a:latin typeface="Arial" pitchFamily="34" charset="0"/>
                <a:cs typeface="Arial" pitchFamily="34" charset="0"/>
              </a:rPr>
              <a:t>2</a:t>
            </a:r>
            <a:r>
              <a:rPr lang="ru-RU" dirty="0" smtClean="0">
                <a:solidFill>
                  <a:srgbClr val="002060"/>
                </a:solidFill>
                <a:latin typeface="Arial" pitchFamily="34" charset="0"/>
                <a:cs typeface="Arial" pitchFamily="34" charset="0"/>
              </a:rPr>
              <a:t> </a:t>
            </a:r>
            <a:endParaRPr lang="ru-RU" dirty="0"/>
          </a:p>
        </p:txBody>
      </p:sp>
      <p:sp>
        <p:nvSpPr>
          <p:cNvPr id="11" name="Прямоугольник 10"/>
          <p:cNvSpPr/>
          <p:nvPr/>
        </p:nvSpPr>
        <p:spPr>
          <a:xfrm>
            <a:off x="5000628" y="3244334"/>
            <a:ext cx="357189" cy="369332"/>
          </a:xfrm>
          <a:prstGeom prst="rect">
            <a:avLst/>
          </a:prstGeom>
        </p:spPr>
        <p:txBody>
          <a:bodyPr wrap="square">
            <a:spAutoFit/>
          </a:bodyPr>
          <a:lstStyle/>
          <a:p>
            <a:r>
              <a:rPr lang="ru-RU" b="1" dirty="0" smtClean="0">
                <a:latin typeface="Arial" pitchFamily="34" charset="0"/>
                <a:cs typeface="Arial" pitchFamily="34" charset="0"/>
              </a:rPr>
              <a:t>3</a:t>
            </a:r>
            <a:r>
              <a:rPr lang="ru-RU" dirty="0" smtClean="0">
                <a:solidFill>
                  <a:srgbClr val="002060"/>
                </a:solidFill>
                <a:latin typeface="Arial" pitchFamily="34" charset="0"/>
                <a:cs typeface="Arial" pitchFamily="34" charset="0"/>
              </a:rPr>
              <a:t> </a:t>
            </a:r>
            <a:endParaRPr lang="ru-RU" dirty="0"/>
          </a:p>
        </p:txBody>
      </p:sp>
      <p:sp>
        <p:nvSpPr>
          <p:cNvPr id="12" name="Прямоугольник 11"/>
          <p:cNvSpPr/>
          <p:nvPr/>
        </p:nvSpPr>
        <p:spPr>
          <a:xfrm>
            <a:off x="7072330" y="2357430"/>
            <a:ext cx="357189" cy="369332"/>
          </a:xfrm>
          <a:prstGeom prst="rect">
            <a:avLst/>
          </a:prstGeom>
        </p:spPr>
        <p:txBody>
          <a:bodyPr wrap="square">
            <a:spAutoFit/>
          </a:bodyPr>
          <a:lstStyle/>
          <a:p>
            <a:r>
              <a:rPr lang="ru-RU" b="1" dirty="0" smtClean="0">
                <a:latin typeface="Arial" pitchFamily="34" charset="0"/>
                <a:cs typeface="Arial" pitchFamily="34" charset="0"/>
              </a:rPr>
              <a:t>4</a:t>
            </a:r>
            <a:r>
              <a:rPr lang="ru-RU" dirty="0" smtClean="0">
                <a:solidFill>
                  <a:srgbClr val="002060"/>
                </a:solidFill>
                <a:latin typeface="Arial" pitchFamily="34" charset="0"/>
                <a:cs typeface="Arial" pitchFamily="34" charset="0"/>
              </a:rPr>
              <a:t> </a:t>
            </a:r>
            <a:endParaRPr lang="ru-RU" dirty="0"/>
          </a:p>
        </p:txBody>
      </p:sp>
      <p:sp>
        <p:nvSpPr>
          <p:cNvPr id="13" name="Прямоугольник 12"/>
          <p:cNvSpPr/>
          <p:nvPr/>
        </p:nvSpPr>
        <p:spPr>
          <a:xfrm>
            <a:off x="428596" y="4929198"/>
            <a:ext cx="8501122" cy="369332"/>
          </a:xfrm>
          <a:prstGeom prst="rect">
            <a:avLst/>
          </a:prstGeom>
        </p:spPr>
        <p:txBody>
          <a:bodyPr wrap="square">
            <a:spAutoFit/>
          </a:bodyPr>
          <a:lstStyle/>
          <a:p>
            <a:r>
              <a:rPr lang="ru-RU" b="1" dirty="0" smtClean="0"/>
              <a:t>1. Сворачиваем из картона  конус, скрепляем стиплером. </a:t>
            </a:r>
            <a:endParaRPr lang="ru-RU" dirty="0"/>
          </a:p>
        </p:txBody>
      </p:sp>
      <p:sp>
        <p:nvSpPr>
          <p:cNvPr id="14" name="Прямоугольник 13"/>
          <p:cNvSpPr/>
          <p:nvPr/>
        </p:nvSpPr>
        <p:spPr>
          <a:xfrm>
            <a:off x="357158" y="5357826"/>
            <a:ext cx="6786610" cy="1292662"/>
          </a:xfrm>
          <a:prstGeom prst="rect">
            <a:avLst/>
          </a:prstGeom>
        </p:spPr>
        <p:txBody>
          <a:bodyPr wrap="square">
            <a:spAutoFit/>
          </a:bodyPr>
          <a:lstStyle/>
          <a:p>
            <a:r>
              <a:rPr lang="ru-RU" b="1" dirty="0" smtClean="0"/>
              <a:t> 2. Упаковку от яиц разрезаем  на отдельные  сегменты </a:t>
            </a:r>
          </a:p>
          <a:p>
            <a:r>
              <a:rPr lang="ru-RU" b="1" dirty="0" smtClean="0"/>
              <a:t> 3.Красим сегменты и конус зеленой  краской. </a:t>
            </a:r>
          </a:p>
          <a:p>
            <a:r>
              <a:rPr lang="ru-RU" b="1" dirty="0" smtClean="0"/>
              <a:t>4. Начинаем снизу конуса приклеивать по кругу сегменты.</a:t>
            </a:r>
          </a:p>
          <a:p>
            <a:pPr algn="ctr"/>
            <a:r>
              <a:rPr lang="ru-RU" sz="2400" b="1" dirty="0" smtClean="0">
                <a:solidFill>
                  <a:srgbClr val="0070C0"/>
                </a:solidFill>
              </a:rPr>
              <a:t>                                          Детский сад «Мишутка»</a:t>
            </a:r>
            <a:endParaRPr lang="ru-RU" sz="2400" dirty="0">
              <a:solidFill>
                <a:srgbClr val="0070C0"/>
              </a:solidFill>
            </a:endParaRPr>
          </a:p>
        </p:txBody>
      </p:sp>
      <p:pic>
        <p:nvPicPr>
          <p:cNvPr id="15" name="Рисунок 14" descr="E:\Мои библиотеки\Desktop\фотки\Поделки\DSC01364.JPG"/>
          <p:cNvPicPr/>
          <p:nvPr/>
        </p:nvPicPr>
        <p:blipFill>
          <a:blip r:embed="rId6" cstate="print"/>
          <a:srcRect/>
          <a:stretch>
            <a:fillRect/>
          </a:stretch>
        </p:blipFill>
        <p:spPr bwMode="auto">
          <a:xfrm rot="5400000">
            <a:off x="7105671" y="4467228"/>
            <a:ext cx="2005017" cy="1643074"/>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0" name="Picture 6" descr="http://ru.photofunia.com/output/6/1/l/A/v/lAvxac9lvpFAgnuC3Gg39w.jpg"/>
          <p:cNvPicPr>
            <a:picLocks noChangeAspect="1" noChangeArrowheads="1"/>
          </p:cNvPicPr>
          <p:nvPr/>
        </p:nvPicPr>
        <p:blipFill>
          <a:blip r:embed="rId2"/>
          <a:srcRect/>
          <a:stretch>
            <a:fillRect/>
          </a:stretch>
        </p:blipFill>
        <p:spPr bwMode="auto">
          <a:xfrm>
            <a:off x="500034" y="928670"/>
            <a:ext cx="2428892" cy="30041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632" name="Picture 8" descr="http://ru.photofunia.com/output/6/1/s/l/I/slIXt9TDZC445sNDxr4aZw.jpg"/>
          <p:cNvPicPr>
            <a:picLocks noChangeAspect="1" noChangeArrowheads="1"/>
          </p:cNvPicPr>
          <p:nvPr/>
        </p:nvPicPr>
        <p:blipFill>
          <a:blip r:embed="rId3"/>
          <a:srcRect/>
          <a:stretch>
            <a:fillRect/>
          </a:stretch>
        </p:blipFill>
        <p:spPr bwMode="auto">
          <a:xfrm>
            <a:off x="428596" y="3643314"/>
            <a:ext cx="2071702" cy="27888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634" name="Picture 10" descr="http://ru.photofunia.com/output/3/2/7/K/m/7Kmv1wB6Wr9drHOiKHb14g.jpg"/>
          <p:cNvPicPr>
            <a:picLocks noChangeAspect="1" noChangeArrowheads="1"/>
          </p:cNvPicPr>
          <p:nvPr/>
        </p:nvPicPr>
        <p:blipFill>
          <a:blip r:embed="rId4"/>
          <a:srcRect/>
          <a:stretch>
            <a:fillRect/>
          </a:stretch>
        </p:blipFill>
        <p:spPr bwMode="auto">
          <a:xfrm>
            <a:off x="2714612" y="3786190"/>
            <a:ext cx="3429024" cy="24737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636" name="Picture 12" descr="http://ru.photofunia.com/output/2/1/9/1/7/917Es0S3qqEN4eLW31IcJw.jpg"/>
          <p:cNvPicPr>
            <a:picLocks noChangeAspect="1" noChangeArrowheads="1"/>
          </p:cNvPicPr>
          <p:nvPr/>
        </p:nvPicPr>
        <p:blipFill>
          <a:blip r:embed="rId5"/>
          <a:srcRect/>
          <a:stretch>
            <a:fillRect/>
          </a:stretch>
        </p:blipFill>
        <p:spPr bwMode="auto">
          <a:xfrm>
            <a:off x="3071802" y="1142984"/>
            <a:ext cx="3286148" cy="23941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638" name="Picture 14" descr="http://ru.photofunia.com/output/6/1/o/0/r/o0r_u_eJnuI9S3fzo254PA.jpg"/>
          <p:cNvPicPr>
            <a:picLocks noChangeAspect="1" noChangeArrowheads="1"/>
          </p:cNvPicPr>
          <p:nvPr/>
        </p:nvPicPr>
        <p:blipFill>
          <a:blip r:embed="rId6"/>
          <a:srcRect/>
          <a:stretch>
            <a:fillRect/>
          </a:stretch>
        </p:blipFill>
        <p:spPr bwMode="auto">
          <a:xfrm>
            <a:off x="6286512" y="3643314"/>
            <a:ext cx="2073880" cy="2829856"/>
          </a:xfrm>
          <a:prstGeom prst="rect">
            <a:avLst/>
          </a:prstGeom>
          <a:solidFill>
            <a:srgbClr val="FFFFFF">
              <a:shade val="85000"/>
            </a:srgbClr>
          </a:solidFill>
          <a:ln w="88900" cap="sq">
            <a:solidFill>
              <a:schemeClr val="accent3">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6640" name="Picture 16" descr="http://ru.photofunia.com/output/7/1/6/_/Y/6_YHcsQ1MltNJdE-4tCOYg.jpg"/>
          <p:cNvPicPr>
            <a:picLocks noChangeAspect="1" noChangeArrowheads="1"/>
          </p:cNvPicPr>
          <p:nvPr/>
        </p:nvPicPr>
        <p:blipFill>
          <a:blip r:embed="rId7"/>
          <a:srcRect/>
          <a:stretch>
            <a:fillRect/>
          </a:stretch>
        </p:blipFill>
        <p:spPr bwMode="auto">
          <a:xfrm>
            <a:off x="6671837" y="886467"/>
            <a:ext cx="2220259" cy="25717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Заголовок 9"/>
          <p:cNvSpPr>
            <a:spLocks noGrp="1"/>
          </p:cNvSpPr>
          <p:nvPr>
            <p:ph type="title"/>
          </p:nvPr>
        </p:nvSpPr>
        <p:spPr>
          <a:xfrm>
            <a:off x="457200" y="253218"/>
            <a:ext cx="8229600" cy="604014"/>
          </a:xfrm>
        </p:spPr>
        <p:txBody>
          <a:bodyPr>
            <a:normAutofit/>
          </a:bodyPr>
          <a:lstStyle/>
          <a:p>
            <a:pPr algn="ctr"/>
            <a:r>
              <a:rPr lang="ru-RU" sz="3200" dirty="0" smtClean="0">
                <a:solidFill>
                  <a:srgbClr val="FF0000"/>
                </a:solidFill>
              </a:rPr>
              <a:t>Авторские открытки  для друзей </a:t>
            </a:r>
            <a:endParaRPr lang="ru-RU" sz="3200"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357158" y="285728"/>
            <a:ext cx="7215238" cy="443198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ru-RU" sz="2400" b="1" dirty="0" smtClean="0">
                <a:solidFill>
                  <a:srgbClr val="0070C0"/>
                </a:solidFill>
                <a:latin typeface="Times New Roman" pitchFamily="18" charset="0"/>
                <a:ea typeface="Times New Roman" pitchFamily="18" charset="0"/>
                <a:cs typeface="Times New Roman" pitchFamily="18" charset="0"/>
              </a:rPr>
              <a:t>Праздничные Интернет п</a:t>
            </a:r>
            <a:r>
              <a:rPr kumimoji="0" lang="ru-RU" sz="24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лейкасты</a:t>
            </a:r>
            <a:r>
              <a:rPr lang="ru-RU" sz="2400" dirty="0" smtClean="0">
                <a:solidFill>
                  <a:srgbClr val="0070C0"/>
                </a:solidFill>
                <a:latin typeface="Times New Roman" pitchFamily="18" charset="0"/>
                <a:ea typeface="Times New Roman" pitchFamily="18" charset="0"/>
                <a:cs typeface="Times New Roman" pitchFamily="18" charset="0"/>
              </a:rPr>
              <a:t> </a:t>
            </a:r>
            <a:r>
              <a:rPr lang="ru-RU" sz="2400" b="1" dirty="0" smtClean="0">
                <a:solidFill>
                  <a:srgbClr val="0070C0"/>
                </a:solidFill>
                <a:latin typeface="Times New Roman" pitchFamily="18" charset="0"/>
                <a:ea typeface="Times New Roman" pitchFamily="18" charset="0"/>
                <a:cs typeface="Times New Roman" pitchFamily="18" charset="0"/>
              </a:rPr>
              <a:t>и открытки для друзей</a:t>
            </a:r>
            <a:endParaRPr kumimoji="0" lang="ru-RU" sz="24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2"/>
              </a:rPr>
              <a:t>http://www.playcast.ru/view/5747920/2c4d500a4c4689593feb8f35d23f17db045cc49cpl</a:t>
            </a: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rPr>
              <a:t> </a:t>
            </a:r>
            <a:r>
              <a:rPr kumimoji="0" lang="uk-UA" sz="2000" b="1" i="0" u="none" strike="noStrike" cap="none" normalizeH="0" baseline="0" dirty="0" smtClean="0">
                <a:ln>
                  <a:noFill/>
                </a:ln>
                <a:effectLst/>
                <a:latin typeface="Times New Roman" pitchFamily="18" charset="0"/>
                <a:ea typeface="Times New Roman" pitchFamily="18" charset="0"/>
                <a:cs typeface="Times New Roman" pitchFamily="18" charset="0"/>
              </a:rPr>
              <a:t>с днем </a:t>
            </a:r>
            <a:r>
              <a:rPr kumimoji="0" lang="uk-UA" sz="2000" b="1" i="0" u="none" strike="noStrike" cap="none" normalizeH="0" baseline="0" dirty="0" err="1" smtClean="0">
                <a:ln>
                  <a:noFill/>
                </a:ln>
                <a:effectLst/>
                <a:latin typeface="Times New Roman" pitchFamily="18" charset="0"/>
                <a:ea typeface="Times New Roman" pitchFamily="18" charset="0"/>
                <a:cs typeface="Times New Roman" pitchFamily="18" charset="0"/>
              </a:rPr>
              <a:t>рождения</a:t>
            </a:r>
            <a:endParaRPr kumimoji="0" lang="ru-RU" sz="2000" b="0"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3"/>
              </a:rPr>
              <a:t>http://supersunduchok.jimdo.com/2014/04/21/</a:t>
            </a:r>
            <a:r>
              <a:rPr kumimoji="0" lang="uk-UA" sz="2000" b="1" i="0" u="none" strike="noStrike" cap="none" normalizeH="0" baseline="0" dirty="0" smtClean="0">
                <a:ln>
                  <a:noFill/>
                </a:ln>
                <a:effectLst/>
                <a:latin typeface="Times New Roman" pitchFamily="18" charset="0"/>
                <a:ea typeface="Times New Roman" pitchFamily="18" charset="0"/>
                <a:cs typeface="Times New Roman" pitchFamily="18" charset="0"/>
                <a:hlinkClick r:id="rId3"/>
              </a:rPr>
              <a:t>плейкаст-с-днем-рождения-для-девочки</a:t>
            </a: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3"/>
              </a:rPr>
              <a:t>/</a:t>
            </a:r>
            <a:endParaRPr kumimoji="0" lang="ru-RU" sz="2000" b="0"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4"/>
              </a:rPr>
              <a:t>http://supersunduchok.jimdo.com/2014/04/21/</a:t>
            </a:r>
            <a:r>
              <a:rPr kumimoji="0" lang="uk-UA" sz="2000" b="1" i="0" u="none" strike="noStrike" cap="none" normalizeH="0" baseline="0" dirty="0" smtClean="0">
                <a:ln>
                  <a:noFill/>
                </a:ln>
                <a:effectLst/>
                <a:latin typeface="Times New Roman" pitchFamily="18" charset="0"/>
                <a:ea typeface="Times New Roman" pitchFamily="18" charset="0"/>
                <a:cs typeface="Times New Roman" pitchFamily="18" charset="0"/>
                <a:hlinkClick r:id="rId4"/>
              </a:rPr>
              <a:t>плейкаст-с-днем-рождения-для-мальчика</a:t>
            </a: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4"/>
              </a:rPr>
              <a:t>/</a:t>
            </a:r>
            <a:endParaRPr kumimoji="0" lang="ru-RU" sz="2000" b="0"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5"/>
              </a:rPr>
              <a:t>http://supersunduchok.jimdo.com/2014/04/09/</a:t>
            </a:r>
            <a:r>
              <a:rPr kumimoji="0" lang="uk-UA" sz="2000" b="1" i="0" u="none" strike="noStrike" cap="none" normalizeH="0" baseline="0" dirty="0" smtClean="0">
                <a:ln>
                  <a:noFill/>
                </a:ln>
                <a:effectLst/>
                <a:latin typeface="Times New Roman" pitchFamily="18" charset="0"/>
                <a:ea typeface="Times New Roman" pitchFamily="18" charset="0"/>
                <a:cs typeface="Times New Roman" pitchFamily="18" charset="0"/>
                <a:hlinkClick r:id="rId5"/>
              </a:rPr>
              <a:t>плейкаст-пасха</a:t>
            </a: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5"/>
              </a:rPr>
              <a:t>/</a:t>
            </a:r>
            <a:endParaRPr kumimoji="0" lang="ru-RU" sz="2000" b="0"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6"/>
              </a:rPr>
              <a:t>http://supersunduchok.jimdo.com/2014/05/03/</a:t>
            </a:r>
            <a:r>
              <a:rPr kumimoji="0" lang="uk-UA" sz="2000" b="1" i="0" u="none" strike="noStrike" cap="none" normalizeH="0" baseline="0" dirty="0" smtClean="0">
                <a:ln>
                  <a:noFill/>
                </a:ln>
                <a:effectLst/>
                <a:latin typeface="Times New Roman" pitchFamily="18" charset="0"/>
                <a:ea typeface="Times New Roman" pitchFamily="18" charset="0"/>
                <a:cs typeface="Times New Roman" pitchFamily="18" charset="0"/>
                <a:hlinkClick r:id="rId6"/>
              </a:rPr>
              <a:t>музыкальная-открытка-день-победы</a:t>
            </a:r>
            <a:r>
              <a:rPr kumimoji="0" lang="uk-UA" sz="2000" b="0" i="0" u="none" strike="noStrike" cap="none" normalizeH="0" baseline="0" dirty="0" smtClean="0">
                <a:ln>
                  <a:noFill/>
                </a:ln>
                <a:effectLst/>
                <a:latin typeface="Times New Roman" pitchFamily="18" charset="0"/>
                <a:ea typeface="Times New Roman" pitchFamily="18" charset="0"/>
                <a:cs typeface="Times New Roman" pitchFamily="18" charset="0"/>
                <a:hlinkClick r:id="rId6"/>
              </a:rPr>
              <a:t>/</a:t>
            </a:r>
            <a:endParaRPr kumimoji="0" lang="ru-RU" sz="2000" b="0"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sz="2000" b="0" i="0" u="none" strike="noStrike" cap="none" normalizeH="0" baseline="0" dirty="0" smtClean="0">
                <a:ln>
                  <a:noFill/>
                </a:ln>
                <a:effectLst/>
                <a:latin typeface="Arial" pitchFamily="34" charset="0"/>
                <a:ea typeface="Times New Roman" pitchFamily="18" charset="0"/>
                <a:cs typeface="Arial" pitchFamily="34" charset="0"/>
              </a:rPr>
              <a:t>http://supersunduchok.jimdo.com/2014/05/16/</a:t>
            </a:r>
            <a:r>
              <a:rPr kumimoji="0" lang="uk-UA" sz="2000" b="1" i="0" u="none" strike="noStrike" cap="none" normalizeH="0" baseline="0" dirty="0" smtClean="0">
                <a:ln>
                  <a:noFill/>
                </a:ln>
                <a:effectLst/>
                <a:latin typeface="Arial" pitchFamily="34" charset="0"/>
                <a:ea typeface="Times New Roman" pitchFamily="18" charset="0"/>
                <a:cs typeface="Arial" pitchFamily="34" charset="0"/>
              </a:rPr>
              <a:t>музыкальная-открытка-1-июня-день-защиты-детей</a:t>
            </a:r>
            <a:r>
              <a:rPr kumimoji="0" lang="uk-UA" sz="2000" b="0" i="0" u="none" strike="noStrike" cap="none" normalizeH="0" baseline="0" dirty="0" smtClean="0">
                <a:ln>
                  <a:noFill/>
                </a:ln>
                <a:effectLst/>
                <a:latin typeface="Arial" pitchFamily="34" charset="0"/>
                <a:ea typeface="Times New Roman" pitchFamily="18" charset="0"/>
                <a:cs typeface="Arial" pitchFamily="34" charset="0"/>
              </a:rPr>
              <a:t>/</a:t>
            </a:r>
            <a:endParaRPr kumimoji="0" lang="uk-UA" sz="2000" b="0" i="0" u="none" strike="noStrike" cap="none" normalizeH="0" baseline="0" dirty="0" smtClean="0">
              <a:ln>
                <a:noFill/>
              </a:ln>
              <a:effectLst/>
              <a:latin typeface="Arial" pitchFamily="34" charset="0"/>
              <a:cs typeface="Arial" pitchFamily="34" charset="0"/>
            </a:endParaRPr>
          </a:p>
        </p:txBody>
      </p:sp>
      <p:pic>
        <p:nvPicPr>
          <p:cNvPr id="3" name="Picture 12" descr="Анимационные открытки с Днем Рождения"/>
          <p:cNvPicPr>
            <a:picLocks noChangeAspect="1" noChangeArrowheads="1" noCrop="1"/>
          </p:cNvPicPr>
          <p:nvPr/>
        </p:nvPicPr>
        <p:blipFill>
          <a:blip r:embed="rId7"/>
          <a:srcRect/>
          <a:stretch>
            <a:fillRect/>
          </a:stretch>
        </p:blipFill>
        <p:spPr bwMode="auto">
          <a:xfrm rot="20056833">
            <a:off x="4497650" y="4663384"/>
            <a:ext cx="1800224" cy="1714486"/>
          </a:xfrm>
          <a:prstGeom prst="rect">
            <a:avLst/>
          </a:prstGeom>
          <a:noFill/>
        </p:spPr>
      </p:pic>
      <p:pic>
        <p:nvPicPr>
          <p:cNvPr id="4" name="Picture 10" descr="Анимационные открытки с Днем Рождения"/>
          <p:cNvPicPr>
            <a:picLocks noChangeAspect="1" noChangeArrowheads="1" noCrop="1"/>
          </p:cNvPicPr>
          <p:nvPr/>
        </p:nvPicPr>
        <p:blipFill>
          <a:blip r:embed="rId8" cstate="print"/>
          <a:srcRect/>
          <a:stretch>
            <a:fillRect/>
          </a:stretch>
        </p:blipFill>
        <p:spPr bwMode="auto">
          <a:xfrm rot="20111141">
            <a:off x="7358439" y="2108510"/>
            <a:ext cx="1534414" cy="1534414"/>
          </a:xfrm>
          <a:prstGeom prst="rect">
            <a:avLst/>
          </a:prstGeom>
          <a:noFill/>
        </p:spPr>
      </p:pic>
      <p:pic>
        <p:nvPicPr>
          <p:cNvPr id="6" name="Picture 4" descr="Лучшие открытки с Днем Рождения"/>
          <p:cNvPicPr>
            <a:picLocks noChangeAspect="1" noChangeArrowheads="1" noCrop="1"/>
          </p:cNvPicPr>
          <p:nvPr/>
        </p:nvPicPr>
        <p:blipFill>
          <a:blip r:embed="rId9" cstate="print"/>
          <a:srcRect/>
          <a:stretch>
            <a:fillRect/>
          </a:stretch>
        </p:blipFill>
        <p:spPr bwMode="auto">
          <a:xfrm rot="1287748">
            <a:off x="6835691" y="4678251"/>
            <a:ext cx="2071702" cy="1685935"/>
          </a:xfrm>
          <a:prstGeom prst="rect">
            <a:avLst/>
          </a:prstGeom>
          <a:noFill/>
        </p:spPr>
      </p:pic>
      <p:pic>
        <p:nvPicPr>
          <p:cNvPr id="7" name="Picture 6" descr="Картинки с Днем Рождения"/>
          <p:cNvPicPr>
            <a:picLocks noChangeAspect="1" noChangeArrowheads="1" noCrop="1"/>
          </p:cNvPicPr>
          <p:nvPr/>
        </p:nvPicPr>
        <p:blipFill>
          <a:blip r:embed="rId10" cstate="print"/>
          <a:srcRect/>
          <a:stretch>
            <a:fillRect/>
          </a:stretch>
        </p:blipFill>
        <p:spPr bwMode="auto">
          <a:xfrm rot="1077339">
            <a:off x="7636337" y="530364"/>
            <a:ext cx="1334465" cy="1334466"/>
          </a:xfrm>
          <a:prstGeom prst="rect">
            <a:avLst/>
          </a:prstGeom>
          <a:noFill/>
        </p:spPr>
      </p:pic>
      <p:pic>
        <p:nvPicPr>
          <p:cNvPr id="9" name="Picture 8" descr="Картинки с Днем Рождения"/>
          <p:cNvPicPr>
            <a:picLocks noChangeAspect="1" noChangeArrowheads="1" noCrop="1"/>
          </p:cNvPicPr>
          <p:nvPr/>
        </p:nvPicPr>
        <p:blipFill>
          <a:blip r:embed="rId11" cstate="print"/>
          <a:srcRect/>
          <a:stretch>
            <a:fillRect/>
          </a:stretch>
        </p:blipFill>
        <p:spPr bwMode="auto">
          <a:xfrm rot="919668">
            <a:off x="2260511" y="4818082"/>
            <a:ext cx="1801326" cy="1801327"/>
          </a:xfrm>
          <a:prstGeom prst="rect">
            <a:avLst/>
          </a:prstGeom>
          <a:noFill/>
        </p:spPr>
      </p:pic>
      <p:pic>
        <p:nvPicPr>
          <p:cNvPr id="10" name="Picture 14" descr="Анимационные открытки с Днем Рождения"/>
          <p:cNvPicPr>
            <a:picLocks noChangeAspect="1" noChangeArrowheads="1" noCrop="1"/>
          </p:cNvPicPr>
          <p:nvPr/>
        </p:nvPicPr>
        <p:blipFill>
          <a:blip r:embed="rId12" cstate="print"/>
          <a:srcRect/>
          <a:stretch>
            <a:fillRect/>
          </a:stretch>
        </p:blipFill>
        <p:spPr bwMode="auto">
          <a:xfrm rot="854661">
            <a:off x="342133" y="4825250"/>
            <a:ext cx="1683551" cy="1683551"/>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1214414" y="857232"/>
            <a:ext cx="6572296" cy="5324535"/>
          </a:xfrm>
          <a:prstGeom prst="rect">
            <a:avLst/>
          </a:prstGeom>
          <a:solidFill>
            <a:srgbClr val="F7F7F7"/>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C00000"/>
                </a:solidFill>
                <a:effectLst/>
                <a:latin typeface="Arial" pitchFamily="34" charset="0"/>
                <a:ea typeface="Times New Roman" pitchFamily="18" charset="0"/>
                <a:cs typeface="Arial" pitchFamily="34" charset="0"/>
              </a:rPr>
              <a:t>Поздравления для друзей</a:t>
            </a:r>
            <a:endParaRPr kumimoji="0" lang="ru-RU" sz="1200" b="0" i="0" u="none" strike="noStrike" cap="none" normalizeH="0" baseline="0" dirty="0" smtClean="0">
              <a:ln>
                <a:noFill/>
              </a:ln>
              <a:solidFill>
                <a:srgbClr val="0000FF"/>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600" dirty="0" smtClean="0">
              <a:solidFill>
                <a:srgbClr val="0000FF"/>
              </a:solidFill>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FF"/>
                </a:solidFill>
                <a:effectLst/>
                <a:latin typeface="Century Gothic" pitchFamily="34" charset="0"/>
                <a:ea typeface="Times New Roman" pitchFamily="18" charset="0"/>
                <a:cs typeface="Arial" pitchFamily="34" charset="0"/>
              </a:rPr>
              <a:t> сердечком</a:t>
            </a:r>
            <a:endParaRPr kumimoji="0" lang="ru-RU"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 (</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)(F)(F)(F)(F)(F)(F)(F)(F)(F)(F)(F)(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)(F)(F)(F):*:*(F):*:*(F)(F)(F)(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sun</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h</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pi</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)(F)(F)(F)(F)(F):*(F)(F)(F)(F)(F)(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)(F)(F)(F)(F)(F)(F)(F)(F)(F)(F)(F)(</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 (</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r>
              <a:rPr kumimoji="0" lang="ru-RU" sz="1000" b="0" i="0" u="none" strike="noStrike" cap="none" normalizeH="0" baseline="0" dirty="0" err="1" smtClean="0">
                <a:ln>
                  <a:noFill/>
                </a:ln>
                <a:solidFill>
                  <a:srgbClr val="000000"/>
                </a:solidFill>
                <a:effectLst/>
                <a:latin typeface="Century Gothic" pitchFamily="34" charset="0"/>
                <a:ea typeface="Times New Roman" pitchFamily="18" charset="0"/>
                <a:cs typeface="Arial" pitchFamily="34" charset="0"/>
              </a:rPr>
              <a:t>inlove</a:t>
            </a:r>
            <a:r>
              <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 Поздравление  </a:t>
            </a:r>
            <a:r>
              <a:rPr kumimoji="0" lang="ru-RU" b="0" i="0" u="none" strike="noStrike" cap="none" normalizeH="0" baseline="0" dirty="0" smtClean="0">
                <a:ln>
                  <a:noFill/>
                </a:ln>
                <a:solidFill>
                  <a:srgbClr val="0000FF"/>
                </a:solidFill>
                <a:effectLst/>
                <a:latin typeface="Century Gothic" pitchFamily="34" charset="0"/>
                <a:ea typeface="Times New Roman" pitchFamily="18" charset="0"/>
                <a:cs typeface="Arial" pitchFamily="34" charset="0"/>
              </a:rPr>
              <a:t>дискотекой</a:t>
            </a:r>
            <a:endParaRPr kumimoji="0" lang="ru-RU"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(~)(pi)(h)(sun)(sun)(sun)(sun)(sun)(sun)(h)(pi)(~)</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(~)(sun)(dance)(h)(chuckle)(dance)(dance)(chuckle)(h)(dance)(sun)(~)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(~)(sun)(chuckle)(dance)(h)(dance)(dance)(h)(dance)(chuckle)(sun)(~)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(~)(sun)(chuckle)(chuckle)(music)(h)(h)(music)(chuckle)(chuckle)(sun)(~)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(~)(sun)(dance)(music)(F)(d)(mp)(F)(music)(dance)(sun)(~)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(~)(sun)(dance)(music)(F)(^)(makeup)(F)(music)(dance)(sun)(~)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(~)(sun)(chuckle)(chuckle)(music)(h)(h)(music)(chuckle)(chuckle)(sun)(~)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(~)(sun)(chuckle)(dance)(h)(dance)(dance)(h)(dance)(chuckle)(sun)(~)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(~)(sun)(dance)(h)(chuckle)(dance)(dance)(chuckle)(h)(dance)(sun)(~)</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(~)(pi)(h)(sun)(sun)(sun)(sun)(sun)(sun)(h)(pi)(~)</a:t>
            </a:r>
            <a:b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br>
            <a:r>
              <a:rPr kumimoji="0" lang="en-US" sz="1000" b="0" i="0" u="none" strike="noStrike" cap="none" normalizeH="0" baseline="0" dirty="0" smtClean="0">
                <a:ln>
                  <a:noFill/>
                </a:ln>
                <a:solidFill>
                  <a:srgbClr val="000000"/>
                </a:solidFill>
                <a:effectLst/>
                <a:latin typeface="Century Gothic" pitchFamily="34" charset="0"/>
                <a:ea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714375" y="1000108"/>
            <a:ext cx="7643813" cy="1214446"/>
          </a:xfrm>
        </p:spPr>
        <p:txBody>
          <a:bodyPr>
            <a:normAutofit/>
          </a:bodyPr>
          <a:lstStyle/>
          <a:p>
            <a:pPr eaLnBrk="1" fontAlgn="auto" hangingPunct="1">
              <a:spcAft>
                <a:spcPts val="0"/>
              </a:spcAft>
              <a:buClr>
                <a:schemeClr val="accent6">
                  <a:lumMod val="75000"/>
                </a:schemeClr>
              </a:buClr>
              <a:buFont typeface="Georgia" pitchFamily="18" charset="0"/>
              <a:buNone/>
              <a:defRPr/>
            </a:pPr>
            <a:r>
              <a:rPr lang="ru-RU" sz="6600" dirty="0" smtClean="0">
                <a:solidFill>
                  <a:srgbClr val="FF0000"/>
                </a:solidFill>
                <a:effectLst>
                  <a:outerShdw blurRad="38100" dist="38100" dir="2700000" algn="tl">
                    <a:srgbClr val="000000">
                      <a:alpha val="43137"/>
                    </a:srgbClr>
                  </a:outerShdw>
                  <a:reflection blurRad="6350" stA="55000" endA="300" endPos="45500" dir="5400000" sy="-100000" algn="bl" rotWithShape="0"/>
                </a:effectLst>
                <a:latin typeface="Times New Roman" pitchFamily="18" charset="0"/>
                <a:cs typeface="Times New Roman" pitchFamily="18" charset="0"/>
              </a:rPr>
              <a:t>Красная шапочка</a:t>
            </a:r>
            <a:endParaRPr lang="ru-RU" sz="6600" dirty="0">
              <a:solidFill>
                <a:srgbClr val="FF0000"/>
              </a:solidFill>
              <a:effectLst>
                <a:outerShdw blurRad="38100" dist="38100" dir="2700000" algn="tl">
                  <a:srgbClr val="000000">
                    <a:alpha val="43137"/>
                  </a:srgbClr>
                </a:outerShdw>
                <a:reflection blurRad="6350" stA="55000" endA="300" endPos="45500" dir="5400000" sy="-100000" algn="bl" rotWithShape="0"/>
              </a:effectLst>
              <a:latin typeface="Times New Roman" pitchFamily="18" charset="0"/>
              <a:cs typeface="Times New Roman" pitchFamily="18" charset="0"/>
            </a:endParaRPr>
          </a:p>
        </p:txBody>
      </p:sp>
      <p:pic>
        <p:nvPicPr>
          <p:cNvPr id="16386" name="Picture 7" descr="Красная шапочка6"/>
          <p:cNvPicPr>
            <a:picLocks noChangeAspect="1" noChangeArrowheads="1"/>
          </p:cNvPicPr>
          <p:nvPr/>
        </p:nvPicPr>
        <p:blipFill>
          <a:blip r:embed="rId3">
            <a:lum bright="-20000"/>
          </a:blip>
          <a:srcRect/>
          <a:stretch>
            <a:fillRect/>
          </a:stretch>
        </p:blipFill>
        <p:spPr bwMode="auto">
          <a:xfrm>
            <a:off x="0" y="3000372"/>
            <a:ext cx="3357563" cy="3408362"/>
          </a:xfrm>
          <a:prstGeom prst="rect">
            <a:avLst/>
          </a:prstGeom>
          <a:noFill/>
          <a:ln w="9525">
            <a:noFill/>
            <a:miter lim="800000"/>
            <a:headEnd/>
            <a:tailEnd/>
          </a:ln>
        </p:spPr>
      </p:pic>
      <p:pic>
        <p:nvPicPr>
          <p:cNvPr id="16387" name="Picture 3" descr="Деревня"/>
          <p:cNvPicPr>
            <a:picLocks noChangeAspect="1" noChangeArrowheads="1"/>
          </p:cNvPicPr>
          <p:nvPr/>
        </p:nvPicPr>
        <p:blipFill>
          <a:blip r:embed="rId4">
            <a:lum bright="-20000"/>
          </a:blip>
          <a:srcRect/>
          <a:stretch>
            <a:fillRect/>
          </a:stretch>
        </p:blipFill>
        <p:spPr bwMode="auto">
          <a:xfrm>
            <a:off x="3357554" y="2143116"/>
            <a:ext cx="5410200" cy="3567112"/>
          </a:xfrm>
          <a:prstGeom prst="rect">
            <a:avLst/>
          </a:prstGeom>
          <a:noFill/>
          <a:ln w="9525">
            <a:noFill/>
            <a:miter lim="800000"/>
            <a:headEnd/>
            <a:tailEnd/>
          </a:ln>
        </p:spPr>
      </p:pic>
      <p:pic>
        <p:nvPicPr>
          <p:cNvPr id="16388" name="Picture 3" descr="C:\Users\р\Desktop\Таня\Новая папка\ee77213ac1c2ce32f96bac9c72bc6cec[1].gif"/>
          <p:cNvPicPr>
            <a:picLocks noChangeAspect="1" noChangeArrowheads="1" noCrop="1"/>
          </p:cNvPicPr>
          <p:nvPr/>
        </p:nvPicPr>
        <p:blipFill>
          <a:blip r:embed="rId5"/>
          <a:srcRect/>
          <a:stretch>
            <a:fillRect/>
          </a:stretch>
        </p:blipFill>
        <p:spPr bwMode="auto">
          <a:xfrm>
            <a:off x="285750" y="214313"/>
            <a:ext cx="1071563" cy="1071562"/>
          </a:xfrm>
          <a:prstGeom prst="rect">
            <a:avLst/>
          </a:prstGeom>
          <a:noFill/>
          <a:ln w="9525">
            <a:noFill/>
            <a:miter lim="800000"/>
            <a:headEnd/>
            <a:tailEnd/>
          </a:ln>
        </p:spPr>
      </p:pic>
      <p:pic>
        <p:nvPicPr>
          <p:cNvPr id="16390" name="Picture 3" descr="G:\Анимашки\Цветы\9fc350e157d5ca7a8a1255647ae67028.gif"/>
          <p:cNvPicPr>
            <a:picLocks noChangeAspect="1" noChangeArrowheads="1" noCrop="1"/>
          </p:cNvPicPr>
          <p:nvPr/>
        </p:nvPicPr>
        <p:blipFill>
          <a:blip r:embed="rId6"/>
          <a:srcRect/>
          <a:stretch>
            <a:fillRect/>
          </a:stretch>
        </p:blipFill>
        <p:spPr bwMode="auto">
          <a:xfrm>
            <a:off x="2285984" y="4071942"/>
            <a:ext cx="863600" cy="865188"/>
          </a:xfrm>
          <a:prstGeom prst="rect">
            <a:avLst/>
          </a:prstGeom>
          <a:noFill/>
          <a:ln w="9525">
            <a:noFill/>
            <a:miter lim="800000"/>
            <a:headEnd/>
            <a:tailEnd/>
          </a:ln>
        </p:spPr>
      </p:pic>
      <p:pic>
        <p:nvPicPr>
          <p:cNvPr id="16393" name="Pesenka_Krasnoy_SHapochki_-_Pesenka_Krasnoy_SHapochki_Minus__(get-tune.net)_11.mp3">
            <a:hlinkClick r:id="" action="ppaction://media"/>
          </p:cNvPr>
          <p:cNvPicPr>
            <a:picLocks noRot="1" noChangeAspect="1" noChangeArrowheads="1"/>
          </p:cNvPicPr>
          <p:nvPr>
            <a:audioFile r:link="rId1"/>
          </p:nvPr>
        </p:nvPicPr>
        <p:blipFill>
          <a:blip r:embed="rId7"/>
          <a:srcRect/>
          <a:stretch>
            <a:fillRect/>
          </a:stretch>
        </p:blipFill>
        <p:spPr bwMode="auto">
          <a:xfrm>
            <a:off x="9144000" y="1341438"/>
            <a:ext cx="304800" cy="304800"/>
          </a:xfrm>
          <a:prstGeom prst="rect">
            <a:avLst/>
          </a:prstGeom>
          <a:noFill/>
          <a:ln w="9525">
            <a:noFill/>
            <a:miter lim="800000"/>
            <a:headEnd/>
            <a:tailEnd/>
          </a:ln>
        </p:spPr>
      </p:pic>
      <p:sp>
        <p:nvSpPr>
          <p:cNvPr id="8" name="Прямоугольник 7"/>
          <p:cNvSpPr/>
          <p:nvPr/>
        </p:nvSpPr>
        <p:spPr>
          <a:xfrm>
            <a:off x="3286116" y="5715016"/>
            <a:ext cx="5572164" cy="984885"/>
          </a:xfrm>
          <a:prstGeom prst="rect">
            <a:avLst/>
          </a:prstGeom>
        </p:spPr>
        <p:txBody>
          <a:bodyPr wrap="square">
            <a:spAutoFit/>
          </a:bodyPr>
          <a:lstStyle/>
          <a:p>
            <a:pPr algn="ctr"/>
            <a:r>
              <a:rPr lang="ru-RU" sz="2000" b="1" dirty="0" smtClean="0">
                <a:solidFill>
                  <a:srgbClr val="FF0000"/>
                </a:solidFill>
              </a:rPr>
              <a:t>Творческая работа детей детского сада №7 «Лесная поляна»</a:t>
            </a:r>
          </a:p>
          <a:p>
            <a:r>
              <a:rPr lang="ru-RU" b="1" dirty="0" smtClean="0"/>
              <a:t>                    </a:t>
            </a:r>
            <a:endParaRPr lang="ru-RU" b="1" dirty="0"/>
          </a:p>
        </p:txBody>
      </p:sp>
      <p:sp>
        <p:nvSpPr>
          <p:cNvPr id="24577" name="Rectangle 1"/>
          <p:cNvSpPr>
            <a:spLocks noChangeArrowheads="1"/>
          </p:cNvSpPr>
          <p:nvPr/>
        </p:nvSpPr>
        <p:spPr bwMode="auto">
          <a:xfrm rot="10800000" flipV="1">
            <a:off x="1643042" y="354651"/>
            <a:ext cx="750095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7030A0"/>
                </a:solidFill>
                <a:effectLst/>
                <a:latin typeface="Times New Roman" pitchFamily="18" charset="0"/>
                <a:ea typeface="Times New Roman" pitchFamily="18" charset="0"/>
                <a:cs typeface="Times New Roman" pitchFamily="18" charset="0"/>
              </a:rPr>
              <a:t>Видеопочта для друзей.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 </a:t>
            </a:r>
            <a:r>
              <a:rPr kumimoji="0" lang="ru-RU" sz="2800" b="1" i="0" u="none" strike="noStrike" cap="none" normalizeH="0" baseline="0" dirty="0" smtClean="0">
                <a:ln>
                  <a:noFill/>
                </a:ln>
                <a:solidFill>
                  <a:srgbClr val="FFFF00"/>
                </a:solidFill>
                <a:effectLst/>
                <a:latin typeface="Times New Roman" pitchFamily="18" charset="0"/>
                <a:ea typeface="Times New Roman" pitchFamily="18" charset="0"/>
                <a:cs typeface="Times New Roman" pitchFamily="18" charset="0"/>
              </a:rPr>
              <a:t>Медиасказка (фрагменты)   </a:t>
            </a:r>
            <a:r>
              <a:rPr kumimoji="0" lang="ru-RU" sz="2800" b="1"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 </a:t>
            </a:r>
            <a:endParaRPr kumimoji="0" lang="ru-RU" sz="2800" b="0" i="0" u="none" strike="noStrike" cap="none" normalizeH="0" baseline="0" dirty="0" smtClean="0">
              <a:ln>
                <a:noFill/>
              </a:ln>
              <a:solidFill>
                <a:srgbClr val="00B050"/>
              </a:solidFill>
              <a:effectLst/>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16393"/>
                                        </p:tgtEl>
                                      </p:cBhvr>
                                    </p:cmd>
                                  </p:childTnLst>
                                </p:cTn>
                              </p:par>
                              <p:par>
                                <p:cTn id="7" presetID="34" presetClass="emph" presetSubtype="0" repeatCount="3000" fill="hold" nodeType="withEffect">
                                  <p:stCondLst>
                                    <p:cond delay="0"/>
                                  </p:stCondLst>
                                  <p:iterate type="lt">
                                    <p:tmPct val="10000"/>
                                  </p:iterate>
                                  <p:childTnLst>
                                    <p:animMotion origin="layout" path="M 0.0 0.0 L 0.0 -0.07213" pathEditMode="relative" ptsTypes="">
                                      <p:cBhvr>
                                        <p:cTn id="8" dur="250" accel="50000" decel="50000" autoRev="1" fill="hold">
                                          <p:stCondLst>
                                            <p:cond delay="0"/>
                                          </p:stCondLst>
                                        </p:cTn>
                                        <p:tgtEl>
                                          <p:spTgt spid="28674"/>
                                        </p:tgtEl>
                                        <p:attrNameLst>
                                          <p:attrName>ppt_x</p:attrName>
                                          <p:attrName>ppt_y</p:attrName>
                                        </p:attrNameLst>
                                      </p:cBhvr>
                                    </p:animMotion>
                                    <p:animRot by="1500000">
                                      <p:cBhvr>
                                        <p:cTn id="9" dur="125" fill="hold">
                                          <p:stCondLst>
                                            <p:cond delay="0"/>
                                          </p:stCondLst>
                                        </p:cTn>
                                        <p:tgtEl>
                                          <p:spTgt spid="28674"/>
                                        </p:tgtEl>
                                        <p:attrNameLst>
                                          <p:attrName>r</p:attrName>
                                        </p:attrNameLst>
                                      </p:cBhvr>
                                    </p:animRot>
                                    <p:animRot by="-1500000">
                                      <p:cBhvr>
                                        <p:cTn id="10" dur="125" fill="hold">
                                          <p:stCondLst>
                                            <p:cond delay="125"/>
                                          </p:stCondLst>
                                        </p:cTn>
                                        <p:tgtEl>
                                          <p:spTgt spid="28674"/>
                                        </p:tgtEl>
                                        <p:attrNameLst>
                                          <p:attrName>r</p:attrName>
                                        </p:attrNameLst>
                                      </p:cBhvr>
                                    </p:animRot>
                                    <p:animRot by="-1500000">
                                      <p:cBhvr>
                                        <p:cTn id="11" dur="125" fill="hold">
                                          <p:stCondLst>
                                            <p:cond delay="250"/>
                                          </p:stCondLst>
                                        </p:cTn>
                                        <p:tgtEl>
                                          <p:spTgt spid="28674"/>
                                        </p:tgtEl>
                                        <p:attrNameLst>
                                          <p:attrName>r</p:attrName>
                                        </p:attrNameLst>
                                      </p:cBhvr>
                                    </p:animRot>
                                    <p:animRot by="1500000">
                                      <p:cBhvr>
                                        <p:cTn id="12" dur="125" fill="hold">
                                          <p:stCondLst>
                                            <p:cond delay="375"/>
                                          </p:stCondLst>
                                        </p:cTn>
                                        <p:tgtEl>
                                          <p:spTgt spid="286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numSld="22">
                <p:cTn id="13" fill="hold" display="0">
                  <p:stCondLst>
                    <p:cond delay="indefinite"/>
                  </p:stCondLst>
                  <p:endCondLst>
                    <p:cond evt="onPrev" delay="0">
                      <p:tgtEl>
                        <p:sldTgt/>
                      </p:tgtEl>
                    </p:cond>
                    <p:cond evt="onStopAudio" delay="0">
                      <p:tgtEl>
                        <p:sldTgt/>
                      </p:tgtEl>
                    </p:cond>
                  </p:endCondLst>
                </p:cTn>
                <p:tgtEl>
                  <p:spTgt spid="1639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Деревня3"/>
          <p:cNvPicPr>
            <a:picLocks noGrp="1" noChangeAspect="1" noChangeArrowheads="1"/>
          </p:cNvPicPr>
          <p:nvPr>
            <p:ph sz="half" idx="4294967295"/>
          </p:nvPr>
        </p:nvPicPr>
        <p:blipFill>
          <a:blip r:embed="rId2">
            <a:lum bright="-20000"/>
          </a:blip>
          <a:srcRect/>
          <a:stretch>
            <a:fillRect/>
          </a:stretch>
        </p:blipFill>
        <p:spPr>
          <a:xfrm>
            <a:off x="428596" y="1785926"/>
            <a:ext cx="2487613" cy="4611687"/>
          </a:xfrm>
          <a:effectLst>
            <a:outerShdw blurRad="292100" dist="139700" dir="2700000" algn="tl" rotWithShape="0">
              <a:srgbClr val="333333">
                <a:alpha val="65000"/>
              </a:srgbClr>
            </a:outerShdw>
          </a:effectLst>
          <a:extLst/>
        </p:spPr>
      </p:pic>
      <p:sp>
        <p:nvSpPr>
          <p:cNvPr id="8197" name="Rectangle 12"/>
          <p:cNvSpPr>
            <a:spLocks noChangeArrowheads="1"/>
          </p:cNvSpPr>
          <p:nvPr/>
        </p:nvSpPr>
        <p:spPr bwMode="auto">
          <a:xfrm>
            <a:off x="2786050" y="3071810"/>
            <a:ext cx="5903925" cy="3416320"/>
          </a:xfrm>
          <a:prstGeom prst="rect">
            <a:avLst/>
          </a:prstGeom>
          <a:noFill/>
          <a:ln w="9525">
            <a:noFill/>
            <a:miter lim="800000"/>
            <a:headEnd/>
            <a:tailEnd/>
          </a:ln>
          <a:effectLst>
            <a:innerShdw blurRad="63500" dist="50800" dir="13500000">
              <a:prstClr val="black">
                <a:alpha val="50000"/>
              </a:prstClr>
            </a:innerShdw>
          </a:effectLst>
        </p:spPr>
        <p:txBody>
          <a:bodyPr wrap="square" anchor="ctr">
            <a:spAutoFit/>
          </a:bodyPr>
          <a:lstStyle/>
          <a:p>
            <a:pPr algn="ctr"/>
            <a:r>
              <a:rPr lang="ru-RU" sz="2400" b="1" dirty="0">
                <a:solidFill>
                  <a:srgbClr val="002060"/>
                </a:solidFill>
              </a:rPr>
              <a:t>Жила-была в одной деревне маленькая девочка, такая хорошенькая, что лучше ее и на свете не было. Мать любила ее без памяти, а бабушка еще больше. </a:t>
            </a:r>
          </a:p>
          <a:p>
            <a:pPr algn="ctr"/>
            <a:r>
              <a:rPr lang="ru-RU" sz="2400" b="1" dirty="0">
                <a:solidFill>
                  <a:srgbClr val="002060"/>
                </a:solidFill>
              </a:rPr>
              <a:t> Ко дню рождения подарила ей бабушка красную шапочку. С тех пор девочка всюду ходила в своей новой, нарядной красной шапочке.</a:t>
            </a:r>
            <a:endParaRPr lang="ru-RU" sz="2400" dirty="0">
              <a:solidFill>
                <a:srgbClr val="002060"/>
              </a:solidFill>
            </a:endParaRPr>
          </a:p>
        </p:txBody>
      </p:sp>
      <p:pic>
        <p:nvPicPr>
          <p:cNvPr id="17412" name="Picture 3" descr="Деревня"/>
          <p:cNvPicPr>
            <a:picLocks noChangeAspect="1" noChangeArrowheads="1"/>
          </p:cNvPicPr>
          <p:nvPr/>
        </p:nvPicPr>
        <p:blipFill>
          <a:blip r:embed="rId3">
            <a:lum bright="-10000"/>
          </a:blip>
          <a:srcRect/>
          <a:stretch>
            <a:fillRect/>
          </a:stretch>
        </p:blipFill>
        <p:spPr bwMode="auto">
          <a:xfrm>
            <a:off x="3428992" y="0"/>
            <a:ext cx="4643437" cy="2714645"/>
          </a:xfrm>
          <a:prstGeom prst="rect">
            <a:avLst/>
          </a:prstGeom>
          <a:noFill/>
          <a:ln w="9525">
            <a:noFill/>
            <a:miter lim="800000"/>
            <a:headEnd/>
            <a:tailEnd/>
          </a:ln>
        </p:spPr>
      </p:pic>
      <p:pic>
        <p:nvPicPr>
          <p:cNvPr id="17413" name="Picture 2" descr="C:\Users\р\Desktop\Таня\Новая папка\hbird08.gif"/>
          <p:cNvPicPr>
            <a:picLocks noChangeAspect="1" noChangeArrowheads="1" noCrop="1"/>
          </p:cNvPicPr>
          <p:nvPr/>
        </p:nvPicPr>
        <p:blipFill>
          <a:blip r:embed="rId4"/>
          <a:srcRect/>
          <a:stretch>
            <a:fillRect/>
          </a:stretch>
        </p:blipFill>
        <p:spPr bwMode="auto">
          <a:xfrm rot="336869">
            <a:off x="4389275" y="1679771"/>
            <a:ext cx="784225" cy="684213"/>
          </a:xfrm>
          <a:prstGeom prst="rect">
            <a:avLst/>
          </a:prstGeom>
          <a:noFill/>
          <a:ln w="9525">
            <a:noFill/>
            <a:miter lim="800000"/>
            <a:headEnd/>
            <a:tailEnd/>
          </a:ln>
        </p:spPr>
      </p:pic>
      <p:pic>
        <p:nvPicPr>
          <p:cNvPr id="17415" name="Picture 2" descr="C:\Users\р\Desktop\Таня\Новая папка\hbird08.gif"/>
          <p:cNvPicPr>
            <a:picLocks noChangeAspect="1" noChangeArrowheads="1" noCrop="1"/>
          </p:cNvPicPr>
          <p:nvPr/>
        </p:nvPicPr>
        <p:blipFill>
          <a:blip r:embed="rId4"/>
          <a:srcRect/>
          <a:stretch>
            <a:fillRect/>
          </a:stretch>
        </p:blipFill>
        <p:spPr bwMode="auto">
          <a:xfrm rot="563866">
            <a:off x="5975465" y="1697187"/>
            <a:ext cx="714375" cy="623888"/>
          </a:xfrm>
          <a:prstGeom prst="rect">
            <a:avLst/>
          </a:prstGeom>
          <a:noFill/>
          <a:ln w="9525">
            <a:noFill/>
            <a:miter lim="800000"/>
            <a:headEnd/>
            <a:tailEnd/>
          </a:ln>
        </p:spPr>
      </p:pic>
      <p:pic>
        <p:nvPicPr>
          <p:cNvPr id="17416" name="Picture 2" descr="C:\Users\р\Desktop\Таня\Новая папка\hbird08.gif"/>
          <p:cNvPicPr>
            <a:picLocks noChangeAspect="1" noChangeArrowheads="1" noCrop="1"/>
          </p:cNvPicPr>
          <p:nvPr/>
        </p:nvPicPr>
        <p:blipFill>
          <a:blip r:embed="rId4"/>
          <a:srcRect/>
          <a:stretch>
            <a:fillRect/>
          </a:stretch>
        </p:blipFill>
        <p:spPr bwMode="auto">
          <a:xfrm rot="20642833" flipH="1">
            <a:off x="6730855" y="1461862"/>
            <a:ext cx="866775" cy="755650"/>
          </a:xfrm>
          <a:prstGeom prst="rect">
            <a:avLst/>
          </a:prstGeom>
          <a:noFill/>
          <a:ln w="9525">
            <a:noFill/>
            <a:miter lim="800000"/>
            <a:headEnd/>
            <a:tailEnd/>
          </a:ln>
        </p:spPr>
      </p:pic>
      <p:pic>
        <p:nvPicPr>
          <p:cNvPr id="17417" name="Picture 2" descr="C:\Users\р\Desktop\Таня\Новая папка\hbird08.gif"/>
          <p:cNvPicPr>
            <a:picLocks noChangeAspect="1" noChangeArrowheads="1" noCrop="1"/>
          </p:cNvPicPr>
          <p:nvPr/>
        </p:nvPicPr>
        <p:blipFill>
          <a:blip r:embed="rId4"/>
          <a:srcRect/>
          <a:stretch>
            <a:fillRect/>
          </a:stretch>
        </p:blipFill>
        <p:spPr bwMode="auto">
          <a:xfrm>
            <a:off x="714348" y="3571876"/>
            <a:ext cx="1069975" cy="9334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8197"/>
                                        </p:tgtEl>
                                        <p:attrNameLst>
                                          <p:attrName>style.visibility</p:attrName>
                                        </p:attrNameLst>
                                      </p:cBhvr>
                                      <p:to>
                                        <p:strVal val="visible"/>
                                      </p:to>
                                    </p:set>
                                    <p:anim calcmode="discrete" valueType="clr">
                                      <p:cBhvr override="childStyle">
                                        <p:cTn id="7" dur="80"/>
                                        <p:tgtEl>
                                          <p:spTgt spid="819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7"/>
                                        </p:tgtEl>
                                        <p:attrNameLst>
                                          <p:attrName>fillcolor</p:attrName>
                                        </p:attrNameLst>
                                      </p:cBhvr>
                                      <p:tavLst>
                                        <p:tav tm="0">
                                          <p:val>
                                            <p:clrVal>
                                              <a:schemeClr val="accent2"/>
                                            </p:clrVal>
                                          </p:val>
                                        </p:tav>
                                        <p:tav tm="50000">
                                          <p:val>
                                            <p:clrVal>
                                              <a:schemeClr val="hlink"/>
                                            </p:clrVal>
                                          </p:val>
                                        </p:tav>
                                      </p:tavLst>
                                    </p:anim>
                                    <p:set>
                                      <p:cBhvr>
                                        <p:cTn id="9" dur="80"/>
                                        <p:tgtEl>
                                          <p:spTgt spid="819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WordArt 3"/>
          <p:cNvSpPr>
            <a:spLocks noChangeArrowheads="1" noChangeShapeType="1" noTextEdit="1"/>
          </p:cNvSpPr>
          <p:nvPr/>
        </p:nvSpPr>
        <p:spPr bwMode="auto">
          <a:xfrm>
            <a:off x="428596" y="214291"/>
            <a:ext cx="8429684" cy="928693"/>
          </a:xfrm>
          <a:prstGeom prst="rect">
            <a:avLst/>
          </a:prstGeom>
        </p:spPr>
        <p:txBody>
          <a:bodyPr wrap="none" fromWordArt="1">
            <a:prstTxWarp prst="textDoubleWave1">
              <a:avLst>
                <a:gd name="adj1" fmla="val 6500"/>
                <a:gd name="adj2" fmla="val -1762"/>
              </a:avLst>
            </a:prstTxWarp>
          </a:bodyPr>
          <a:lstStyle/>
          <a:p>
            <a:pPr algn="ctr" rtl="0"/>
            <a:endParaRPr lang="ru-RU" sz="3600" kern="10" spc="-360" dirty="0">
              <a:ln w="12700">
                <a:solidFill>
                  <a:srgbClr val="000099"/>
                </a:solidFill>
                <a:round/>
                <a:headEnd/>
                <a:tailEnd/>
              </a:ln>
              <a:solidFill>
                <a:srgbClr val="33CCFF"/>
              </a:solidFill>
              <a:effectLst>
                <a:outerShdw dist="125724" dir="18900000" algn="ctr" rotWithShape="0">
                  <a:srgbClr val="000099"/>
                </a:outerShdw>
              </a:effectLst>
              <a:latin typeface="Impact"/>
            </a:endParaRPr>
          </a:p>
        </p:txBody>
      </p:sp>
      <p:sp>
        <p:nvSpPr>
          <p:cNvPr id="9218" name="WordArt 2"/>
          <p:cNvSpPr>
            <a:spLocks noChangeArrowheads="1" noChangeShapeType="1" noTextEdit="1"/>
          </p:cNvSpPr>
          <p:nvPr/>
        </p:nvSpPr>
        <p:spPr bwMode="auto">
          <a:xfrm>
            <a:off x="714348" y="4643447"/>
            <a:ext cx="7786742" cy="714379"/>
          </a:xfrm>
          <a:prstGeom prst="rect">
            <a:avLst/>
          </a:prstGeom>
        </p:spPr>
        <p:txBody>
          <a:bodyPr wrap="none" fromWordArt="1">
            <a:prstTxWarp prst="textPlain">
              <a:avLst>
                <a:gd name="adj" fmla="val 51278"/>
              </a:avLst>
            </a:prstTxWarp>
          </a:bodyPr>
          <a:lstStyle/>
          <a:p>
            <a:pPr algn="ctr" rtl="0"/>
            <a:endParaRPr lang="ru-RU" sz="3600" kern="10" spc="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endParaRPr>
          </a:p>
        </p:txBody>
      </p:sp>
      <p:sp>
        <p:nvSpPr>
          <p:cNvPr id="9217" name="WordArt 1"/>
          <p:cNvSpPr>
            <a:spLocks noChangeArrowheads="1" noChangeShapeType="1" noTextEdit="1"/>
          </p:cNvSpPr>
          <p:nvPr/>
        </p:nvSpPr>
        <p:spPr bwMode="auto">
          <a:xfrm>
            <a:off x="857224" y="5929330"/>
            <a:ext cx="7500990" cy="714379"/>
          </a:xfrm>
          <a:prstGeom prst="rect">
            <a:avLst/>
          </a:prstGeom>
        </p:spPr>
        <p:txBody>
          <a:bodyPr wrap="none" fromWordArt="1">
            <a:prstTxWarp prst="textCascadeUp">
              <a:avLst>
                <a:gd name="adj" fmla="val 70302"/>
              </a:avLst>
            </a:prstTxWarp>
            <a:scene3d>
              <a:camera prst="legacyPerspectiveFront">
                <a:rot lat="20519999" lon="1080000" rev="0"/>
              </a:camera>
              <a:lightRig rig="legacyHarsh2" dir="b"/>
            </a:scene3d>
            <a:sp3d extrusionH="430200" prstMaterial="legacyMatte">
              <a:extrusionClr>
                <a:srgbClr val="FF6600"/>
              </a:extrusionClr>
            </a:sp3d>
          </a:bodyPr>
          <a:lstStyle/>
          <a:p>
            <a:pPr algn="ctr" rtl="0"/>
            <a:endParaRPr lang="ru-RU" sz="2800" kern="10" spc="0" dirty="0">
              <a:ln w="9525">
                <a:round/>
                <a:headEnd/>
                <a:tailEnd/>
              </a:ln>
              <a:gradFill rotWithShape="0">
                <a:gsLst>
                  <a:gs pos="0">
                    <a:srgbClr val="FFE701"/>
                  </a:gs>
                  <a:gs pos="100000">
                    <a:srgbClr val="FE3E02"/>
                  </a:gs>
                </a:gsLst>
                <a:lin ang="5400000" scaled="1"/>
              </a:gradFill>
              <a:effectLst/>
              <a:latin typeface="Impact"/>
            </a:endParaRPr>
          </a:p>
        </p:txBody>
      </p:sp>
      <p:sp>
        <p:nvSpPr>
          <p:cNvPr id="9221" name="Rectangle 5"/>
          <p:cNvSpPr>
            <a:spLocks noChangeArrowheads="1"/>
          </p:cNvSpPr>
          <p:nvPr/>
        </p:nvSpPr>
        <p:spPr bwMode="auto">
          <a:xfrm>
            <a:off x="0" y="0"/>
            <a:ext cx="745717"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222" name="Rectangle 6"/>
          <p:cNvSpPr>
            <a:spLocks noChangeArrowheads="1"/>
          </p:cNvSpPr>
          <p:nvPr/>
        </p:nvSpPr>
        <p:spPr bwMode="auto">
          <a:xfrm>
            <a:off x="0" y="43910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224" name="Rectangle 8"/>
          <p:cNvSpPr>
            <a:spLocks noChangeArrowheads="1"/>
          </p:cNvSpPr>
          <p:nvPr/>
        </p:nvSpPr>
        <p:spPr bwMode="auto">
          <a:xfrm>
            <a:off x="0" y="71151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225" name="Rectangle 9"/>
          <p:cNvSpPr>
            <a:spLocks noChangeArrowheads="1"/>
          </p:cNvSpPr>
          <p:nvPr/>
        </p:nvSpPr>
        <p:spPr bwMode="auto">
          <a:xfrm>
            <a:off x="2285984" y="1928801"/>
            <a:ext cx="6572296" cy="4130695"/>
          </a:xfrm>
          <a:prstGeom prst="horizontalScroll">
            <a:avLst/>
          </a:prstGeom>
          <a:solidFill>
            <a:schemeClr val="accent3">
              <a:lumMod val="20000"/>
              <a:lumOff val="80000"/>
            </a:schemeClr>
          </a:solidFill>
          <a:ln w="28575">
            <a:noFill/>
            <a:miter lim="800000"/>
            <a:headEnd/>
            <a:tailEnd/>
          </a:ln>
          <a:effectLst/>
          <a:scene3d>
            <a:camera prst="isometricOffAxis2Left"/>
            <a:lightRig rig="soft" dir="t">
              <a:rot lat="0" lon="0" rev="0"/>
            </a:lightRig>
          </a:scene3d>
          <a:sp3d contourW="44450" prstMaterial="matte">
            <a:bevelT w="63500" h="63500" prst="artDeco"/>
            <a:contourClr>
              <a:srgbClr val="FFFFFF"/>
            </a:contourClr>
          </a:sp3d>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C00000"/>
                </a:solidFill>
                <a:effectLst/>
                <a:latin typeface="Arial Black" pitchFamily="34" charset="0"/>
                <a:ea typeface="Times New Roman" pitchFamily="18" charset="0"/>
                <a:cs typeface="Times New Roman" pitchFamily="18" charset="0"/>
              </a:rPr>
              <a:t>Над фильмом  работали:</a:t>
            </a:r>
            <a:endParaRPr kumimoji="0" lang="ru-RU" b="0" i="0" u="none" strike="noStrike" cap="none" normalizeH="0" baseline="0" dirty="0" smtClean="0">
              <a:ln>
                <a:noFill/>
              </a:ln>
              <a:solidFill>
                <a:srgbClr val="C00000"/>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художники</a:t>
            </a: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 </a:t>
            </a:r>
            <a:r>
              <a:rPr kumimoji="0" lang="ru-RU" b="0" i="1" u="none" strike="noStrike" cap="none" normalizeH="0" baseline="0" dirty="0" smtClean="0">
                <a:ln>
                  <a:noFill/>
                </a:ln>
                <a:solidFill>
                  <a:schemeClr val="accent1">
                    <a:lumMod val="75000"/>
                  </a:schemeClr>
                </a:solidFill>
                <a:effectLst/>
                <a:latin typeface="Arial Black" pitchFamily="34" charset="0"/>
                <a:ea typeface="Times New Roman" pitchFamily="18" charset="0"/>
                <a:cs typeface="Times New Roman" pitchFamily="18" charset="0"/>
              </a:rPr>
              <a:t>дети подготовительной к школе группы №9  МАДОУ №73 центр развития ребенка «Мишутка»: Рябова Божена, Заломихина Настя, Еременко Егор, Богатырев Ваня, Мишустин Никита; Скоков Никита, Рыжих Кира, </a:t>
            </a:r>
            <a:r>
              <a:rPr kumimoji="0" lang="ru-RU" b="0" i="1" u="none" strike="noStrike" cap="none" normalizeH="0" baseline="0" dirty="0" err="1" smtClean="0">
                <a:ln>
                  <a:noFill/>
                </a:ln>
                <a:solidFill>
                  <a:schemeClr val="accent1">
                    <a:lumMod val="75000"/>
                  </a:schemeClr>
                </a:solidFill>
                <a:effectLst/>
                <a:latin typeface="Arial Black" pitchFamily="34" charset="0"/>
                <a:ea typeface="Times New Roman" pitchFamily="18" charset="0"/>
                <a:cs typeface="Times New Roman" pitchFamily="18" charset="0"/>
              </a:rPr>
              <a:t>Копырина</a:t>
            </a:r>
            <a:r>
              <a:rPr kumimoji="0" lang="ru-RU" b="0" i="1" u="none" strike="noStrike" cap="none" normalizeH="0" baseline="0" dirty="0" smtClean="0">
                <a:ln>
                  <a:noFill/>
                </a:ln>
                <a:solidFill>
                  <a:schemeClr val="accent1">
                    <a:lumMod val="75000"/>
                  </a:schemeClr>
                </a:solidFill>
                <a:effectLst/>
                <a:latin typeface="Arial Black" pitchFamily="34" charset="0"/>
                <a:ea typeface="Times New Roman" pitchFamily="18" charset="0"/>
                <a:cs typeface="Times New Roman" pitchFamily="18" charset="0"/>
              </a:rPr>
              <a:t> Маша, Макаров Костя.</a:t>
            </a:r>
            <a:endParaRPr kumimoji="0" lang="ru-RU" b="0" i="1" u="none" strike="noStrike" cap="none" normalizeH="0" baseline="0" dirty="0" smtClean="0">
              <a:ln>
                <a:noFill/>
              </a:ln>
              <a:solidFill>
                <a:schemeClr val="accent1">
                  <a:lumMod val="75000"/>
                </a:schemeClr>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Режиссер  </a:t>
            </a: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a:t>
            </a:r>
            <a:r>
              <a:rPr kumimoji="0" lang="ru-RU" b="0" i="0" u="none" strike="noStrike" cap="none" normalizeH="0" baseline="0" dirty="0" smtClean="0">
                <a:ln>
                  <a:noFill/>
                </a:ln>
                <a:solidFill>
                  <a:schemeClr val="accent1">
                    <a:lumMod val="75000"/>
                  </a:schemeClr>
                </a:solidFill>
                <a:effectLst/>
                <a:latin typeface="Arial Black" pitchFamily="34" charset="0"/>
                <a:ea typeface="Times New Roman" pitchFamily="18" charset="0"/>
                <a:cs typeface="Times New Roman" pitchFamily="18" charset="0"/>
              </a:rPr>
              <a:t>воспитатель  Гарбузова О.В</a:t>
            </a:r>
            <a:endParaRPr kumimoji="0" lang="ru-RU" b="0" i="0" u="none" strike="noStrike" cap="none" normalizeH="0" baseline="0" dirty="0" smtClean="0">
              <a:ln>
                <a:noFill/>
              </a:ln>
              <a:solidFill>
                <a:schemeClr val="accent1">
                  <a:lumMod val="75000"/>
                </a:schemeClr>
              </a:solidFill>
              <a:effectLst/>
              <a:latin typeface="Arial Black"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smtClean="0">
                <a:ln>
                  <a:noFill/>
                </a:ln>
                <a:solidFill>
                  <a:srgbClr val="FF0000"/>
                </a:solidFill>
                <a:effectLst/>
                <a:latin typeface="Arial Black" pitchFamily="34" charset="0"/>
                <a:ea typeface="Times New Roman" pitchFamily="18" charset="0"/>
                <a:cs typeface="Times New Roman" pitchFamily="18" charset="0"/>
              </a:rPr>
              <a:t>помощники режиссера</a:t>
            </a:r>
            <a:r>
              <a:rPr kumimoji="0" lang="ru-RU" b="0" i="0" u="none" strike="noStrike" cap="none" normalizeH="0" baseline="0" dirty="0" smtClean="0">
                <a:ln>
                  <a:noFill/>
                </a:ln>
                <a:solidFill>
                  <a:schemeClr val="tx1"/>
                </a:solidFill>
                <a:effectLst/>
                <a:latin typeface="Arial Black" pitchFamily="34" charset="0"/>
                <a:ea typeface="Times New Roman" pitchFamily="18" charset="0"/>
                <a:cs typeface="Times New Roman" pitchFamily="18" charset="0"/>
              </a:rPr>
              <a:t> </a:t>
            </a:r>
            <a:r>
              <a:rPr kumimoji="0" lang="ru-RU" b="0" i="0" u="none" strike="noStrike" cap="none" normalizeH="0" baseline="0" dirty="0" smtClean="0">
                <a:ln>
                  <a:noFill/>
                </a:ln>
                <a:solidFill>
                  <a:schemeClr val="accent1">
                    <a:lumMod val="75000"/>
                  </a:schemeClr>
                </a:solidFill>
                <a:effectLst/>
                <a:latin typeface="Arial Black" pitchFamily="34" charset="0"/>
                <a:ea typeface="Times New Roman" pitchFamily="18" charset="0"/>
                <a:cs typeface="Times New Roman" pitchFamily="18" charset="0"/>
              </a:rPr>
              <a:t>– родители детей.</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ru-RU" sz="1600" b="0" i="0" u="none" strike="noStrike" cap="none" normalizeH="0" baseline="0" dirty="0" smtClean="0">
              <a:ln>
                <a:noFill/>
              </a:ln>
              <a:solidFill>
                <a:schemeClr val="accent1">
                  <a:lumMod val="75000"/>
                </a:schemeClr>
              </a:solidFill>
              <a:effectLst/>
              <a:latin typeface="Arial Black" pitchFamily="34" charset="0"/>
              <a:cs typeface="Arial" pitchFamily="34" charset="0"/>
            </a:endParaRPr>
          </a:p>
        </p:txBody>
      </p:sp>
      <p:sp>
        <p:nvSpPr>
          <p:cNvPr id="10" name="Прямоугольник 9"/>
          <p:cNvSpPr/>
          <p:nvPr/>
        </p:nvSpPr>
        <p:spPr>
          <a:xfrm>
            <a:off x="2214546" y="6072206"/>
            <a:ext cx="4500027" cy="369332"/>
          </a:xfrm>
          <a:prstGeom prst="rect">
            <a:avLst/>
          </a:prstGeom>
        </p:spPr>
        <p:txBody>
          <a:bodyPr wrap="square">
            <a:spAutoFit/>
          </a:bodyPr>
          <a:lstStyle/>
          <a:p>
            <a:r>
              <a:rPr lang="ru-RU" dirty="0" smtClean="0">
                <a:latin typeface="Arial Black" pitchFamily="34" charset="0"/>
                <a:ea typeface="Times New Roman" pitchFamily="18" charset="0"/>
                <a:cs typeface="Times New Roman" pitchFamily="18" charset="0"/>
              </a:rPr>
              <a:t> </a:t>
            </a:r>
            <a:r>
              <a:rPr lang="ru-RU" dirty="0" smtClean="0">
                <a:solidFill>
                  <a:schemeClr val="accent1">
                    <a:lumMod val="75000"/>
                  </a:schemeClr>
                </a:solidFill>
                <a:latin typeface="Arial Black" pitchFamily="34" charset="0"/>
                <a:ea typeface="Times New Roman" pitchFamily="18" charset="0"/>
                <a:cs typeface="Times New Roman" pitchFamily="18" charset="0"/>
              </a:rPr>
              <a:t>Фильм создан: </a:t>
            </a:r>
            <a:r>
              <a:rPr lang="ru-RU" dirty="0" smtClean="0">
                <a:solidFill>
                  <a:srgbClr val="C00000"/>
                </a:solidFill>
                <a:latin typeface="Arial Black" pitchFamily="34" charset="0"/>
                <a:ea typeface="Times New Roman" pitchFamily="18" charset="0"/>
                <a:cs typeface="Times New Roman" pitchFamily="18" charset="0"/>
              </a:rPr>
              <a:t>декабрь </a:t>
            </a:r>
            <a:r>
              <a:rPr lang="ru-RU" dirty="0" smtClean="0">
                <a:solidFill>
                  <a:srgbClr val="C00000"/>
                </a:solidFill>
                <a:latin typeface="Arial Black" pitchFamily="34" charset="0"/>
                <a:ea typeface="Times New Roman" pitchFamily="18" charset="0"/>
                <a:cs typeface="Times New Roman" pitchFamily="18" charset="0"/>
              </a:rPr>
              <a:t>2020 </a:t>
            </a:r>
            <a:r>
              <a:rPr lang="ru-RU" dirty="0" smtClean="0">
                <a:solidFill>
                  <a:srgbClr val="C00000"/>
                </a:solidFill>
                <a:latin typeface="Arial Black" pitchFamily="34" charset="0"/>
                <a:ea typeface="Times New Roman" pitchFamily="18" charset="0"/>
                <a:cs typeface="Times New Roman" pitchFamily="18" charset="0"/>
              </a:rPr>
              <a:t>г.</a:t>
            </a:r>
            <a:endParaRPr lang="ru-RU" dirty="0">
              <a:solidFill>
                <a:srgbClr val="C00000"/>
              </a:solidFill>
            </a:endParaRPr>
          </a:p>
        </p:txBody>
      </p:sp>
      <p:sp>
        <p:nvSpPr>
          <p:cNvPr id="11" name="Прямоугольник 10"/>
          <p:cNvSpPr/>
          <p:nvPr/>
        </p:nvSpPr>
        <p:spPr>
          <a:xfrm rot="278686">
            <a:off x="71165" y="1090591"/>
            <a:ext cx="8419775" cy="1200329"/>
          </a:xfrm>
          <a:prstGeom prst="rect">
            <a:avLst/>
          </a:prstGeom>
        </p:spPr>
        <p:txBody>
          <a:bodyPr wrap="square">
            <a:spAutoFit/>
          </a:bodyPr>
          <a:lstStyle/>
          <a:p>
            <a:pPr algn="ctr"/>
            <a:r>
              <a:rPr lang="ru-RU" sz="3600"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Путешествие в страну Светофорию</a:t>
            </a:r>
            <a:endParaRPr lang="ru-RU"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endParaRPr>
          </a:p>
        </p:txBody>
      </p:sp>
      <p:pic>
        <p:nvPicPr>
          <p:cNvPr id="86017" name="Picture 1"/>
          <p:cNvPicPr>
            <a:picLocks noChangeAspect="1" noChangeArrowheads="1"/>
          </p:cNvPicPr>
          <p:nvPr/>
        </p:nvPicPr>
        <p:blipFill>
          <a:blip r:embed="rId3"/>
          <a:srcRect/>
          <a:stretch>
            <a:fillRect/>
          </a:stretch>
        </p:blipFill>
        <p:spPr bwMode="auto">
          <a:xfrm>
            <a:off x="285720" y="2071678"/>
            <a:ext cx="2471369" cy="1862491"/>
          </a:xfrm>
          <a:prstGeom prst="roundRect">
            <a:avLst>
              <a:gd name="adj" fmla="val 4167"/>
            </a:avLst>
          </a:prstGeom>
          <a:solidFill>
            <a:srgbClr val="FFFFFF"/>
          </a:solidFill>
          <a:ln w="76200" cap="sq">
            <a:noFill/>
            <a:miter lim="800000"/>
          </a:ln>
          <a:effectLst>
            <a:outerShdw blurRad="225425" dist="50800" dir="5220000" algn="ctr">
              <a:srgbClr val="000000">
                <a:alpha val="33000"/>
              </a:srgbClr>
            </a:outerShdw>
            <a:reflection blurRad="12700" stA="33000" endPos="28000" dist="5000" dir="5400000" sy="-100000" algn="bl" rotWithShape="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12" name="Прямоугольник 11"/>
          <p:cNvSpPr/>
          <p:nvPr/>
        </p:nvSpPr>
        <p:spPr>
          <a:xfrm>
            <a:off x="1142976" y="357166"/>
            <a:ext cx="7000924" cy="830997"/>
          </a:xfrm>
          <a:prstGeom prst="rect">
            <a:avLst/>
          </a:prstGeom>
        </p:spPr>
        <p:txBody>
          <a:bodyPr wrap="square">
            <a:spAutoFit/>
          </a:bodyPr>
          <a:lstStyle/>
          <a:p>
            <a:pPr algn="ctr"/>
            <a:r>
              <a:rPr lang="ru-RU" sz="2400" b="1" dirty="0" smtClean="0">
                <a:solidFill>
                  <a:srgbClr val="0070C0"/>
                </a:solidFill>
              </a:rPr>
              <a:t> Творческая работа детей детского сада №73        «Рисованный фильм для друзей»</a:t>
            </a:r>
            <a:endParaRPr lang="ru-RU" sz="2400" b="1" dirty="0">
              <a:solidFill>
                <a:srgbClr val="0070C0"/>
              </a:solidFill>
            </a:endParaRPr>
          </a:p>
        </p:txBody>
      </p:sp>
      <p:pic>
        <p:nvPicPr>
          <p:cNvPr id="13" name="Picture 8"/>
          <p:cNvPicPr>
            <a:picLocks noChangeAspect="1" noChangeArrowheads="1"/>
          </p:cNvPicPr>
          <p:nvPr/>
        </p:nvPicPr>
        <p:blipFill>
          <a:blip r:embed="rId4"/>
          <a:srcRect/>
          <a:stretch>
            <a:fillRect/>
          </a:stretch>
        </p:blipFill>
        <p:spPr bwMode="auto">
          <a:xfrm>
            <a:off x="285720" y="4357694"/>
            <a:ext cx="2381266" cy="1785950"/>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928694"/>
          </a:xfrm>
        </p:spPr>
        <p:txBody>
          <a:bodyPr>
            <a:noAutofit/>
          </a:bodyPr>
          <a:lstStyle/>
          <a:p>
            <a:pPr algn="ctr"/>
            <a:r>
              <a:rPr lang="ru-RU" sz="2000" b="1" dirty="0" smtClean="0">
                <a:solidFill>
                  <a:srgbClr val="0070C0"/>
                </a:solidFill>
                <a:latin typeface="Arial Black" pitchFamily="34" charset="0"/>
              </a:rPr>
              <a:t>Материалы </a:t>
            </a:r>
            <a:r>
              <a:rPr lang="ru-RU" sz="2000" b="1" dirty="0" err="1" smtClean="0">
                <a:solidFill>
                  <a:srgbClr val="0070C0"/>
                </a:solidFill>
                <a:latin typeface="Arial Black" pitchFamily="34" charset="0"/>
              </a:rPr>
              <a:t>Онлайн</a:t>
            </a:r>
            <a:r>
              <a:rPr lang="ru-RU" sz="2000" b="1" dirty="0" smtClean="0">
                <a:solidFill>
                  <a:srgbClr val="0070C0"/>
                </a:solidFill>
                <a:latin typeface="Arial Black" pitchFamily="34" charset="0"/>
              </a:rPr>
              <a:t> - </a:t>
            </a:r>
            <a:r>
              <a:rPr lang="ru-RU" sz="2000" b="1" dirty="0" smtClean="0">
                <a:solidFill>
                  <a:srgbClr val="0070C0"/>
                </a:solidFill>
                <a:latin typeface="Arial Black" pitchFamily="34" charset="0"/>
              </a:rPr>
              <a:t>общения  «Рассказываем друзьям о своих    достижениях</a:t>
            </a:r>
            <a:endParaRPr lang="ru-RU" sz="2000" b="1" dirty="0">
              <a:solidFill>
                <a:srgbClr val="C00000"/>
              </a:solidFill>
              <a:latin typeface="Arial Black" pitchFamily="34" charset="0"/>
            </a:endParaRPr>
          </a:p>
        </p:txBody>
      </p:sp>
      <p:pic>
        <p:nvPicPr>
          <p:cNvPr id="4" name="Содержимое 3" descr="http://detpodelki.ucoz.ru/_fr/7/8589812.jpg"/>
          <p:cNvPicPr>
            <a:picLocks noGrp="1"/>
          </p:cNvPicPr>
          <p:nvPr>
            <p:ph idx="1"/>
          </p:nvPr>
        </p:nvPicPr>
        <p:blipFill>
          <a:blip r:embed="rId2" cstate="print"/>
          <a:srcRect/>
          <a:stretch>
            <a:fillRect/>
          </a:stretch>
        </p:blipFill>
        <p:spPr bwMode="auto">
          <a:xfrm>
            <a:off x="6072198" y="1500174"/>
            <a:ext cx="955964" cy="1276004"/>
          </a:xfrm>
          <a:prstGeom prst="rect">
            <a:avLst/>
          </a:prstGeom>
          <a:noFill/>
          <a:ln w="9525">
            <a:noFill/>
            <a:miter lim="800000"/>
            <a:headEnd/>
            <a:tailEnd/>
          </a:ln>
        </p:spPr>
      </p:pic>
      <p:pic>
        <p:nvPicPr>
          <p:cNvPr id="5" name="Рисунок 4" descr="E:\Мои библиотеки\Desktop\Новые дипломы\Калашников Миша.jpg"/>
          <p:cNvPicPr/>
          <p:nvPr/>
        </p:nvPicPr>
        <p:blipFill>
          <a:blip r:embed="rId3" cstate="print"/>
          <a:srcRect/>
          <a:stretch>
            <a:fillRect/>
          </a:stretch>
        </p:blipFill>
        <p:spPr bwMode="auto">
          <a:xfrm>
            <a:off x="2428860" y="4786322"/>
            <a:ext cx="899297" cy="1352550"/>
          </a:xfrm>
          <a:prstGeom prst="rect">
            <a:avLst/>
          </a:prstGeom>
          <a:noFill/>
          <a:ln w="9525">
            <a:noFill/>
            <a:miter lim="800000"/>
            <a:headEnd/>
            <a:tailEnd/>
          </a:ln>
        </p:spPr>
      </p:pic>
      <p:pic>
        <p:nvPicPr>
          <p:cNvPr id="6" name="Рисунок 5" descr="http://detpodelki.ucoz.ru/_fr/7/4169737.jpg"/>
          <p:cNvPicPr/>
          <p:nvPr/>
        </p:nvPicPr>
        <p:blipFill>
          <a:blip r:embed="rId4" cstate="print"/>
          <a:srcRect/>
          <a:stretch>
            <a:fillRect/>
          </a:stretch>
        </p:blipFill>
        <p:spPr bwMode="auto">
          <a:xfrm>
            <a:off x="1357290" y="5143512"/>
            <a:ext cx="840755" cy="1121948"/>
          </a:xfrm>
          <a:prstGeom prst="rect">
            <a:avLst/>
          </a:prstGeom>
          <a:noFill/>
          <a:ln w="9525">
            <a:noFill/>
            <a:miter lim="800000"/>
            <a:headEnd/>
            <a:tailEnd/>
          </a:ln>
        </p:spPr>
      </p:pic>
      <p:pic>
        <p:nvPicPr>
          <p:cNvPr id="8" name="Рисунок 7" descr="E:\Мои библиотеки\Desktop\Новые дипломы\Рыжих Кира.jpg"/>
          <p:cNvPicPr/>
          <p:nvPr/>
        </p:nvPicPr>
        <p:blipFill>
          <a:blip r:embed="rId5" cstate="print"/>
          <a:srcRect/>
          <a:stretch>
            <a:fillRect/>
          </a:stretch>
        </p:blipFill>
        <p:spPr bwMode="auto">
          <a:xfrm>
            <a:off x="3571868" y="4929198"/>
            <a:ext cx="963035" cy="1362075"/>
          </a:xfrm>
          <a:prstGeom prst="rect">
            <a:avLst/>
          </a:prstGeom>
          <a:noFill/>
          <a:ln w="9525">
            <a:noFill/>
            <a:miter lim="800000"/>
            <a:headEnd/>
            <a:tailEnd/>
          </a:ln>
        </p:spPr>
      </p:pic>
      <p:pic>
        <p:nvPicPr>
          <p:cNvPr id="22530" name="Picture 2"/>
          <p:cNvPicPr>
            <a:picLocks noChangeAspect="1" noChangeArrowheads="1"/>
          </p:cNvPicPr>
          <p:nvPr/>
        </p:nvPicPr>
        <p:blipFill>
          <a:blip r:embed="rId6"/>
          <a:srcRect/>
          <a:stretch>
            <a:fillRect/>
          </a:stretch>
        </p:blipFill>
        <p:spPr bwMode="auto">
          <a:xfrm>
            <a:off x="5357818" y="2928934"/>
            <a:ext cx="3214710" cy="2393933"/>
          </a:xfrm>
          <a:prstGeom prst="round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isometricOffAxis2Left"/>
            <a:lightRig rig="twoPt" dir="t">
              <a:rot lat="0" lon="0" rev="7200000"/>
            </a:lightRig>
          </a:scene3d>
          <a:sp3d>
            <a:bevelT w="25400" h="19050"/>
            <a:contourClr>
              <a:srgbClr val="FFFFFF"/>
            </a:contourClr>
          </a:sp3d>
        </p:spPr>
      </p:pic>
      <p:pic>
        <p:nvPicPr>
          <p:cNvPr id="63490" name="Picture 2"/>
          <p:cNvPicPr>
            <a:picLocks noChangeAspect="1" noChangeArrowheads="1"/>
          </p:cNvPicPr>
          <p:nvPr/>
        </p:nvPicPr>
        <p:blipFill>
          <a:blip r:embed="rId7"/>
          <a:srcRect/>
          <a:stretch>
            <a:fillRect/>
          </a:stretch>
        </p:blipFill>
        <p:spPr bwMode="auto">
          <a:xfrm>
            <a:off x="785786" y="1428736"/>
            <a:ext cx="1433756" cy="1024747"/>
          </a:xfrm>
          <a:prstGeom prst="rect">
            <a:avLst/>
          </a:prstGeom>
          <a:noFill/>
          <a:ln w="9525">
            <a:noFill/>
            <a:miter lim="800000"/>
            <a:headEnd/>
            <a:tailEnd/>
          </a:ln>
          <a:effectLst/>
        </p:spPr>
      </p:pic>
      <p:pic>
        <p:nvPicPr>
          <p:cNvPr id="63491" name="Picture 3"/>
          <p:cNvPicPr>
            <a:picLocks noChangeAspect="1" noChangeArrowheads="1"/>
          </p:cNvPicPr>
          <p:nvPr/>
        </p:nvPicPr>
        <p:blipFill>
          <a:blip r:embed="rId8"/>
          <a:srcRect/>
          <a:stretch>
            <a:fillRect/>
          </a:stretch>
        </p:blipFill>
        <p:spPr bwMode="auto">
          <a:xfrm>
            <a:off x="7429520" y="1571612"/>
            <a:ext cx="904120" cy="1285860"/>
          </a:xfrm>
          <a:prstGeom prst="rect">
            <a:avLst/>
          </a:prstGeom>
          <a:noFill/>
          <a:ln w="9525">
            <a:noFill/>
            <a:miter lim="800000"/>
            <a:headEnd/>
            <a:tailEnd/>
          </a:ln>
          <a:effectLst/>
        </p:spPr>
      </p:pic>
      <p:pic>
        <p:nvPicPr>
          <p:cNvPr id="63492" name="Picture 4"/>
          <p:cNvPicPr>
            <a:picLocks noChangeAspect="1" noChangeArrowheads="1"/>
          </p:cNvPicPr>
          <p:nvPr/>
        </p:nvPicPr>
        <p:blipFill>
          <a:blip r:embed="rId9"/>
          <a:srcRect/>
          <a:stretch>
            <a:fillRect/>
          </a:stretch>
        </p:blipFill>
        <p:spPr bwMode="auto">
          <a:xfrm>
            <a:off x="3357554" y="1500174"/>
            <a:ext cx="966787" cy="1365250"/>
          </a:xfrm>
          <a:prstGeom prst="rect">
            <a:avLst/>
          </a:prstGeom>
          <a:noFill/>
          <a:ln w="9525">
            <a:noFill/>
            <a:miter lim="800000"/>
            <a:headEnd/>
            <a:tailEnd/>
          </a:ln>
          <a:effectLst/>
        </p:spPr>
      </p:pic>
      <p:pic>
        <p:nvPicPr>
          <p:cNvPr id="63493" name="Picture 5"/>
          <p:cNvPicPr>
            <a:picLocks noChangeAspect="1" noChangeArrowheads="1"/>
          </p:cNvPicPr>
          <p:nvPr/>
        </p:nvPicPr>
        <p:blipFill>
          <a:blip r:embed="rId10"/>
          <a:srcRect/>
          <a:stretch>
            <a:fillRect/>
          </a:stretch>
        </p:blipFill>
        <p:spPr bwMode="auto">
          <a:xfrm>
            <a:off x="3929058" y="3143248"/>
            <a:ext cx="1301145" cy="1695456"/>
          </a:xfrm>
          <a:prstGeom prst="rect">
            <a:avLst/>
          </a:prstGeom>
          <a:noFill/>
          <a:ln w="9525">
            <a:noFill/>
            <a:miter lim="800000"/>
            <a:headEnd/>
            <a:tailEnd/>
          </a:ln>
          <a:effectLst/>
        </p:spPr>
      </p:pic>
      <p:pic>
        <p:nvPicPr>
          <p:cNvPr id="63494" name="Picture 6"/>
          <p:cNvPicPr>
            <a:picLocks noChangeAspect="1" noChangeArrowheads="1"/>
          </p:cNvPicPr>
          <p:nvPr/>
        </p:nvPicPr>
        <p:blipFill>
          <a:blip r:embed="rId11"/>
          <a:srcRect/>
          <a:stretch>
            <a:fillRect/>
          </a:stretch>
        </p:blipFill>
        <p:spPr bwMode="auto">
          <a:xfrm>
            <a:off x="4714876" y="4929198"/>
            <a:ext cx="936627" cy="1311278"/>
          </a:xfrm>
          <a:prstGeom prst="rect">
            <a:avLst/>
          </a:prstGeom>
          <a:noFill/>
          <a:ln w="9525">
            <a:noFill/>
            <a:miter lim="800000"/>
            <a:headEnd/>
            <a:tailEnd/>
          </a:ln>
          <a:effectLst/>
        </p:spPr>
      </p:pic>
      <p:pic>
        <p:nvPicPr>
          <p:cNvPr id="15" name="Рисунок 14" descr="C:\Users\123\AppData\Local\Temp\Temp1_Attachments_garbuzovaov@inbox.ru_2013-06-02_09-17-00.zip\IMG_5025.JPG"/>
          <p:cNvPicPr/>
          <p:nvPr/>
        </p:nvPicPr>
        <p:blipFill>
          <a:blip r:embed="rId12" cstate="print"/>
          <a:srcRect/>
          <a:stretch>
            <a:fillRect/>
          </a:stretch>
        </p:blipFill>
        <p:spPr bwMode="auto">
          <a:xfrm>
            <a:off x="357158" y="2571744"/>
            <a:ext cx="3500446" cy="2381256"/>
          </a:xfrm>
          <a:prstGeom prst="round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isometricOffAxis1Right"/>
            <a:lightRig rig="twoPt" dir="t">
              <a:rot lat="0" lon="0" rev="7200000"/>
            </a:lightRig>
          </a:scene3d>
          <a:sp3d>
            <a:bevelT w="25400" h="19050"/>
            <a:contourClr>
              <a:srgbClr val="FFFFFF"/>
            </a:contourClr>
          </a:sp3d>
        </p:spPr>
      </p:pic>
      <p:pic>
        <p:nvPicPr>
          <p:cNvPr id="128001" name="Picture 1"/>
          <p:cNvPicPr>
            <a:picLocks noChangeAspect="1" noChangeArrowheads="1"/>
          </p:cNvPicPr>
          <p:nvPr/>
        </p:nvPicPr>
        <p:blipFill>
          <a:blip r:embed="rId13"/>
          <a:srcRect/>
          <a:stretch>
            <a:fillRect/>
          </a:stretch>
        </p:blipFill>
        <p:spPr bwMode="auto">
          <a:xfrm>
            <a:off x="4714876" y="1347388"/>
            <a:ext cx="1058861" cy="1514857"/>
          </a:xfrm>
          <a:prstGeom prst="rect">
            <a:avLst/>
          </a:prstGeom>
          <a:noFill/>
          <a:ln w="9525">
            <a:noFill/>
            <a:miter lim="800000"/>
            <a:headEnd/>
            <a:tailEnd/>
          </a:ln>
          <a:effectLst/>
        </p:spPr>
      </p:pic>
      <p:sp>
        <p:nvSpPr>
          <p:cNvPr id="16" name="Прямоугольник 15"/>
          <p:cNvSpPr/>
          <p:nvPr/>
        </p:nvSpPr>
        <p:spPr>
          <a:xfrm>
            <a:off x="5715008" y="5572140"/>
            <a:ext cx="3000396" cy="646331"/>
          </a:xfrm>
          <a:prstGeom prst="rect">
            <a:avLst/>
          </a:prstGeom>
        </p:spPr>
        <p:txBody>
          <a:bodyPr wrap="square">
            <a:spAutoFit/>
          </a:bodyPr>
          <a:lstStyle/>
          <a:p>
            <a:pPr algn="ctr"/>
            <a:r>
              <a:rPr lang="ru-RU" b="1" dirty="0" smtClean="0">
                <a:solidFill>
                  <a:srgbClr val="C00000"/>
                </a:solidFill>
                <a:latin typeface="Arial Black" pitchFamily="34" charset="0"/>
              </a:rPr>
              <a:t>Детский сад №73 «Мишутка»</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C:\Users\Пользователь\AppData\Local\Microsoft\Windows\Temporary Internet Files\Content.Word\DSC01219.jpg"/>
          <p:cNvPicPr/>
          <p:nvPr/>
        </p:nvPicPr>
        <p:blipFill>
          <a:blip r:embed="rId2" cstate="print"/>
          <a:srcRect/>
          <a:stretch>
            <a:fillRect/>
          </a:stretch>
        </p:blipFill>
        <p:spPr bwMode="auto">
          <a:xfrm>
            <a:off x="5786446" y="1357298"/>
            <a:ext cx="3000396" cy="2214578"/>
          </a:xfrm>
          <a:prstGeom prst="rect">
            <a:avLst/>
          </a:prstGeom>
          <a:noFill/>
          <a:ln w="9525">
            <a:noFill/>
            <a:miter lim="800000"/>
            <a:headEnd/>
            <a:tailEnd/>
          </a:ln>
        </p:spPr>
      </p:pic>
      <p:pic>
        <p:nvPicPr>
          <p:cNvPr id="10" name="Рисунок 9" descr="C:\Users\Пользователь\AppData\Local\Microsoft\Windows\Temporary Internet Files\Content.Word\DSC01219.jpg"/>
          <p:cNvPicPr/>
          <p:nvPr/>
        </p:nvPicPr>
        <p:blipFill>
          <a:blip r:embed="rId2" cstate="print"/>
          <a:srcRect/>
          <a:stretch>
            <a:fillRect/>
          </a:stretch>
        </p:blipFill>
        <p:spPr bwMode="auto">
          <a:xfrm>
            <a:off x="3214678" y="4071942"/>
            <a:ext cx="2714644" cy="2143140"/>
          </a:xfrm>
          <a:prstGeom prst="rect">
            <a:avLst/>
          </a:prstGeom>
          <a:noFill/>
          <a:ln w="9525">
            <a:noFill/>
            <a:miter lim="800000"/>
            <a:headEnd/>
            <a:tailEnd/>
          </a:ln>
        </p:spPr>
      </p:pic>
      <p:pic>
        <p:nvPicPr>
          <p:cNvPr id="11" name="Рисунок 10" descr="C:\Users\Пользователь\AppData\Local\Microsoft\Windows\Temporary Internet Files\Content.Word\DSC01219.jpg"/>
          <p:cNvPicPr/>
          <p:nvPr/>
        </p:nvPicPr>
        <p:blipFill>
          <a:blip r:embed="rId2" cstate="print"/>
          <a:srcRect/>
          <a:stretch>
            <a:fillRect/>
          </a:stretch>
        </p:blipFill>
        <p:spPr bwMode="auto">
          <a:xfrm>
            <a:off x="5929322" y="4068580"/>
            <a:ext cx="2928958" cy="2146501"/>
          </a:xfrm>
          <a:prstGeom prst="rect">
            <a:avLst/>
          </a:prstGeom>
          <a:noFill/>
          <a:ln w="9525">
            <a:noFill/>
            <a:miter lim="800000"/>
            <a:headEnd/>
            <a:tailEnd/>
          </a:ln>
        </p:spPr>
      </p:pic>
      <p:pic>
        <p:nvPicPr>
          <p:cNvPr id="12" name="Рисунок 11" descr="C:\Users\Пользователь\AppData\Local\Microsoft\Windows\Temporary Internet Files\Content.Word\DSC01219.jpg"/>
          <p:cNvPicPr/>
          <p:nvPr/>
        </p:nvPicPr>
        <p:blipFill>
          <a:blip r:embed="rId2" cstate="print"/>
          <a:srcRect/>
          <a:stretch>
            <a:fillRect/>
          </a:stretch>
        </p:blipFill>
        <p:spPr bwMode="auto">
          <a:xfrm>
            <a:off x="285720" y="1357298"/>
            <a:ext cx="2786082" cy="2214554"/>
          </a:xfrm>
          <a:prstGeom prst="rect">
            <a:avLst/>
          </a:prstGeom>
          <a:noFill/>
          <a:ln w="9525">
            <a:noFill/>
            <a:miter lim="800000"/>
            <a:headEnd/>
            <a:tailEnd/>
          </a:ln>
        </p:spPr>
      </p:pic>
      <p:pic>
        <p:nvPicPr>
          <p:cNvPr id="13" name="Рисунок 12" descr="C:\Users\Пользователь\AppData\Local\Microsoft\Windows\Temporary Internet Files\Content.Word\DSC01219.jpg"/>
          <p:cNvPicPr/>
          <p:nvPr/>
        </p:nvPicPr>
        <p:blipFill>
          <a:blip r:embed="rId2" cstate="print"/>
          <a:srcRect/>
          <a:stretch>
            <a:fillRect/>
          </a:stretch>
        </p:blipFill>
        <p:spPr bwMode="auto">
          <a:xfrm>
            <a:off x="3071802" y="1357298"/>
            <a:ext cx="2786082" cy="2214554"/>
          </a:xfrm>
          <a:prstGeom prst="rect">
            <a:avLst/>
          </a:prstGeom>
          <a:noFill/>
          <a:ln w="9525">
            <a:noFill/>
            <a:miter lim="800000"/>
            <a:headEnd/>
            <a:tailEnd/>
          </a:ln>
        </p:spPr>
      </p:pic>
      <p:pic>
        <p:nvPicPr>
          <p:cNvPr id="14" name="Рисунок 13" descr="C:\Users\Пользователь\AppData\Local\Microsoft\Windows\Temporary Internet Files\Content.Word\DSC01219.jpg"/>
          <p:cNvPicPr/>
          <p:nvPr/>
        </p:nvPicPr>
        <p:blipFill>
          <a:blip r:embed="rId2" cstate="print"/>
          <a:srcRect/>
          <a:stretch>
            <a:fillRect/>
          </a:stretch>
        </p:blipFill>
        <p:spPr bwMode="auto">
          <a:xfrm>
            <a:off x="357158" y="4071942"/>
            <a:ext cx="2857520" cy="2143140"/>
          </a:xfrm>
          <a:prstGeom prst="rect">
            <a:avLst/>
          </a:prstGeom>
          <a:noFill/>
          <a:ln w="9525">
            <a:noFill/>
            <a:miter lim="800000"/>
            <a:headEnd/>
            <a:tailEnd/>
          </a:ln>
        </p:spPr>
      </p:pic>
      <p:pic>
        <p:nvPicPr>
          <p:cNvPr id="16" name="Рисунок 15" descr="C:\Users\Пользователь\AppData\Local\Microsoft\Windows\Temporary Internet Files\Content.Word\DSC01204.jpg"/>
          <p:cNvPicPr/>
          <p:nvPr/>
        </p:nvPicPr>
        <p:blipFill>
          <a:blip r:embed="rId3"/>
          <a:srcRect/>
          <a:stretch>
            <a:fillRect/>
          </a:stretch>
        </p:blipFill>
        <p:spPr bwMode="auto">
          <a:xfrm>
            <a:off x="500034" y="1428736"/>
            <a:ext cx="2286016" cy="2000264"/>
          </a:xfrm>
          <a:prstGeom prst="rect">
            <a:avLst/>
          </a:prstGeom>
          <a:noFill/>
          <a:ln w="9525">
            <a:noFill/>
            <a:miter lim="800000"/>
            <a:headEnd/>
            <a:tailEnd/>
          </a:ln>
        </p:spPr>
      </p:pic>
      <p:pic>
        <p:nvPicPr>
          <p:cNvPr id="17" name="Рисунок 16" descr="C:\Users\Пользователь\AppData\Local\Microsoft\Windows\Temporary Internet Files\Content.Word\DSC01209.jpg"/>
          <p:cNvPicPr/>
          <p:nvPr/>
        </p:nvPicPr>
        <p:blipFill>
          <a:blip r:embed="rId4" cstate="print"/>
          <a:srcRect/>
          <a:stretch>
            <a:fillRect/>
          </a:stretch>
        </p:blipFill>
        <p:spPr bwMode="auto">
          <a:xfrm>
            <a:off x="3571868" y="4143380"/>
            <a:ext cx="1928826" cy="2000264"/>
          </a:xfrm>
          <a:prstGeom prst="rect">
            <a:avLst/>
          </a:prstGeom>
          <a:noFill/>
          <a:ln w="9525">
            <a:noFill/>
            <a:miter lim="800000"/>
            <a:headEnd/>
            <a:tailEnd/>
          </a:ln>
        </p:spPr>
      </p:pic>
      <p:pic>
        <p:nvPicPr>
          <p:cNvPr id="18" name="Содержимое 3" descr="C:\Users\Пользователь\AppData\Local\Microsoft\Windows\Temporary Internet Files\Content.Word\DSC01205.jpg"/>
          <p:cNvPicPr>
            <a:picLocks/>
          </p:cNvPicPr>
          <p:nvPr/>
        </p:nvPicPr>
        <p:blipFill>
          <a:blip r:embed="rId5" cstate="print"/>
          <a:srcRect/>
          <a:stretch>
            <a:fillRect/>
          </a:stretch>
        </p:blipFill>
        <p:spPr bwMode="auto">
          <a:xfrm>
            <a:off x="6215074" y="1500174"/>
            <a:ext cx="2214578" cy="2000264"/>
          </a:xfrm>
          <a:prstGeom prst="rect">
            <a:avLst/>
          </a:prstGeom>
          <a:noFill/>
          <a:ln w="9525">
            <a:noFill/>
            <a:miter lim="800000"/>
            <a:headEnd/>
            <a:tailEnd/>
          </a:ln>
        </p:spPr>
      </p:pic>
      <p:pic>
        <p:nvPicPr>
          <p:cNvPr id="19" name="Рисунок 18" descr="C:\Users\Пользователь\AppData\Local\Microsoft\Windows\Temporary Internet Files\Content.Word\DSC01208.jpg"/>
          <p:cNvPicPr/>
          <p:nvPr/>
        </p:nvPicPr>
        <p:blipFill>
          <a:blip r:embed="rId6" cstate="print"/>
          <a:srcRect/>
          <a:stretch>
            <a:fillRect/>
          </a:stretch>
        </p:blipFill>
        <p:spPr bwMode="auto">
          <a:xfrm>
            <a:off x="6357950" y="4143380"/>
            <a:ext cx="2071702" cy="2000264"/>
          </a:xfrm>
          <a:prstGeom prst="rect">
            <a:avLst/>
          </a:prstGeom>
          <a:noFill/>
          <a:ln w="9525">
            <a:noFill/>
            <a:miter lim="800000"/>
            <a:headEnd/>
            <a:tailEnd/>
          </a:ln>
        </p:spPr>
      </p:pic>
      <p:pic>
        <p:nvPicPr>
          <p:cNvPr id="21" name="Рисунок 20" descr="C:\Users\Пользователь\AppData\Local\Microsoft\Windows\Temporary Internet Files\Content.Word\DSC01210.jpg"/>
          <p:cNvPicPr/>
          <p:nvPr/>
        </p:nvPicPr>
        <p:blipFill>
          <a:blip r:embed="rId7" cstate="print"/>
          <a:srcRect/>
          <a:stretch>
            <a:fillRect/>
          </a:stretch>
        </p:blipFill>
        <p:spPr bwMode="auto">
          <a:xfrm>
            <a:off x="3286116" y="1500174"/>
            <a:ext cx="2214578" cy="1928826"/>
          </a:xfrm>
          <a:prstGeom prst="rect">
            <a:avLst/>
          </a:prstGeom>
          <a:noFill/>
          <a:ln w="9525">
            <a:noFill/>
            <a:miter lim="800000"/>
            <a:headEnd/>
            <a:tailEnd/>
          </a:ln>
        </p:spPr>
      </p:pic>
      <p:pic>
        <p:nvPicPr>
          <p:cNvPr id="22" name="Рисунок 21" descr="C:\Users\Пользователь\AppData\Local\Microsoft\Windows\Temporary Internet Files\Content.Word\DSC01207.jpg"/>
          <p:cNvPicPr/>
          <p:nvPr/>
        </p:nvPicPr>
        <p:blipFill>
          <a:blip r:embed="rId8" cstate="print"/>
          <a:srcRect/>
          <a:stretch>
            <a:fillRect/>
          </a:stretch>
        </p:blipFill>
        <p:spPr bwMode="auto">
          <a:xfrm>
            <a:off x="714348" y="4143380"/>
            <a:ext cx="2071702" cy="2000264"/>
          </a:xfrm>
          <a:prstGeom prst="rect">
            <a:avLst/>
          </a:prstGeom>
          <a:noFill/>
          <a:ln w="9525">
            <a:noFill/>
            <a:miter lim="800000"/>
            <a:headEnd/>
            <a:tailEnd/>
          </a:ln>
        </p:spPr>
      </p:pic>
      <p:sp>
        <p:nvSpPr>
          <p:cNvPr id="23" name="Прямоугольник 22"/>
          <p:cNvSpPr/>
          <p:nvPr/>
        </p:nvSpPr>
        <p:spPr>
          <a:xfrm>
            <a:off x="500034" y="214290"/>
            <a:ext cx="8429684" cy="58477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a:solidFill>
              <a:srgbClr val="73F6FD"/>
            </a:solidFill>
          </a:ln>
          <a:scene3d>
            <a:camera prst="orthographicFront"/>
            <a:lightRig rig="threePt" dir="t"/>
          </a:scene3d>
          <a:sp3d>
            <a:bevelT w="139700" h="139700" prst="divot"/>
          </a:sp3d>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a:r>
              <a:rPr lang="ru-RU" sz="3200" kern="10" dirty="0" smtClean="0">
                <a:ln w="9525">
                  <a:solidFill>
                    <a:srgbClr val="C00000"/>
                  </a:solidFill>
                  <a:round/>
                  <a:headEnd/>
                  <a:tailEnd/>
                </a:ln>
                <a:gradFill rotWithShape="0">
                  <a:gsLst>
                    <a:gs pos="0">
                      <a:srgbClr val="FFE701"/>
                    </a:gs>
                    <a:gs pos="100000">
                      <a:srgbClr val="FE3E02"/>
                    </a:gs>
                  </a:gsLst>
                  <a:lin ang="5400000" scaled="1"/>
                </a:gradFill>
                <a:latin typeface="Impact"/>
              </a:rPr>
              <a:t>Содержание рисованного  фильма</a:t>
            </a:r>
            <a:endParaRPr lang="ru-RU" sz="3200" kern="10" dirty="0">
              <a:ln w="9525">
                <a:solidFill>
                  <a:srgbClr val="C00000"/>
                </a:solidFill>
                <a:round/>
                <a:headEnd/>
                <a:tailEnd/>
              </a:ln>
              <a:gradFill rotWithShape="0">
                <a:gsLst>
                  <a:gs pos="0">
                    <a:srgbClr val="FFE701"/>
                  </a:gs>
                  <a:gs pos="100000">
                    <a:srgbClr val="FE3E02"/>
                  </a:gs>
                </a:gsLst>
                <a:lin ang="5400000" scaled="1"/>
              </a:gradFill>
              <a:latin typeface="Impac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571472" y="142852"/>
            <a:ext cx="8215370"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FF00"/>
                </a:solidFill>
                <a:effectLst/>
                <a:ea typeface="Times New Roman" pitchFamily="18" charset="0"/>
                <a:cs typeface="Times New Roman" pitchFamily="18" charset="0"/>
              </a:rPr>
              <a:t>                                             Описание фильма (фрагменты)</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2060"/>
                </a:solidFill>
                <a:effectLst/>
                <a:ea typeface="Times New Roman" pitchFamily="18" charset="0"/>
                <a:cs typeface="Times New Roman" pitchFamily="18" charset="0"/>
              </a:rPr>
              <a:t>   </a:t>
            </a:r>
            <a:r>
              <a:rPr kumimoji="0" lang="ru-RU" sz="1600" b="1" i="0" u="none" strike="noStrike" cap="none" normalizeH="0" baseline="0" dirty="0" smtClean="0">
                <a:ln>
                  <a:noFill/>
                </a:ln>
                <a:solidFill>
                  <a:srgbClr val="FF0000"/>
                </a:solidFill>
                <a:effectLst/>
                <a:ea typeface="Times New Roman" pitchFamily="18" charset="0"/>
                <a:cs typeface="Times New Roman" pitchFamily="18" charset="0"/>
              </a:rPr>
              <a:t>Кадр №3</a:t>
            </a:r>
            <a:endParaRPr kumimoji="0" lang="ru-RU" sz="1600" b="0" i="0" u="none" strike="noStrike" cap="none" normalizeH="0" baseline="0" dirty="0" smtClean="0">
              <a:ln>
                <a:noFill/>
              </a:ln>
              <a:solidFill>
                <a:srgbClr val="FF0000"/>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Times New Roman" pitchFamily="18" charset="0"/>
                <a:cs typeface="Times New Roman" pitchFamily="18" charset="0"/>
              </a:rPr>
              <a:t>В стране Светофории живут главные герои: светофорик Стой-Жди-Иди, миллиционер-регулировщик  дядя Коля.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Times New Roman" pitchFamily="18" charset="0"/>
                <a:cs typeface="Times New Roman" pitchFamily="18" charset="0"/>
              </a:rPr>
              <a:t>Они помогают жителям страны правильно переходить дорогу, строго соблюдать правила дорожного движения, учат различать дорожные знаки.</a:t>
            </a:r>
            <a:endParaRPr kumimoji="0" lang="ru-RU" sz="1600" b="1"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a:off x="571472" y="1643050"/>
            <a:ext cx="8072494"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ea typeface="Times New Roman" pitchFamily="18" charset="0"/>
                <a:cs typeface="Times New Roman" pitchFamily="18" charset="0"/>
              </a:rPr>
              <a:t>Кадр №4</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Times New Roman" pitchFamily="18" charset="0"/>
                <a:cs typeface="Times New Roman" pitchFamily="18" charset="0"/>
              </a:rPr>
              <a:t>В этой стране жители бывают послушными и непослушными. Непослушные играют во дворе, где  много машин, выбегают на проезжую часть дороги, не хотят ходить по тротуарам  и пешеходным дорожкам. Что может случиться с такими жителями? Чтобы не случилось беды,  придумали знак </a:t>
            </a:r>
            <a:r>
              <a:rPr kumimoji="0" lang="ru-RU" sz="1600" b="1" i="0" u="none" strike="noStrike" cap="none" normalizeH="0" baseline="0" dirty="0" smtClean="0">
                <a:ln>
                  <a:noFill/>
                </a:ln>
                <a:solidFill>
                  <a:srgbClr val="00B050"/>
                </a:solidFill>
                <a:effectLst/>
                <a:ea typeface="Times New Roman" pitchFamily="18" charset="0"/>
                <a:cs typeface="Times New Roman" pitchFamily="18" charset="0"/>
              </a:rPr>
              <a:t>«Внимание, дети»:   </a:t>
            </a:r>
            <a:endParaRPr kumimoji="0" lang="ru-RU" sz="1600" b="1" i="0" u="none" strike="noStrike" cap="none" normalizeH="0" baseline="0" dirty="0" smtClean="0">
              <a:ln>
                <a:noFill/>
              </a:ln>
              <a:solidFill>
                <a:srgbClr val="00B050"/>
              </a:solidFill>
              <a:effectLst/>
              <a:cs typeface="Arial" pitchFamily="34" charset="0"/>
            </a:endParaRPr>
          </a:p>
        </p:txBody>
      </p:sp>
      <p:sp>
        <p:nvSpPr>
          <p:cNvPr id="3076" name="Rectangle 4"/>
          <p:cNvSpPr>
            <a:spLocks noChangeArrowheads="1"/>
          </p:cNvSpPr>
          <p:nvPr/>
        </p:nvSpPr>
        <p:spPr bwMode="auto">
          <a:xfrm>
            <a:off x="500034" y="3143248"/>
            <a:ext cx="814393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ea typeface="Times New Roman" pitchFamily="18" charset="0"/>
                <a:cs typeface="Times New Roman" pitchFamily="18" charset="0"/>
              </a:rPr>
              <a:t>Кадр №5</a:t>
            </a:r>
            <a:endParaRPr kumimoji="0" lang="ru-RU" sz="1600" b="0" i="0" u="none" strike="noStrike" cap="none" normalizeH="0" baseline="0" dirty="0" smtClean="0">
              <a:ln>
                <a:noFill/>
              </a:ln>
              <a:solidFill>
                <a:srgbClr val="FF0000"/>
              </a:solidFill>
              <a:effectLst/>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Times New Roman" pitchFamily="18" charset="0"/>
                <a:cs typeface="Times New Roman" pitchFamily="18" charset="0"/>
              </a:rPr>
              <a:t>Однажды непослушные  ученики Маша и Саша перебегали дорогу в неположенном месте. Навстречу им выехала машина. Водитель резко затормозил. Дети от испуга замерли на месте. Чтобы могло бы</a:t>
            </a:r>
            <a:r>
              <a:rPr kumimoji="0" lang="ru-RU" sz="1600" b="1" i="0" u="none" strike="noStrike" cap="none" normalizeH="0" dirty="0" smtClean="0">
                <a:ln>
                  <a:noFill/>
                </a:ln>
                <a:solidFill>
                  <a:schemeClr val="tx1"/>
                </a:solidFill>
                <a:effectLst/>
                <a:ea typeface="Times New Roman" pitchFamily="18" charset="0"/>
                <a:cs typeface="Times New Roman" pitchFamily="18" charset="0"/>
              </a:rPr>
              <a:t> </a:t>
            </a:r>
            <a:r>
              <a:rPr kumimoji="0" lang="ru-RU" sz="1600" b="1" i="0" u="none" strike="noStrike" cap="none" normalizeH="0" baseline="0" dirty="0" smtClean="0">
                <a:ln>
                  <a:noFill/>
                </a:ln>
                <a:solidFill>
                  <a:schemeClr val="tx1"/>
                </a:solidFill>
                <a:effectLst/>
                <a:ea typeface="Times New Roman" pitchFamily="18" charset="0"/>
                <a:cs typeface="Times New Roman" pitchFamily="18" charset="0"/>
              </a:rPr>
              <a:t>случиться с такими учениками?</a:t>
            </a:r>
            <a:r>
              <a:rPr kumimoji="0" lang="ru-RU" sz="1600" b="1" i="0" u="none" strike="noStrike" cap="none" normalizeH="0" dirty="0" smtClean="0">
                <a:ln>
                  <a:noFill/>
                </a:ln>
                <a:solidFill>
                  <a:schemeClr val="tx1"/>
                </a:solidFill>
                <a:effectLst/>
                <a:ea typeface="Times New Roman" pitchFamily="18" charset="0"/>
                <a:cs typeface="Times New Roman" pitchFamily="18" charset="0"/>
              </a:rPr>
              <a:t> </a:t>
            </a:r>
            <a:r>
              <a:rPr kumimoji="0" lang="ru-RU" sz="1600" b="1" i="0" u="none" strike="noStrike" cap="none" normalizeH="0" baseline="0" dirty="0" smtClean="0">
                <a:ln>
                  <a:noFill/>
                </a:ln>
                <a:solidFill>
                  <a:schemeClr val="tx1"/>
                </a:solidFill>
                <a:effectLst/>
                <a:ea typeface="Times New Roman" pitchFamily="18" charset="0"/>
                <a:cs typeface="Times New Roman" pitchFamily="18" charset="0"/>
              </a:rPr>
              <a:t>Поэтому</a:t>
            </a:r>
            <a:r>
              <a:rPr lang="ru-RU" sz="1600" b="1" dirty="0" smtClean="0">
                <a:ea typeface="Times New Roman" pitchFamily="18" charset="0"/>
                <a:cs typeface="Times New Roman" pitchFamily="18" charset="0"/>
              </a:rPr>
              <a:t>:</a:t>
            </a:r>
            <a:r>
              <a:rPr kumimoji="0" lang="ru-RU" sz="1600" b="1" i="0" u="none" strike="noStrike" cap="none" normalizeH="0" baseline="0" dirty="0" smtClean="0">
                <a:ln>
                  <a:noFill/>
                </a:ln>
                <a:effectLst/>
                <a:ea typeface="Times New Roman" pitchFamily="18" charset="0"/>
                <a:cs typeface="Times New Roman" pitchFamily="18" charset="0"/>
              </a:rPr>
              <a:t> </a:t>
            </a:r>
            <a:r>
              <a:rPr kumimoji="0" lang="ru-RU" sz="1600" b="1" i="0" u="none" strike="noStrike" cap="none" normalizeH="0" baseline="0" dirty="0" smtClean="0">
                <a:ln>
                  <a:noFill/>
                </a:ln>
                <a:solidFill>
                  <a:srgbClr val="FF0000"/>
                </a:solidFill>
                <a:effectLst/>
                <a:ea typeface="Times New Roman" pitchFamily="18" charset="0"/>
                <a:cs typeface="Times New Roman" pitchFamily="18" charset="0"/>
              </a:rPr>
              <a:t>         Чтобы не было беды –</a:t>
            </a:r>
            <a:endParaRPr kumimoji="0" lang="ru-RU" sz="1600" b="1" i="0" u="none" strike="noStrike" cap="none" normalizeH="0" baseline="0" dirty="0" smtClean="0">
              <a:ln>
                <a:noFill/>
              </a:ln>
              <a:solidFill>
                <a:srgbClr val="FF0000"/>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ea typeface="Times New Roman" pitchFamily="18" charset="0"/>
                <a:cs typeface="Times New Roman" pitchFamily="18" charset="0"/>
              </a:rPr>
              <a:t>                                        Улицу, где положено переходи.</a:t>
            </a:r>
            <a:endParaRPr kumimoji="0" lang="ru-RU" sz="1600" b="1" i="0" u="none" strike="noStrike" cap="none" normalizeH="0" baseline="0" dirty="0" smtClean="0">
              <a:ln>
                <a:noFill/>
              </a:ln>
              <a:solidFill>
                <a:srgbClr val="FF0000"/>
              </a:solidFill>
              <a:effectLst/>
              <a:cs typeface="Arial" pitchFamily="34" charset="0"/>
            </a:endParaRPr>
          </a:p>
        </p:txBody>
      </p:sp>
      <p:sp>
        <p:nvSpPr>
          <p:cNvPr id="3077" name="Rectangle 5"/>
          <p:cNvSpPr>
            <a:spLocks noChangeArrowheads="1"/>
          </p:cNvSpPr>
          <p:nvPr/>
        </p:nvSpPr>
        <p:spPr bwMode="auto">
          <a:xfrm>
            <a:off x="500034" y="4572008"/>
            <a:ext cx="8286808"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ea typeface="Times New Roman" pitchFamily="18" charset="0"/>
                <a:cs typeface="Times New Roman" pitchFamily="18" charset="0"/>
              </a:rPr>
              <a:t>Кадр №6</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ea typeface="Times New Roman" pitchFamily="18" charset="0"/>
                <a:cs typeface="Times New Roman" pitchFamily="18" charset="0"/>
              </a:rPr>
              <a:t>Жители страны Светофории ходят и ездят по дорогам:  длинным и                                                                                                                                        коротким, широким и узким. На всех дорогах есть дорожные знаки, разметка или специальные переходы, которые указывают, где надо переходить дорогу: по «зебре» - пешеходному переходу, по подземному переходу, по мосту, или если нет перехода, переходя дорогу необходимо посмотреть сначала налево, дойдя до середины - направо. </a:t>
            </a:r>
            <a:endParaRPr kumimoji="0" lang="ru-RU" sz="1600" b="1" i="0" u="none" strike="noStrike" cap="none" normalizeH="0" baseline="0" dirty="0" smtClean="0">
              <a:ln>
                <a:noFill/>
              </a:ln>
              <a:solidFill>
                <a:schemeClr val="tx1"/>
              </a:solidFill>
              <a:effectLst/>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image.photovisi.com/0610fdf2-b1a7-481f-b18c-05500b14a6c3wallpaper.jpg"/>
          <p:cNvPicPr>
            <a:picLocks noChangeAspect="1" noChangeArrowheads="1"/>
          </p:cNvPicPr>
          <p:nvPr/>
        </p:nvPicPr>
        <p:blipFill>
          <a:blip r:embed="rId2"/>
          <a:srcRect b="13433"/>
          <a:stretch>
            <a:fillRect/>
          </a:stretch>
        </p:blipFill>
        <p:spPr bwMode="auto">
          <a:xfrm>
            <a:off x="428596" y="1106532"/>
            <a:ext cx="8286807" cy="53228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Заголовок 2"/>
          <p:cNvSpPr>
            <a:spLocks noGrp="1"/>
          </p:cNvSpPr>
          <p:nvPr>
            <p:ph type="ctrTitle" idx="4294967295"/>
          </p:nvPr>
        </p:nvSpPr>
        <p:spPr>
          <a:xfrm>
            <a:off x="914400" y="381000"/>
            <a:ext cx="8229600" cy="547688"/>
          </a:xfrm>
        </p:spPr>
        <p:txBody>
          <a:bodyPr>
            <a:noAutofit/>
          </a:bodyPr>
          <a:lstStyle/>
          <a:p>
            <a:pPr algn="ctr"/>
            <a:r>
              <a:rPr lang="ru-RU" sz="3200" dirty="0" smtClean="0">
                <a:solidFill>
                  <a:srgbClr val="FF0000"/>
                </a:solidFill>
              </a:rPr>
              <a:t>Фотоколлаж интересного мероприятия</a:t>
            </a:r>
            <a:endParaRPr lang="ru-RU" sz="3200"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nsportal.ru/sites/default/files/photos/2011/11/17/thumb_204820/240x180_crop_thumb_137330741321542765.jpg"/>
          <p:cNvPicPr>
            <a:picLocks noChangeAspect="1" noChangeArrowheads="1"/>
          </p:cNvPicPr>
          <p:nvPr/>
        </p:nvPicPr>
        <p:blipFill>
          <a:blip r:embed="rId2"/>
          <a:srcRect/>
          <a:stretch>
            <a:fillRect/>
          </a:stretch>
        </p:blipFill>
        <p:spPr bwMode="auto">
          <a:xfrm>
            <a:off x="357157" y="2000240"/>
            <a:ext cx="3048021" cy="2286016"/>
          </a:xfrm>
          <a:prstGeom prst="rect">
            <a:avLst/>
          </a:prstGeom>
          <a:noFill/>
        </p:spPr>
      </p:pic>
      <p:pic>
        <p:nvPicPr>
          <p:cNvPr id="26628" name="Picture 4" descr="http://nsportal.ru/sites/default/files/photos/2011/11/17/thumb_204814/240x180_crop_thumb_1963858361321542539.jpg"/>
          <p:cNvPicPr>
            <a:picLocks noChangeAspect="1" noChangeArrowheads="1"/>
          </p:cNvPicPr>
          <p:nvPr/>
        </p:nvPicPr>
        <p:blipFill>
          <a:blip r:embed="rId3"/>
          <a:srcRect/>
          <a:stretch>
            <a:fillRect/>
          </a:stretch>
        </p:blipFill>
        <p:spPr bwMode="auto">
          <a:xfrm>
            <a:off x="3214678" y="1714488"/>
            <a:ext cx="2286000" cy="1714500"/>
          </a:xfrm>
          <a:prstGeom prst="rect">
            <a:avLst/>
          </a:prstGeom>
          <a:noFill/>
        </p:spPr>
      </p:pic>
      <p:pic>
        <p:nvPicPr>
          <p:cNvPr id="26634" name="Picture 10" descr="http://nsportal.ru/sites/default/files/photos/2011/11/17/thumb_204812/240x180_crop_thumb_3697100071321542530.jpg"/>
          <p:cNvPicPr>
            <a:picLocks noChangeAspect="1" noChangeArrowheads="1"/>
          </p:cNvPicPr>
          <p:nvPr/>
        </p:nvPicPr>
        <p:blipFill>
          <a:blip r:embed="rId4"/>
          <a:srcRect/>
          <a:stretch>
            <a:fillRect/>
          </a:stretch>
        </p:blipFill>
        <p:spPr bwMode="auto">
          <a:xfrm>
            <a:off x="5619759" y="2285993"/>
            <a:ext cx="3095645" cy="2321734"/>
          </a:xfrm>
          <a:prstGeom prst="rect">
            <a:avLst/>
          </a:prstGeom>
          <a:noFill/>
        </p:spPr>
      </p:pic>
      <p:sp>
        <p:nvSpPr>
          <p:cNvPr id="9" name="Заголовок 8"/>
          <p:cNvSpPr>
            <a:spLocks noGrp="1"/>
          </p:cNvSpPr>
          <p:nvPr>
            <p:ph type="title"/>
          </p:nvPr>
        </p:nvSpPr>
        <p:spPr>
          <a:xfrm>
            <a:off x="457200" y="253218"/>
            <a:ext cx="8229600" cy="1032642"/>
          </a:xfrm>
        </p:spPr>
        <p:txBody>
          <a:bodyPr>
            <a:normAutofit/>
          </a:bodyPr>
          <a:lstStyle/>
          <a:p>
            <a:pPr algn="ctr"/>
            <a:r>
              <a:rPr lang="ru-RU" dirty="0" smtClean="0">
                <a:solidFill>
                  <a:srgbClr val="00B050"/>
                </a:solidFill>
              </a:rPr>
              <a:t>Новости для друзей</a:t>
            </a:r>
            <a:endParaRPr lang="ru-RU" sz="2200" dirty="0">
              <a:solidFill>
                <a:srgbClr val="00B050"/>
              </a:solidFill>
            </a:endParaRPr>
          </a:p>
        </p:txBody>
      </p:sp>
      <p:sp>
        <p:nvSpPr>
          <p:cNvPr id="10" name="Прямоугольник 9"/>
          <p:cNvSpPr/>
          <p:nvPr/>
        </p:nvSpPr>
        <p:spPr>
          <a:xfrm>
            <a:off x="500034" y="6072206"/>
            <a:ext cx="7715304" cy="400110"/>
          </a:xfrm>
          <a:prstGeom prst="rect">
            <a:avLst/>
          </a:prstGeom>
        </p:spPr>
        <p:txBody>
          <a:bodyPr wrap="square">
            <a:spAutoFit/>
          </a:bodyPr>
          <a:lstStyle/>
          <a:p>
            <a:pPr algn="ctr"/>
            <a:r>
              <a:rPr lang="ru-RU" sz="2000" b="1" dirty="0" smtClean="0">
                <a:solidFill>
                  <a:srgbClr val="C00000"/>
                </a:solidFill>
              </a:rPr>
              <a:t>          Детский сад №7«Лесная поляна»</a:t>
            </a:r>
            <a:endParaRPr lang="ru-RU" sz="2000" b="1" dirty="0">
              <a:solidFill>
                <a:srgbClr val="C00000"/>
              </a:solidFill>
            </a:endParaRPr>
          </a:p>
        </p:txBody>
      </p:sp>
      <p:sp>
        <p:nvSpPr>
          <p:cNvPr id="11" name="Прямоугольник 10"/>
          <p:cNvSpPr/>
          <p:nvPr/>
        </p:nvSpPr>
        <p:spPr>
          <a:xfrm>
            <a:off x="214282" y="4357694"/>
            <a:ext cx="5143536" cy="1200329"/>
          </a:xfrm>
          <a:prstGeom prst="rect">
            <a:avLst/>
          </a:prstGeom>
          <a:ln>
            <a:solidFill>
              <a:schemeClr val="accent1"/>
            </a:solidFill>
          </a:ln>
        </p:spPr>
        <p:txBody>
          <a:bodyPr wrap="square">
            <a:spAutoFit/>
          </a:bodyPr>
          <a:lstStyle/>
          <a:p>
            <a:pPr algn="ctr"/>
            <a:r>
              <a:rPr lang="ru-RU" b="1" dirty="0" smtClean="0">
                <a:solidFill>
                  <a:srgbClr val="002060"/>
                </a:solidFill>
              </a:rPr>
              <a:t>У нас в детском саду  прошел конкурс на лучшую поделку из снега, мы заняли второе место, получили в подарок книгу « Поделки из снега»</a:t>
            </a:r>
            <a:endParaRPr lang="ru-RU" b="1" dirty="0">
              <a:solidFill>
                <a:srgbClr val="002060"/>
              </a:solidFill>
            </a:endParaRPr>
          </a:p>
        </p:txBody>
      </p:sp>
      <p:sp>
        <p:nvSpPr>
          <p:cNvPr id="12" name="Прямоугольник 11"/>
          <p:cNvSpPr/>
          <p:nvPr/>
        </p:nvSpPr>
        <p:spPr>
          <a:xfrm>
            <a:off x="5500694" y="4643446"/>
            <a:ext cx="3429024" cy="1200329"/>
          </a:xfrm>
          <a:prstGeom prst="rect">
            <a:avLst/>
          </a:prstGeom>
          <a:ln w="19050">
            <a:solidFill>
              <a:schemeClr val="tx1"/>
            </a:solidFill>
          </a:ln>
        </p:spPr>
        <p:txBody>
          <a:bodyPr wrap="square">
            <a:spAutoFit/>
          </a:bodyPr>
          <a:lstStyle/>
          <a:p>
            <a:pPr algn="ctr"/>
            <a:r>
              <a:rPr lang="ru-RU" b="1" dirty="0" smtClean="0">
                <a:solidFill>
                  <a:srgbClr val="002060"/>
                </a:solidFill>
              </a:rPr>
              <a:t>Группа «Родничок» подготовила и показала нам интересную инсценировку           «Дорожная азбука»</a:t>
            </a:r>
            <a:endParaRPr lang="ru-RU" b="1" dirty="0">
              <a:solidFill>
                <a:srgbClr val="00206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85728"/>
            <a:ext cx="8229600" cy="1071570"/>
          </a:xfrm>
        </p:spPr>
        <p:txBody>
          <a:bodyPr>
            <a:noAutofit/>
          </a:bodyPr>
          <a:lstStyle/>
          <a:p>
            <a:pPr algn="ctr"/>
            <a:r>
              <a:rPr lang="ru-RU" sz="2000" b="1" dirty="0" smtClean="0">
                <a:solidFill>
                  <a:srgbClr val="FF0000"/>
                </a:solidFill>
              </a:rPr>
              <a:t>Презентация </a:t>
            </a:r>
            <a:r>
              <a:rPr lang="ru-RU" sz="2000" b="1" dirty="0" err="1" smtClean="0">
                <a:solidFill>
                  <a:srgbClr val="FF0000"/>
                </a:solidFill>
              </a:rPr>
              <a:t>выстаки</a:t>
            </a:r>
            <a:r>
              <a:rPr lang="ru-RU" sz="2000" b="1" dirty="0" smtClean="0">
                <a:solidFill>
                  <a:srgbClr val="FF0000"/>
                </a:solidFill>
              </a:rPr>
              <a:t>  для друзей   «Мое солнышко»</a:t>
            </a:r>
            <a:br>
              <a:rPr lang="ru-RU" sz="2000" b="1" dirty="0" smtClean="0">
                <a:solidFill>
                  <a:srgbClr val="FF0000"/>
                </a:solidFill>
              </a:rPr>
            </a:br>
            <a:r>
              <a:rPr lang="ru-RU" sz="2000" b="1" dirty="0" smtClean="0">
                <a:solidFill>
                  <a:srgbClr val="FF0000"/>
                </a:solidFill>
              </a:rPr>
              <a:t>(детско-родительский проект)</a:t>
            </a:r>
            <a:br>
              <a:rPr lang="ru-RU" sz="2000" b="1" dirty="0" smtClean="0">
                <a:solidFill>
                  <a:srgbClr val="FF0000"/>
                </a:solidFill>
              </a:rPr>
            </a:br>
            <a:r>
              <a:rPr lang="ru-RU" sz="2000" b="1" dirty="0" smtClean="0">
                <a:solidFill>
                  <a:srgbClr val="0070C0"/>
                </a:solidFill>
              </a:rPr>
              <a:t>детский сад №73  «Мишутка»</a:t>
            </a:r>
            <a:endParaRPr lang="ru-RU" sz="2000" b="1" dirty="0">
              <a:solidFill>
                <a:srgbClr val="0070C0"/>
              </a:solidFill>
            </a:endParaRPr>
          </a:p>
        </p:txBody>
      </p:sp>
      <p:pic>
        <p:nvPicPr>
          <p:cNvPr id="3076" name="Picture 4"/>
          <p:cNvPicPr>
            <a:picLocks noChangeAspect="1" noChangeArrowheads="1"/>
          </p:cNvPicPr>
          <p:nvPr/>
        </p:nvPicPr>
        <p:blipFill>
          <a:blip r:embed="rId2"/>
          <a:srcRect/>
          <a:stretch>
            <a:fillRect/>
          </a:stretch>
        </p:blipFill>
        <p:spPr bwMode="auto">
          <a:xfrm>
            <a:off x="6568114" y="4929198"/>
            <a:ext cx="2275244" cy="1731582"/>
          </a:xfrm>
          <a:prstGeom prst="rect">
            <a:avLst/>
          </a:prstGeom>
          <a:ln w="88900" cap="sq" cmpd="thickThin">
            <a:solidFill>
              <a:srgbClr val="000000"/>
            </a:solidFill>
            <a:prstDash val="solid"/>
            <a:miter lim="800000"/>
          </a:ln>
          <a:effectLst>
            <a:innerShdw blurRad="76200">
              <a:srgbClr val="000000"/>
            </a:innerShdw>
          </a:effectLst>
        </p:spPr>
      </p:pic>
      <p:pic>
        <p:nvPicPr>
          <p:cNvPr id="3077" name="Picture 5"/>
          <p:cNvPicPr>
            <a:picLocks noChangeAspect="1" noChangeArrowheads="1"/>
          </p:cNvPicPr>
          <p:nvPr/>
        </p:nvPicPr>
        <p:blipFill>
          <a:blip r:embed="rId3"/>
          <a:srcRect/>
          <a:stretch>
            <a:fillRect/>
          </a:stretch>
        </p:blipFill>
        <p:spPr bwMode="auto">
          <a:xfrm>
            <a:off x="571666" y="4643446"/>
            <a:ext cx="2361678" cy="1770059"/>
          </a:xfrm>
          <a:prstGeom prst="rect">
            <a:avLst/>
          </a:prstGeom>
          <a:ln w="88900" cap="sq" cmpd="thickThin">
            <a:solidFill>
              <a:srgbClr val="000000"/>
            </a:solidFill>
            <a:prstDash val="solid"/>
            <a:miter lim="800000"/>
          </a:ln>
          <a:effectLst>
            <a:innerShdw blurRad="76200">
              <a:srgbClr val="000000"/>
            </a:innerShdw>
          </a:effectLst>
        </p:spPr>
      </p:pic>
      <p:pic>
        <p:nvPicPr>
          <p:cNvPr id="3078" name="Picture 6"/>
          <p:cNvPicPr>
            <a:picLocks noChangeAspect="1" noChangeArrowheads="1"/>
          </p:cNvPicPr>
          <p:nvPr/>
        </p:nvPicPr>
        <p:blipFill>
          <a:blip r:embed="rId4"/>
          <a:srcRect/>
          <a:stretch>
            <a:fillRect/>
          </a:stretch>
        </p:blipFill>
        <p:spPr bwMode="auto">
          <a:xfrm>
            <a:off x="3571868" y="4857614"/>
            <a:ext cx="2333577" cy="1748997"/>
          </a:xfrm>
          <a:prstGeom prst="rect">
            <a:avLst/>
          </a:prstGeom>
          <a:ln w="88900" cap="sq" cmpd="thickThin">
            <a:solidFill>
              <a:srgbClr val="000000"/>
            </a:solidFill>
            <a:prstDash val="solid"/>
            <a:miter lim="800000"/>
          </a:ln>
          <a:effectLst>
            <a:innerShdw blurRad="76200">
              <a:srgbClr val="000000"/>
            </a:innerShdw>
          </a:effectLst>
        </p:spPr>
      </p:pic>
      <p:pic>
        <p:nvPicPr>
          <p:cNvPr id="3079" name="Picture 7"/>
          <p:cNvPicPr>
            <a:picLocks noGrp="1" noChangeAspect="1" noChangeArrowheads="1"/>
          </p:cNvPicPr>
          <p:nvPr>
            <p:ph idx="1"/>
          </p:nvPr>
        </p:nvPicPr>
        <p:blipFill>
          <a:blip r:embed="rId5" cstate="print"/>
          <a:srcRect/>
          <a:stretch>
            <a:fillRect/>
          </a:stretch>
        </p:blipFill>
        <p:spPr bwMode="auto">
          <a:xfrm>
            <a:off x="500189" y="2143116"/>
            <a:ext cx="2096960" cy="1571868"/>
          </a:xfrm>
          <a:prstGeom prst="rect">
            <a:avLst/>
          </a:prstGeom>
          <a:ln w="88900" cap="sq" cmpd="thickThin">
            <a:solidFill>
              <a:srgbClr val="000000"/>
            </a:solidFill>
            <a:prstDash val="solid"/>
            <a:miter lim="800000"/>
          </a:ln>
          <a:effectLst>
            <a:innerShdw blurRad="76200">
              <a:srgbClr val="000000"/>
            </a:innerShdw>
          </a:effectLst>
        </p:spPr>
      </p:pic>
      <p:pic>
        <p:nvPicPr>
          <p:cNvPr id="3080" name="Picture 8"/>
          <p:cNvPicPr>
            <a:picLocks noChangeAspect="1" noChangeArrowheads="1"/>
          </p:cNvPicPr>
          <p:nvPr/>
        </p:nvPicPr>
        <p:blipFill>
          <a:blip r:embed="rId6"/>
          <a:srcRect/>
          <a:stretch>
            <a:fillRect/>
          </a:stretch>
        </p:blipFill>
        <p:spPr bwMode="auto">
          <a:xfrm>
            <a:off x="2595612" y="2786058"/>
            <a:ext cx="2262139" cy="1695455"/>
          </a:xfrm>
          <a:prstGeom prst="rect">
            <a:avLst/>
          </a:prstGeom>
          <a:ln w="88900" cap="sq" cmpd="thickThin">
            <a:solidFill>
              <a:srgbClr val="000000"/>
            </a:solidFill>
            <a:prstDash val="solid"/>
            <a:miter lim="800000"/>
          </a:ln>
          <a:effectLst>
            <a:innerShdw blurRad="76200">
              <a:srgbClr val="000000"/>
            </a:innerShdw>
          </a:effectLst>
        </p:spPr>
      </p:pic>
      <p:pic>
        <p:nvPicPr>
          <p:cNvPr id="12" name="Picture 5"/>
          <p:cNvPicPr>
            <a:picLocks noChangeAspect="1" noChangeArrowheads="1"/>
          </p:cNvPicPr>
          <p:nvPr/>
        </p:nvPicPr>
        <p:blipFill>
          <a:blip r:embed="rId7" cstate="print"/>
          <a:srcRect/>
          <a:stretch>
            <a:fillRect/>
          </a:stretch>
        </p:blipFill>
        <p:spPr bwMode="auto">
          <a:xfrm>
            <a:off x="4500562" y="1714488"/>
            <a:ext cx="2188976" cy="1832487"/>
          </a:xfrm>
          <a:prstGeom prst="rect">
            <a:avLst/>
          </a:prstGeom>
          <a:ln w="88900" cap="sq" cmpd="thickThin">
            <a:solidFill>
              <a:srgbClr val="000000"/>
            </a:solidFill>
            <a:prstDash val="solid"/>
            <a:miter lim="800000"/>
          </a:ln>
          <a:effectLst>
            <a:innerShdw blurRad="76200">
              <a:srgbClr val="000000"/>
            </a:innerShdw>
          </a:effectLst>
        </p:spPr>
      </p:pic>
      <p:pic>
        <p:nvPicPr>
          <p:cNvPr id="3081" name="Picture 9"/>
          <p:cNvPicPr>
            <a:picLocks noChangeAspect="1" noChangeArrowheads="1"/>
          </p:cNvPicPr>
          <p:nvPr/>
        </p:nvPicPr>
        <p:blipFill>
          <a:blip r:embed="rId8" cstate="print"/>
          <a:srcRect/>
          <a:stretch>
            <a:fillRect/>
          </a:stretch>
        </p:blipFill>
        <p:spPr bwMode="auto">
          <a:xfrm>
            <a:off x="6500826" y="2643182"/>
            <a:ext cx="2381241" cy="178593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428604"/>
            <a:ext cx="7786742" cy="857256"/>
          </a:xfr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a:normAutofit fontScale="90000"/>
          </a:bodyPr>
          <a:lstStyle/>
          <a:p>
            <a:pPr algn="ctr"/>
            <a:r>
              <a:rPr lang="ru-RU" sz="2700" dirty="0" smtClean="0">
                <a:ln>
                  <a:solidFill>
                    <a:srgbClr val="00B050"/>
                  </a:solidFill>
                </a:ln>
                <a:solidFill>
                  <a:srgbClr val="0070C0"/>
                </a:solidFill>
                <a:latin typeface="Arial Black" pitchFamily="34" charset="0"/>
              </a:rPr>
              <a:t>Ф</a:t>
            </a:r>
            <a:r>
              <a:rPr lang="ru-RU" sz="2700" b="1" dirty="0" smtClean="0">
                <a:ln>
                  <a:solidFill>
                    <a:srgbClr val="00B050"/>
                  </a:solidFill>
                </a:ln>
                <a:solidFill>
                  <a:srgbClr val="0070C0"/>
                </a:solidFill>
                <a:latin typeface="Arial Black" pitchFamily="34" charset="0"/>
              </a:rPr>
              <a:t>отоэкскурсии  для друзей «Путешествуйте с нами»</a:t>
            </a:r>
            <a:endParaRPr lang="ru-RU" sz="2700" b="1" dirty="0">
              <a:ln>
                <a:solidFill>
                  <a:srgbClr val="00B050"/>
                </a:solidFill>
              </a:ln>
              <a:solidFill>
                <a:srgbClr val="0070C0"/>
              </a:solidFill>
              <a:latin typeface="Arial Black" pitchFamily="34" charset="0"/>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rot="19982216">
            <a:off x="266077" y="1606114"/>
            <a:ext cx="1851643" cy="1388732"/>
          </a:xfrm>
          <a:prstGeom prst="rect">
            <a:avLst/>
          </a:prstGeom>
          <a:noFill/>
          <a:ln w="9525">
            <a:noFill/>
            <a:miter lim="800000"/>
            <a:headEnd/>
            <a:tailEnd/>
          </a:ln>
          <a:effectLst/>
        </p:spPr>
      </p:pic>
      <p:pic>
        <p:nvPicPr>
          <p:cNvPr id="2051" name="Picture 3" descr="E:\Мои библиотеки\Desktop\фотки\Фото музей\фото масленица 088.jpg"/>
          <p:cNvPicPr>
            <a:picLocks noChangeAspect="1" noChangeArrowheads="1"/>
          </p:cNvPicPr>
          <p:nvPr/>
        </p:nvPicPr>
        <p:blipFill>
          <a:blip r:embed="rId3"/>
          <a:srcRect/>
          <a:stretch>
            <a:fillRect/>
          </a:stretch>
        </p:blipFill>
        <p:spPr bwMode="auto">
          <a:xfrm>
            <a:off x="2071671" y="1357299"/>
            <a:ext cx="1428759" cy="1784588"/>
          </a:xfrm>
          <a:prstGeom prst="rect">
            <a:avLst/>
          </a:prstGeom>
          <a:noFill/>
        </p:spPr>
      </p:pic>
      <p:pic>
        <p:nvPicPr>
          <p:cNvPr id="2052" name="Picture 4"/>
          <p:cNvPicPr>
            <a:picLocks noChangeAspect="1" noChangeArrowheads="1"/>
          </p:cNvPicPr>
          <p:nvPr/>
        </p:nvPicPr>
        <p:blipFill>
          <a:blip r:embed="rId4"/>
          <a:srcRect/>
          <a:stretch>
            <a:fillRect/>
          </a:stretch>
        </p:blipFill>
        <p:spPr bwMode="auto">
          <a:xfrm rot="1264906">
            <a:off x="3786923" y="1423901"/>
            <a:ext cx="1339128" cy="1572032"/>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a:srcRect/>
          <a:stretch>
            <a:fillRect/>
          </a:stretch>
        </p:blipFill>
        <p:spPr bwMode="auto">
          <a:xfrm rot="20524039">
            <a:off x="5511351" y="1508414"/>
            <a:ext cx="1243109" cy="1657479"/>
          </a:xfrm>
          <a:prstGeom prst="rect">
            <a:avLst/>
          </a:prstGeom>
          <a:noFill/>
          <a:ln w="9525">
            <a:noFill/>
            <a:miter lim="800000"/>
            <a:headEnd/>
            <a:tailEnd/>
          </a:ln>
          <a:effectLst/>
        </p:spPr>
      </p:pic>
      <p:pic>
        <p:nvPicPr>
          <p:cNvPr id="2054" name="Picture 6"/>
          <p:cNvPicPr>
            <a:picLocks noChangeAspect="1" noChangeArrowheads="1"/>
          </p:cNvPicPr>
          <p:nvPr/>
        </p:nvPicPr>
        <p:blipFill>
          <a:blip r:embed="rId6"/>
          <a:srcRect/>
          <a:stretch>
            <a:fillRect/>
          </a:stretch>
        </p:blipFill>
        <p:spPr bwMode="auto">
          <a:xfrm>
            <a:off x="6572264" y="1428736"/>
            <a:ext cx="1619262" cy="1214446"/>
          </a:xfrm>
          <a:prstGeom prst="rect">
            <a:avLst/>
          </a:prstGeom>
          <a:noFill/>
          <a:ln w="9525">
            <a:noFill/>
            <a:miter lim="800000"/>
            <a:headEnd/>
            <a:tailEnd/>
          </a:ln>
          <a:effectLst/>
        </p:spPr>
      </p:pic>
      <p:pic>
        <p:nvPicPr>
          <p:cNvPr id="2055" name="Picture 7"/>
          <p:cNvPicPr>
            <a:picLocks noChangeAspect="1" noChangeArrowheads="1"/>
          </p:cNvPicPr>
          <p:nvPr/>
        </p:nvPicPr>
        <p:blipFill>
          <a:blip r:embed="rId7" cstate="print"/>
          <a:srcRect/>
          <a:stretch>
            <a:fillRect/>
          </a:stretch>
        </p:blipFill>
        <p:spPr bwMode="auto">
          <a:xfrm rot="974810">
            <a:off x="7727302" y="2280668"/>
            <a:ext cx="1214433" cy="1619244"/>
          </a:xfrm>
          <a:prstGeom prst="rect">
            <a:avLst/>
          </a:prstGeom>
          <a:noFill/>
          <a:ln w="9525">
            <a:noFill/>
            <a:miter lim="800000"/>
            <a:headEnd/>
            <a:tailEnd/>
          </a:ln>
          <a:effectLst/>
        </p:spPr>
      </p:pic>
      <p:pic>
        <p:nvPicPr>
          <p:cNvPr id="11" name="Picture 5" descr="P1070659"/>
          <p:cNvPicPr>
            <a:picLocks noChangeAspect="1" noChangeArrowheads="1"/>
          </p:cNvPicPr>
          <p:nvPr/>
        </p:nvPicPr>
        <p:blipFill>
          <a:blip r:embed="rId8" cstate="print"/>
          <a:srcRect/>
          <a:stretch>
            <a:fillRect/>
          </a:stretch>
        </p:blipFill>
        <p:spPr bwMode="auto">
          <a:xfrm>
            <a:off x="500034" y="3357562"/>
            <a:ext cx="2063733" cy="1547800"/>
          </a:xfrm>
          <a:prstGeom prst="roundRect">
            <a:avLst/>
          </a:prstGeom>
          <a:noFill/>
          <a:ln w="9525">
            <a:noFill/>
            <a:miter lim="800000"/>
            <a:headEnd/>
            <a:tailEnd/>
          </a:ln>
        </p:spPr>
      </p:pic>
      <p:pic>
        <p:nvPicPr>
          <p:cNvPr id="12" name="Picture 4" descr="S7303932"/>
          <p:cNvPicPr>
            <a:picLocks noChangeAspect="1" noChangeArrowheads="1"/>
          </p:cNvPicPr>
          <p:nvPr/>
        </p:nvPicPr>
        <p:blipFill>
          <a:blip r:embed="rId9" cstate="print"/>
          <a:srcRect b="12526"/>
          <a:stretch>
            <a:fillRect/>
          </a:stretch>
        </p:blipFill>
        <p:spPr>
          <a:xfrm>
            <a:off x="4214810" y="3929066"/>
            <a:ext cx="1767541" cy="1325551"/>
          </a:xfrm>
          <a:prstGeom prst="roundRect">
            <a:avLst/>
          </a:prstGeom>
          <a:noFill/>
          <a:ln/>
        </p:spPr>
      </p:pic>
      <p:pic>
        <p:nvPicPr>
          <p:cNvPr id="14" name="Picture 4" descr="ST"/>
          <p:cNvPicPr>
            <a:picLocks noChangeAspect="1" noChangeArrowheads="1"/>
          </p:cNvPicPr>
          <p:nvPr/>
        </p:nvPicPr>
        <p:blipFill>
          <a:blip r:embed="rId10" cstate="print"/>
          <a:srcRect/>
          <a:stretch>
            <a:fillRect/>
          </a:stretch>
        </p:blipFill>
        <p:spPr>
          <a:xfrm>
            <a:off x="6357950" y="3929066"/>
            <a:ext cx="1925631" cy="1313004"/>
          </a:xfrm>
          <a:prstGeom prst="roundRect">
            <a:avLst/>
          </a:prstGeom>
          <a:noFill/>
          <a:ln/>
        </p:spPr>
      </p:pic>
      <p:pic>
        <p:nvPicPr>
          <p:cNvPr id="15" name="Picture 6" descr="Image1"/>
          <p:cNvPicPr>
            <a:picLocks noChangeAspect="1" noChangeArrowheads="1"/>
          </p:cNvPicPr>
          <p:nvPr/>
        </p:nvPicPr>
        <p:blipFill>
          <a:blip r:embed="rId11" cstate="print"/>
          <a:srcRect/>
          <a:stretch>
            <a:fillRect/>
          </a:stretch>
        </p:blipFill>
        <p:spPr>
          <a:xfrm>
            <a:off x="785786" y="4929198"/>
            <a:ext cx="1500198" cy="1566781"/>
          </a:xfrm>
          <a:prstGeom prst="roundRect">
            <a:avLst/>
          </a:prstGeom>
        </p:spPr>
      </p:pic>
      <p:pic>
        <p:nvPicPr>
          <p:cNvPr id="16" name="Picture 2" descr="MEMORI1"/>
          <p:cNvPicPr>
            <a:picLocks noChangeAspect="1" noChangeArrowheads="1"/>
          </p:cNvPicPr>
          <p:nvPr/>
        </p:nvPicPr>
        <p:blipFill>
          <a:blip r:embed="rId12" cstate="print">
            <a:lum bright="12000"/>
          </a:blip>
          <a:srcRect r="-2769" b="24361"/>
          <a:stretch>
            <a:fillRect/>
          </a:stretch>
        </p:blipFill>
        <p:spPr bwMode="auto">
          <a:xfrm>
            <a:off x="2500298" y="4857760"/>
            <a:ext cx="1774785" cy="1521404"/>
          </a:xfrm>
          <a:prstGeom prst="roundRect">
            <a:avLst/>
          </a:prstGeom>
          <a:noFill/>
        </p:spPr>
      </p:pic>
      <p:sp>
        <p:nvSpPr>
          <p:cNvPr id="17" name="Прямоугольник 16"/>
          <p:cNvSpPr/>
          <p:nvPr/>
        </p:nvSpPr>
        <p:spPr>
          <a:xfrm>
            <a:off x="4572000" y="5286388"/>
            <a:ext cx="4357718" cy="707886"/>
          </a:xfrm>
          <a:prstGeom prst="rect">
            <a:avLst/>
          </a:prstGeom>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path path="circle">
              <a:fillToRect l="50000" t="50000" r="50000" b="50000"/>
            </a:path>
            <a:tileRect/>
          </a:gradFill>
          <a:ln>
            <a:noFill/>
          </a:ln>
          <a:scene3d>
            <a:camera prst="orthographicFront"/>
            <a:lightRig rig="threePt" dir="t"/>
          </a:scene3d>
          <a:sp3d>
            <a:bevelT/>
          </a:sp3d>
        </p:spPr>
        <p:style>
          <a:lnRef idx="2">
            <a:schemeClr val="accent2"/>
          </a:lnRef>
          <a:fillRef idx="1">
            <a:schemeClr val="lt1"/>
          </a:fillRef>
          <a:effectRef idx="0">
            <a:schemeClr val="accent2"/>
          </a:effectRef>
          <a:fontRef idx="minor">
            <a:schemeClr val="dk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dirty="0" smtClean="0">
                <a:ln w="11430">
                  <a:solidFill>
                    <a:srgbClr val="C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Достопримечательности нашего  города</a:t>
            </a:r>
            <a:endParaRPr lang="ru-RU" sz="2000" b="1" dirty="0">
              <a:ln w="11430">
                <a:solidFill>
                  <a:srgbClr val="C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Прямоугольник 17"/>
          <p:cNvSpPr/>
          <p:nvPr/>
        </p:nvSpPr>
        <p:spPr>
          <a:xfrm>
            <a:off x="1785918" y="3071811"/>
            <a:ext cx="5857916" cy="646331"/>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b="1" dirty="0" smtClean="0">
                <a:ln w="12700">
                  <a:solidFill>
                    <a:srgbClr val="C00000"/>
                  </a:solidFill>
                  <a:prstDash val="solid"/>
                </a:ln>
                <a:solidFill>
                  <a:schemeClr val="bg2">
                    <a:tint val="85000"/>
                    <a:satMod val="155000"/>
                  </a:schemeClr>
                </a:solidFill>
                <a:effectLst>
                  <a:outerShdw blurRad="41275" dist="20320" dir="1800000" algn="tl" rotWithShape="0">
                    <a:srgbClr val="000000">
                      <a:alpha val="40000"/>
                    </a:srgbClr>
                  </a:outerShdw>
                </a:effectLst>
              </a:rPr>
              <a:t>Народная кукла    </a:t>
            </a:r>
            <a:r>
              <a:rPr lang="ru-RU" b="1" dirty="0" smtClean="0">
                <a:ln w="11430">
                  <a:solidFill>
                    <a:schemeClr val="accent1">
                      <a:lumMod val="75000"/>
                    </a:schemeClr>
                  </a:solidFill>
                </a:ln>
                <a:solidFill>
                  <a:srgbClr val="C00000"/>
                </a:solidFill>
                <a:effectLst>
                  <a:outerShdw blurRad="50800" dist="39000" dir="5460000" algn="tl">
                    <a:srgbClr val="000000">
                      <a:alpha val="38000"/>
                    </a:srgbClr>
                  </a:outerShdw>
                </a:effectLst>
              </a:rPr>
              <a:t>(экспонаты краеведческого музея</a:t>
            </a:r>
            <a:endParaRPr lang="ru-RU" b="1" dirty="0">
              <a:ln w="11430">
                <a:solidFill>
                  <a:schemeClr val="accent1">
                    <a:lumMod val="75000"/>
                  </a:schemeClr>
                </a:solidFill>
              </a:ln>
              <a:solidFill>
                <a:srgbClr val="C00000"/>
              </a:solidFill>
              <a:effectLst>
                <a:outerShdw blurRad="50800" dist="39000" dir="5460000" algn="tl">
                  <a:srgbClr val="000000">
                    <a:alpha val="38000"/>
                  </a:srgbClr>
                </a:outerShdw>
              </a:effectLst>
            </a:endParaRPr>
          </a:p>
        </p:txBody>
      </p:sp>
      <p:sp>
        <p:nvSpPr>
          <p:cNvPr id="19" name="Прямоугольник 18"/>
          <p:cNvSpPr/>
          <p:nvPr/>
        </p:nvSpPr>
        <p:spPr>
          <a:xfrm>
            <a:off x="5000628" y="6072206"/>
            <a:ext cx="3000396" cy="369332"/>
          </a:xfrm>
          <a:prstGeom prst="rect">
            <a:avLst/>
          </a:prstGeom>
        </p:spPr>
        <p:txBody>
          <a:bodyPr wrap="square">
            <a:spAutoFit/>
          </a:bodyPr>
          <a:lstStyle/>
          <a:p>
            <a:r>
              <a:rPr lang="ru-RU" b="1" dirty="0" smtClean="0">
                <a:ln>
                  <a:solidFill>
                    <a:srgbClr val="00B050"/>
                  </a:solidFill>
                </a:ln>
                <a:solidFill>
                  <a:srgbClr val="0070C0"/>
                </a:solidFill>
                <a:latin typeface="Arial Black" pitchFamily="34" charset="0"/>
              </a:rPr>
              <a:t>Детский сад №73 </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rrowheads="1"/>
          </p:cNvSpPr>
          <p:nvPr>
            <p:ph type="title" idx="4294967295"/>
          </p:nvPr>
        </p:nvSpPr>
        <p:spPr>
          <a:xfrm>
            <a:off x="857224" y="5143512"/>
            <a:ext cx="7143776" cy="1143007"/>
          </a:xfrm>
        </p:spPr>
        <p:txBody>
          <a:bodyPr lIns="116623" tIns="58311" rIns="116623" bIns="58311">
            <a:normAutofit fontScale="90000"/>
          </a:bodyPr>
          <a:lstStyle/>
          <a:p>
            <a:pPr algn="ctr" eaLnBrk="1" hangingPunct="1">
              <a:defRPr/>
            </a:pPr>
            <a:r>
              <a:rPr lang="ru-RU" dirty="0" smtClean="0">
                <a:solidFill>
                  <a:srgbClr val="FF9900"/>
                </a:solidFill>
                <a:effectLst>
                  <a:outerShdw blurRad="38100" dist="38100" dir="2700000" algn="tl">
                    <a:srgbClr val="000000"/>
                  </a:outerShdw>
                </a:effectLst>
              </a:rPr>
              <a:t/>
            </a:r>
            <a:br>
              <a:rPr lang="ru-RU" dirty="0" smtClean="0">
                <a:solidFill>
                  <a:srgbClr val="FF9900"/>
                </a:solidFill>
                <a:effectLst>
                  <a:outerShdw blurRad="38100" dist="38100" dir="2700000" algn="tl">
                    <a:srgbClr val="000000"/>
                  </a:outerShdw>
                </a:effectLst>
              </a:rPr>
            </a:br>
            <a:r>
              <a:rPr lang="ru-RU" sz="2700" b="1" dirty="0" err="1" smtClean="0">
                <a:solidFill>
                  <a:srgbClr val="0070C0"/>
                </a:solidFill>
                <a:effectLst>
                  <a:outerShdw blurRad="38100" dist="38100" dir="2700000" algn="tl">
                    <a:srgbClr val="000000"/>
                  </a:outerShdw>
                </a:effectLst>
              </a:rPr>
              <a:t>Фотоэкскурсия</a:t>
            </a:r>
            <a:r>
              <a:rPr lang="ru-RU" sz="2700" b="1" dirty="0" smtClean="0">
                <a:solidFill>
                  <a:srgbClr val="0070C0"/>
                </a:solidFill>
                <a:effectLst>
                  <a:outerShdw blurRad="38100" dist="38100" dir="2700000" algn="tl">
                    <a:srgbClr val="000000"/>
                  </a:outerShdw>
                </a:effectLst>
              </a:rPr>
              <a:t> для друзей к памятным                                                                             местам нашего города</a:t>
            </a:r>
            <a:endParaRPr lang="ru-RU" sz="2700" dirty="0" smtClean="0">
              <a:solidFill>
                <a:srgbClr val="FF0000"/>
              </a:solidFill>
              <a:effectLst>
                <a:outerShdw blurRad="38100" dist="38100" dir="2700000" algn="tl">
                  <a:srgbClr val="000000"/>
                </a:outerShdw>
              </a:effectLst>
            </a:endParaRPr>
          </a:p>
        </p:txBody>
      </p:sp>
      <p:pic>
        <p:nvPicPr>
          <p:cNvPr id="7172" name="Picture 5" descr="Document_24"/>
          <p:cNvPicPr>
            <a:picLocks noChangeAspect="1" noChangeArrowheads="1"/>
          </p:cNvPicPr>
          <p:nvPr/>
        </p:nvPicPr>
        <p:blipFill>
          <a:blip r:embed="rId2"/>
          <a:srcRect t="4056"/>
          <a:stretch>
            <a:fillRect/>
          </a:stretch>
        </p:blipFill>
        <p:spPr bwMode="auto">
          <a:xfrm>
            <a:off x="3214678" y="3500438"/>
            <a:ext cx="2505312" cy="18573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3" name="Picture 6" descr="Памятник у туббольницы"/>
          <p:cNvPicPr>
            <a:picLocks noChangeAspect="1" noChangeArrowheads="1"/>
          </p:cNvPicPr>
          <p:nvPr/>
        </p:nvPicPr>
        <p:blipFill>
          <a:blip r:embed="rId3"/>
          <a:srcRect/>
          <a:stretch>
            <a:fillRect/>
          </a:stretch>
        </p:blipFill>
        <p:spPr bwMode="auto">
          <a:xfrm>
            <a:off x="6286512" y="620282"/>
            <a:ext cx="2286016" cy="23586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4" name="Picture 5" descr="P1050284"/>
          <p:cNvPicPr>
            <a:picLocks noChangeAspect="1" noChangeArrowheads="1"/>
          </p:cNvPicPr>
          <p:nvPr/>
        </p:nvPicPr>
        <p:blipFill>
          <a:blip r:embed="rId4"/>
          <a:srcRect/>
          <a:stretch>
            <a:fillRect/>
          </a:stretch>
        </p:blipFill>
        <p:spPr bwMode="auto">
          <a:xfrm rot="1242772">
            <a:off x="6429388" y="3571876"/>
            <a:ext cx="2016702" cy="165426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5" name="Picture 6" descr="112"/>
          <p:cNvPicPr>
            <a:picLocks noChangeAspect="1" noChangeArrowheads="1"/>
          </p:cNvPicPr>
          <p:nvPr/>
        </p:nvPicPr>
        <p:blipFill>
          <a:blip r:embed="rId5"/>
          <a:srcRect/>
          <a:stretch>
            <a:fillRect/>
          </a:stretch>
        </p:blipFill>
        <p:spPr bwMode="auto">
          <a:xfrm>
            <a:off x="3643306" y="1285860"/>
            <a:ext cx="1787900" cy="18364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6" name="Picture 11"/>
          <p:cNvPicPr>
            <a:picLocks noChangeAspect="1" noChangeArrowheads="1"/>
          </p:cNvPicPr>
          <p:nvPr/>
        </p:nvPicPr>
        <p:blipFill>
          <a:blip r:embed="rId6"/>
          <a:srcRect/>
          <a:stretch>
            <a:fillRect/>
          </a:stretch>
        </p:blipFill>
        <p:spPr bwMode="auto">
          <a:xfrm>
            <a:off x="424425" y="785794"/>
            <a:ext cx="2290995" cy="22645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7" name="Picture 5" descr="музей 047"/>
          <p:cNvPicPr>
            <a:picLocks noChangeAspect="1" noChangeArrowheads="1"/>
          </p:cNvPicPr>
          <p:nvPr/>
        </p:nvPicPr>
        <p:blipFill>
          <a:blip r:embed="rId7"/>
          <a:srcRect/>
          <a:stretch>
            <a:fillRect/>
          </a:stretch>
        </p:blipFill>
        <p:spPr bwMode="auto">
          <a:xfrm rot="20972316">
            <a:off x="571472" y="3429000"/>
            <a:ext cx="2111867" cy="16664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Прямоугольник 8"/>
          <p:cNvSpPr/>
          <p:nvPr/>
        </p:nvSpPr>
        <p:spPr>
          <a:xfrm>
            <a:off x="3214678" y="285728"/>
            <a:ext cx="2714644" cy="584775"/>
          </a:xfrm>
          <a:prstGeom prst="rect">
            <a:avLst/>
          </a:prstGeom>
        </p:spPr>
        <p:txBody>
          <a:bodyPr wrap="square">
            <a:spAutoFit/>
          </a:bodyPr>
          <a:lstStyle/>
          <a:p>
            <a:r>
              <a:rPr lang="ru-RU" sz="3200" b="1" dirty="0" smtClean="0">
                <a:solidFill>
                  <a:srgbClr val="FF0000"/>
                </a:solidFill>
                <a:effectLst>
                  <a:outerShdw blurRad="38100" dist="38100" dir="2700000" algn="tl">
                    <a:srgbClr val="000000"/>
                  </a:outerShdw>
                </a:effectLst>
              </a:rPr>
              <a:t>МБДОУ №7</a:t>
            </a:r>
            <a:endParaRPr lang="ru-RU" sz="32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38896"/>
          </a:xfrm>
        </p:spPr>
        <p:txBody>
          <a:bodyPr>
            <a:noAutofit/>
          </a:bodyPr>
          <a:lstStyle/>
          <a:p>
            <a:pPr algn="ctr"/>
            <a:r>
              <a:rPr lang="ru-RU" sz="2800" dirty="0" smtClean="0">
                <a:solidFill>
                  <a:srgbClr val="FF0000"/>
                </a:solidFill>
                <a:latin typeface="Arial Black" pitchFamily="34" charset="0"/>
              </a:rPr>
              <a:t>Видеопочта « Интересное мероприятие»</a:t>
            </a:r>
            <a:endParaRPr lang="ru-RU" sz="2800" dirty="0">
              <a:solidFill>
                <a:srgbClr val="FF0000"/>
              </a:solidFill>
              <a:latin typeface="Arial Black" pitchFamily="34" charset="0"/>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2357422" y="1643050"/>
            <a:ext cx="4214842" cy="3788145"/>
          </a:xfrm>
          <a:prstGeom prst="rect">
            <a:avLst/>
          </a:prstGeom>
          <a:noFill/>
          <a:ln w="9525">
            <a:noFill/>
            <a:miter lim="800000"/>
            <a:headEnd/>
            <a:tailEnd/>
          </a:ln>
          <a:effectLst/>
        </p:spPr>
      </p:pic>
      <p:pic>
        <p:nvPicPr>
          <p:cNvPr id="2051" name="Picture 3" descr="E:\Мои библиотеки\Desktop\фотки\Поделки\DSC03705.JPG"/>
          <p:cNvPicPr>
            <a:picLocks noChangeAspect="1" noChangeArrowheads="1"/>
          </p:cNvPicPr>
          <p:nvPr/>
        </p:nvPicPr>
        <p:blipFill>
          <a:blip r:embed="rId3"/>
          <a:srcRect/>
          <a:stretch>
            <a:fillRect/>
          </a:stretch>
        </p:blipFill>
        <p:spPr bwMode="auto">
          <a:xfrm rot="20642319">
            <a:off x="371542" y="4285348"/>
            <a:ext cx="2276782" cy="1462952"/>
          </a:xfrm>
          <a:prstGeom prst="rect">
            <a:avLst/>
          </a:prstGeom>
          <a:noFill/>
        </p:spPr>
      </p:pic>
      <p:pic>
        <p:nvPicPr>
          <p:cNvPr id="2053" name="Picture 5" descr="E:\Мои библиотеки\Desktop\фотки\Поделки\DSC03798.JPG"/>
          <p:cNvPicPr>
            <a:picLocks noChangeAspect="1" noChangeArrowheads="1"/>
          </p:cNvPicPr>
          <p:nvPr/>
        </p:nvPicPr>
        <p:blipFill>
          <a:blip r:embed="rId4" cstate="print"/>
          <a:srcRect/>
          <a:stretch>
            <a:fillRect/>
          </a:stretch>
        </p:blipFill>
        <p:spPr bwMode="auto">
          <a:xfrm rot="1642765">
            <a:off x="6430215" y="4222084"/>
            <a:ext cx="2257534" cy="1485535"/>
          </a:xfrm>
          <a:prstGeom prst="rect">
            <a:avLst/>
          </a:prstGeom>
          <a:noFill/>
        </p:spPr>
      </p:pic>
      <p:pic>
        <p:nvPicPr>
          <p:cNvPr id="10242" name="Picture 2"/>
          <p:cNvPicPr>
            <a:picLocks noChangeAspect="1" noChangeArrowheads="1"/>
          </p:cNvPicPr>
          <p:nvPr/>
        </p:nvPicPr>
        <p:blipFill>
          <a:blip r:embed="rId5" cstate="print"/>
          <a:srcRect/>
          <a:stretch>
            <a:fillRect/>
          </a:stretch>
        </p:blipFill>
        <p:spPr bwMode="auto">
          <a:xfrm rot="20125778">
            <a:off x="501527" y="1682425"/>
            <a:ext cx="1957517" cy="1807892"/>
          </a:xfrm>
          <a:prstGeom prst="rect">
            <a:avLst/>
          </a:prstGeom>
          <a:noFill/>
          <a:ln w="9525">
            <a:noFill/>
            <a:miter lim="800000"/>
            <a:headEnd/>
            <a:tailEnd/>
          </a:ln>
          <a:effectLst/>
        </p:spPr>
      </p:pic>
      <p:pic>
        <p:nvPicPr>
          <p:cNvPr id="10243" name="Picture 3"/>
          <p:cNvPicPr>
            <a:picLocks noChangeAspect="1" noChangeArrowheads="1"/>
          </p:cNvPicPr>
          <p:nvPr/>
        </p:nvPicPr>
        <p:blipFill>
          <a:blip r:embed="rId6"/>
          <a:srcRect/>
          <a:stretch>
            <a:fillRect/>
          </a:stretch>
        </p:blipFill>
        <p:spPr bwMode="auto">
          <a:xfrm rot="1397663">
            <a:off x="6716837" y="1532790"/>
            <a:ext cx="2142914" cy="2083612"/>
          </a:xfrm>
          <a:prstGeom prst="rect">
            <a:avLst/>
          </a:prstGeom>
          <a:noFill/>
          <a:ln w="9525">
            <a:noFill/>
            <a:miter lim="800000"/>
            <a:headEnd/>
            <a:tailEnd/>
          </a:ln>
          <a:effectLst/>
        </p:spPr>
      </p:pic>
      <p:sp>
        <p:nvSpPr>
          <p:cNvPr id="8" name="Прямоугольник 7"/>
          <p:cNvSpPr/>
          <p:nvPr/>
        </p:nvSpPr>
        <p:spPr>
          <a:xfrm>
            <a:off x="2286000" y="5572140"/>
            <a:ext cx="4572000" cy="923330"/>
          </a:xfrm>
          <a:prstGeom prst="rect">
            <a:avLst/>
          </a:prstGeom>
        </p:spPr>
        <p:txBody>
          <a:bodyPr wrap="square">
            <a:spAutoFit/>
          </a:bodyPr>
          <a:lstStyle/>
          <a:p>
            <a:r>
              <a:rPr lang="ru-RU" dirty="0" smtClean="0">
                <a:solidFill>
                  <a:srgbClr val="FF0000"/>
                </a:solidFill>
                <a:latin typeface="Arial Black" pitchFamily="34" charset="0"/>
              </a:rPr>
              <a:t>     Участвуем к конкурсе «Волшебные превращения»</a:t>
            </a:r>
          </a:p>
          <a:p>
            <a:r>
              <a:rPr lang="ru-RU" dirty="0" smtClean="0">
                <a:solidFill>
                  <a:srgbClr val="0070C0"/>
                </a:solidFill>
                <a:latin typeface="Arial Black" pitchFamily="34" charset="0"/>
              </a:rPr>
              <a:t>    (детский сад «Мишутка»)</a:t>
            </a:r>
            <a:endParaRPr lang="ru-RU" dirty="0">
              <a:solidFill>
                <a:srgbClr val="0070C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1143008"/>
          </a:xfrm>
        </p:spPr>
        <p:txBody>
          <a:bodyPr>
            <a:noAutofit/>
          </a:bodyPr>
          <a:lstStyle/>
          <a:p>
            <a:pPr algn="ctr"/>
            <a:r>
              <a:rPr lang="ru-RU" sz="2400" b="1" dirty="0" smtClean="0">
                <a:solidFill>
                  <a:srgbClr val="0070C0"/>
                </a:solidFill>
              </a:rPr>
              <a:t>Творческие работы «Рисуем пластилином»</a:t>
            </a:r>
            <a:r>
              <a:rPr lang="ru-RU" sz="2400" b="1" dirty="0" smtClean="0">
                <a:solidFill>
                  <a:srgbClr val="C00000"/>
                </a:solidFill>
              </a:rPr>
              <a:t/>
            </a:r>
            <a:br>
              <a:rPr lang="ru-RU" sz="2400" b="1" dirty="0" smtClean="0">
                <a:solidFill>
                  <a:srgbClr val="C00000"/>
                </a:solidFill>
              </a:rPr>
            </a:br>
            <a:r>
              <a:rPr lang="ru-RU" sz="2400" b="1" dirty="0" smtClean="0">
                <a:solidFill>
                  <a:srgbClr val="C00000"/>
                </a:solidFill>
              </a:rPr>
              <a:t>Делайте с нами , делайте как мы, делайте лучше нас.</a:t>
            </a:r>
            <a:endParaRPr lang="ru-RU" sz="2400" b="1" dirty="0">
              <a:solidFill>
                <a:srgbClr val="C00000"/>
              </a:solidFill>
            </a:endParaRPr>
          </a:p>
        </p:txBody>
      </p:sp>
      <p:pic>
        <p:nvPicPr>
          <p:cNvPr id="2050" name="Picture 2"/>
          <p:cNvPicPr>
            <a:picLocks noGrp="1" noChangeAspect="1" noChangeArrowheads="1"/>
          </p:cNvPicPr>
          <p:nvPr>
            <p:ph idx="1"/>
          </p:nvPr>
        </p:nvPicPr>
        <p:blipFill>
          <a:blip r:embed="rId2"/>
          <a:srcRect/>
          <a:stretch>
            <a:fillRect/>
          </a:stretch>
        </p:blipFill>
        <p:spPr bwMode="auto">
          <a:xfrm>
            <a:off x="428596" y="1857364"/>
            <a:ext cx="2742821" cy="205600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051" name="Picture 3"/>
          <p:cNvPicPr>
            <a:picLocks noChangeAspect="1" noChangeArrowheads="1"/>
          </p:cNvPicPr>
          <p:nvPr/>
        </p:nvPicPr>
        <p:blipFill>
          <a:blip r:embed="rId3"/>
          <a:srcRect/>
          <a:stretch>
            <a:fillRect/>
          </a:stretch>
        </p:blipFill>
        <p:spPr bwMode="auto">
          <a:xfrm>
            <a:off x="3428992" y="1714488"/>
            <a:ext cx="2767010" cy="221457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2"/>
          <p:cNvPicPr>
            <a:picLocks noChangeAspect="1" noChangeArrowheads="1"/>
          </p:cNvPicPr>
          <p:nvPr/>
        </p:nvPicPr>
        <p:blipFill>
          <a:blip r:embed="rId4"/>
          <a:srcRect/>
          <a:stretch>
            <a:fillRect/>
          </a:stretch>
        </p:blipFill>
        <p:spPr bwMode="auto">
          <a:xfrm>
            <a:off x="6494733" y="2071678"/>
            <a:ext cx="2267976" cy="300039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054" name="Picture 6"/>
          <p:cNvPicPr>
            <a:picLocks noChangeAspect="1" noChangeArrowheads="1"/>
          </p:cNvPicPr>
          <p:nvPr/>
        </p:nvPicPr>
        <p:blipFill>
          <a:blip r:embed="rId5" cstate="print"/>
          <a:srcRect/>
          <a:stretch>
            <a:fillRect/>
          </a:stretch>
        </p:blipFill>
        <p:spPr bwMode="auto">
          <a:xfrm>
            <a:off x="785786" y="4286256"/>
            <a:ext cx="2000264" cy="238161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055" name="Picture 7"/>
          <p:cNvPicPr>
            <a:picLocks noChangeAspect="1" noChangeArrowheads="1"/>
          </p:cNvPicPr>
          <p:nvPr/>
        </p:nvPicPr>
        <p:blipFill>
          <a:blip r:embed="rId6"/>
          <a:srcRect/>
          <a:stretch>
            <a:fillRect/>
          </a:stretch>
        </p:blipFill>
        <p:spPr bwMode="auto">
          <a:xfrm>
            <a:off x="3214678" y="4500570"/>
            <a:ext cx="2838254" cy="212724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Прямоугольник 7"/>
          <p:cNvSpPr/>
          <p:nvPr/>
        </p:nvSpPr>
        <p:spPr>
          <a:xfrm>
            <a:off x="6357950" y="5500702"/>
            <a:ext cx="2357454" cy="707886"/>
          </a:xfrm>
          <a:prstGeom prst="rect">
            <a:avLst/>
          </a:prstGeom>
        </p:spPr>
        <p:txBody>
          <a:bodyPr wrap="square">
            <a:spAutoFit/>
          </a:bodyPr>
          <a:lstStyle/>
          <a:p>
            <a:r>
              <a:rPr lang="ru-RU" sz="2000" b="1" dirty="0" smtClean="0">
                <a:solidFill>
                  <a:srgbClr val="0070C0"/>
                </a:solidFill>
              </a:rPr>
              <a:t>Детский сад №7</a:t>
            </a:r>
          </a:p>
          <a:p>
            <a:r>
              <a:rPr lang="ru-RU" sz="2000" b="1" dirty="0" smtClean="0">
                <a:solidFill>
                  <a:srgbClr val="0070C0"/>
                </a:solidFill>
              </a:rPr>
              <a:t>«Лесная поляна»</a:t>
            </a:r>
            <a:endParaRPr lang="ru-RU" sz="2000" dirty="0">
              <a:solidFill>
                <a:srgbClr val="0070C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428596" y="285728"/>
            <a:ext cx="8546746" cy="63094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ru-RU" sz="24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Обмен сообщениями- переписка</a:t>
            </a:r>
            <a:r>
              <a:rPr lang="ru-RU" sz="2400" b="1" dirty="0" smtClean="0">
                <a:solidFill>
                  <a:srgbClr val="0070C0"/>
                </a:solidFill>
                <a:latin typeface="Times New Roman" pitchFamily="18" charset="0"/>
                <a:ea typeface="Times New Roman" pitchFamily="18" charset="0"/>
                <a:cs typeface="Times New Roman" pitchFamily="18" charset="0"/>
              </a:rPr>
              <a:t> (фрагмент)</a:t>
            </a:r>
            <a:endParaRPr kumimoji="0" lang="ru-RU" sz="24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ru-RU" sz="2000" b="1" dirty="0" smtClean="0">
                <a:solidFill>
                  <a:srgbClr val="C00000"/>
                </a:solidFill>
                <a:latin typeface="Times New Roman" pitchFamily="18" charset="0"/>
                <a:ea typeface="Times New Roman" pitchFamily="18" charset="0"/>
                <a:cs typeface="Times New Roman" pitchFamily="18" charset="0"/>
              </a:rPr>
              <a:t>Д/С</a:t>
            </a:r>
            <a:r>
              <a:rPr kumimoji="0" lang="ru-RU" sz="20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№7</a:t>
            </a:r>
            <a:r>
              <a:rPr kumimoji="0" lang="ru-RU" sz="2000" b="0"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3</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Сегодня мы познакомились с понятием </a:t>
            </a:r>
            <a:r>
              <a:rPr kumimoji="0" lang="ru-RU" sz="2000" b="1" i="0" u="none" strike="noStrike" cap="none" normalizeH="0" baseline="0" dirty="0" smtClean="0">
                <a:ln>
                  <a:noFill/>
                </a:ln>
                <a:solidFill>
                  <a:srgbClr val="000000"/>
                </a:solidFill>
                <a:effectLst/>
                <a:latin typeface="Calibri"/>
                <a:ea typeface="Times New Roman" pitchFamily="18" charset="0"/>
                <a:cs typeface="Times New Roman" pitchFamily="18" charset="0"/>
              </a:rPr>
              <a:t>«</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сила ветра».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Узнали, как сила ветра влияет на нашу жизнь и природу. Хотите и вы узнать?</a:t>
            </a:r>
            <a:r>
              <a:rPr lang="ru-RU" sz="2000" b="1" dirty="0" smtClean="0">
                <a:solidFill>
                  <a:srgbClr val="000000"/>
                </a:solidFill>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Наши</a:t>
            </a:r>
            <a:r>
              <a:rPr kumimoji="0" lang="ru-RU" sz="2000" b="1"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педагоги</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сделали к занятию презентацию. Можем с вами поделиться. </a:t>
            </a:r>
            <a:endParaRPr kumimoji="0" lang="ru-RU"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2000" b="1" dirty="0" smtClean="0">
                <a:solidFill>
                  <a:srgbClr val="C00000"/>
                </a:solidFill>
                <a:latin typeface="Times New Roman" pitchFamily="18" charset="0"/>
                <a:ea typeface="Times New Roman" pitchFamily="18" charset="0"/>
                <a:cs typeface="Times New Roman" pitchFamily="18" charset="0"/>
              </a:rPr>
              <a:t>Д/С</a:t>
            </a:r>
            <a:r>
              <a:rPr kumimoji="0" lang="ru-RU" sz="20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№7</a:t>
            </a:r>
            <a:r>
              <a:rPr kumimoji="0" lang="ru-RU" sz="20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Очень будем вам признательны. Каким</a:t>
            </a:r>
            <a:r>
              <a:rPr kumimoji="0" lang="ru-RU" sz="2000" b="1" i="0" u="none" strike="noStrike" cap="none" normalizeH="0" dirty="0" smtClean="0">
                <a:ln>
                  <a:noFill/>
                </a:ln>
                <a:solidFill>
                  <a:schemeClr val="bg1"/>
                </a:solidFill>
                <a:effectLst/>
                <a:latin typeface="Times New Roman" pitchFamily="18" charset="0"/>
                <a:ea typeface="Times New Roman" pitchFamily="18" charset="0"/>
                <a:cs typeface="Times New Roman" pitchFamily="18" charset="0"/>
              </a:rPr>
              <a:t> </a:t>
            </a:r>
            <a:r>
              <a:rPr lang="ru-RU" sz="2000" b="1" dirty="0" smtClean="0">
                <a:solidFill>
                  <a:schemeClr val="bg1"/>
                </a:solidFill>
                <a:latin typeface="Times New Roman" pitchFamily="18" charset="0"/>
                <a:ea typeface="Times New Roman" pitchFamily="18" charset="0"/>
                <a:cs typeface="Times New Roman" pitchFamily="18" charset="0"/>
              </a:rPr>
              <a:t>еще</a:t>
            </a:r>
            <a:r>
              <a:rPr kumimoji="0" lang="ru-RU" sz="20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  познавательным материалом вы можете поделиться?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Если есть ссылки на Интернет сайты </a:t>
            </a:r>
            <a:r>
              <a:rPr kumimoji="0" lang="ru-RU" sz="2000" b="1" i="0" u="none" strike="noStrike" cap="none" normalizeH="0" baseline="0" dirty="0" smtClean="0">
                <a:ln>
                  <a:noFill/>
                </a:ln>
                <a:solidFill>
                  <a:schemeClr val="bg1"/>
                </a:solidFill>
                <a:effectLst/>
                <a:latin typeface="Calibri"/>
                <a:ea typeface="Times New Roman" pitchFamily="18" charset="0"/>
                <a:cs typeface="Times New Roman" pitchFamily="18" charset="0"/>
              </a:rPr>
              <a:t>–</a:t>
            </a:r>
            <a:r>
              <a:rPr kumimoji="0" lang="ru-RU" sz="20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пришлите.</a:t>
            </a:r>
            <a:endParaRPr kumimoji="0" lang="ru-RU"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2000" b="1" dirty="0" smtClean="0">
                <a:solidFill>
                  <a:srgbClr val="C00000"/>
                </a:solidFill>
                <a:latin typeface="Times New Roman" pitchFamily="18" charset="0"/>
                <a:ea typeface="Times New Roman" pitchFamily="18" charset="0"/>
                <a:cs typeface="Times New Roman" pitchFamily="18" charset="0"/>
              </a:rPr>
              <a:t>Д/С</a:t>
            </a:r>
            <a:r>
              <a:rPr kumimoji="0" lang="ru-RU" sz="20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 №73</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:Посылаем вам свою презентацию. Напишите, что вам понравилось.</a:t>
            </a:r>
            <a:r>
              <a:rPr kumimoji="0" lang="ru-RU" sz="2000" b="1" i="0"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Какой интересный материал о ветре вы нашли?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Наши ссылки</a:t>
            </a:r>
            <a:r>
              <a:rPr kumimoji="0" lang="ru-RU"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hlinkClick r:id="rId2"/>
              </a:rPr>
              <a:t>http://allforchildren.ru/poetry/index_wind.php- стихи</a:t>
            </a:r>
            <a:r>
              <a:rPr kumimoji="0" lang="ru-RU"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о ветре.</a:t>
            </a:r>
            <a:r>
              <a:rPr kumimoji="0" lang="ru-RU" sz="2000" b="1" i="0" u="none" strike="noStrike" cap="none" normalizeH="0" dirty="0" smtClean="0">
                <a:ln>
                  <a:noFill/>
                </a:ln>
                <a:solidFill>
                  <a:srgbClr val="0070C0"/>
                </a:solidFill>
                <a:effectLst/>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hlinkClick r:id="rId3"/>
              </a:rPr>
              <a:t>http://www.chudopredki.ru/2407-narodnye-primety-o-vetre.html-приметы</a:t>
            </a:r>
            <a:r>
              <a:rPr kumimoji="0" lang="ru-RU" sz="2000" b="1" i="0" u="none" strike="noStrike" cap="none" normalizeH="0" dirty="0" smtClean="0">
                <a:ln>
                  <a:noFill/>
                </a:ln>
                <a:solidFill>
                  <a:srgbClr val="0070C0"/>
                </a:solidFill>
                <a:effectLst/>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о ветре</a:t>
            </a:r>
            <a:r>
              <a:rPr lang="ru-RU" sz="2000" b="1" dirty="0" smtClean="0">
                <a:solidFill>
                  <a:srgbClr val="0070C0"/>
                </a:solidFill>
                <a:latin typeface="Arial" pitchFamily="34" charset="0"/>
                <a:cs typeface="Arial" pitchFamily="34" charset="0"/>
              </a:rPr>
              <a:t>. </a:t>
            </a:r>
            <a:r>
              <a:rPr kumimoji="0" lang="ru-RU"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hlinkClick r:id="rId4"/>
              </a:rPr>
              <a:t>http://allforchildren.ru/why/where17.php-</a:t>
            </a:r>
            <a:r>
              <a:rPr kumimoji="0" lang="ru-RU"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как образуется ветер</a:t>
            </a:r>
            <a:endParaRPr kumimoji="0" lang="ru-RU" sz="2000" b="1" i="0" u="none" strike="noStrike" cap="none" normalizeH="0" baseline="0" dirty="0" smtClean="0">
              <a:ln>
                <a:noFill/>
              </a:ln>
              <a:solidFill>
                <a:srgbClr val="0070C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ru-RU" sz="2000" b="1" dirty="0" smtClean="0">
                <a:solidFill>
                  <a:srgbClr val="C00000"/>
                </a:solidFill>
                <a:latin typeface="Times New Roman" pitchFamily="18" charset="0"/>
                <a:ea typeface="Times New Roman" pitchFamily="18" charset="0"/>
                <a:cs typeface="Times New Roman" pitchFamily="18" charset="0"/>
              </a:rPr>
              <a:t>Д/С</a:t>
            </a:r>
            <a:r>
              <a:rPr kumimoji="0" lang="ru-RU" sz="2000" b="1" i="0" u="none" strike="noStrike" cap="none" normalizeH="0" baseline="0" dirty="0" smtClean="0">
                <a:ln>
                  <a:noFill/>
                </a:ln>
                <a:solidFill>
                  <a:srgbClr val="C00000"/>
                </a:solidFill>
                <a:effectLst/>
                <a:latin typeface="Times New Roman" pitchFamily="18" charset="0"/>
                <a:ea typeface="Times New Roman" pitchFamily="18" charset="0"/>
                <a:cs typeface="Times New Roman" pitchFamily="18" charset="0"/>
              </a:rPr>
              <a:t>№7</a:t>
            </a:r>
            <a:r>
              <a:rPr kumimoji="0" lang="ru-RU" sz="2000" b="1" i="0" u="none" strike="noStrike" cap="none" normalizeH="0" baseline="0" dirty="0" smtClean="0">
                <a:ln>
                  <a:noFill/>
                </a:ln>
                <a:solidFill>
                  <a:schemeClr val="accent2">
                    <a:lumMod val="50000"/>
                  </a:schemeClr>
                </a:solidFill>
                <a:effectLst/>
                <a:latin typeface="Times New Roman" pitchFamily="18" charset="0"/>
                <a:ea typeface="Times New Roman" pitchFamily="18" charset="0"/>
                <a:cs typeface="Times New Roman" pitchFamily="18" charset="0"/>
              </a:rPr>
              <a:t>: </a:t>
            </a:r>
            <a:r>
              <a:rPr kumimoji="0" lang="ru-RU" sz="2000" b="1"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Большое спасибо за презентацию. С интересом ее просмотрели. Вы нас убедили, что ветер может быть нашим и врагом и другом.  Саша Топоров принес детскую энциклопедию, в ней описаны интересные опыты по данной теме. На следующем сеансе видеосвязи мы вам их покажем. Готовьтесь посмотреть наш мастер-класс.</a:t>
            </a:r>
            <a:endParaRPr kumimoji="0" lang="ru-RU" sz="2000" b="1"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569</TotalTime>
  <Words>1283</Words>
  <PresentationFormat>Экран (4:3)</PresentationFormat>
  <Paragraphs>111</Paragraphs>
  <Slides>22</Slides>
  <Notes>1</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22</vt:i4>
      </vt:variant>
    </vt:vector>
  </HeadingPairs>
  <TitlesOfParts>
    <vt:vector size="24" baseType="lpstr">
      <vt:lpstr>Литейная</vt:lpstr>
      <vt:lpstr>Слайд</vt:lpstr>
      <vt:lpstr>  «Дружба крепкая не кончается» МАДОУ №73 «Мишутка» - МБДОУ№7 «Лесная поляна» г. Старый Оскол Белгородской области</vt:lpstr>
      <vt:lpstr>Материалы Онлайн - общения  «Рассказываем друзьям о своих    достижениях</vt:lpstr>
      <vt:lpstr>Новости для друзей</vt:lpstr>
      <vt:lpstr>Презентация выстаки  для друзей   «Мое солнышко» (детско-родительский проект) детский сад №73  «Мишутка»</vt:lpstr>
      <vt:lpstr>Фотоэкскурсии  для друзей «Путешествуйте с нами»</vt:lpstr>
      <vt:lpstr> Фотоэкскурсия для друзей к памятным                                                                             местам нашего города</vt:lpstr>
      <vt:lpstr>Видеопочта « Интересное мероприятие»</vt:lpstr>
      <vt:lpstr>Творческие работы «Рисуем пластилином» Делайте с нами , делайте как мы, делайте лучше нас.</vt:lpstr>
      <vt:lpstr>Слайд 9</vt:lpstr>
      <vt:lpstr>Что мы узнали о силе ветра</vt:lpstr>
      <vt:lpstr>Слайд 11</vt:lpstr>
      <vt:lpstr>Слайд 12</vt:lpstr>
      <vt:lpstr>  Мастер-класс для друзей «Наша ёлочка»»</vt:lpstr>
      <vt:lpstr>Авторские открытки  для друзей </vt:lpstr>
      <vt:lpstr>Слайд 15</vt:lpstr>
      <vt:lpstr>Слайд 16</vt:lpstr>
      <vt:lpstr>Красная шапочка</vt:lpstr>
      <vt:lpstr>Слайд 18</vt:lpstr>
      <vt:lpstr>Слайд 19</vt:lpstr>
      <vt:lpstr>Слайд 20</vt:lpstr>
      <vt:lpstr>Слайд 21</vt:lpstr>
      <vt:lpstr>Фотоколлаж интересного мероприятия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Виртуальные  фото-экскурсии</dc:title>
  <dc:creator>Пользователь</dc:creator>
  <cp:lastModifiedBy>пользователь</cp:lastModifiedBy>
  <cp:revision>63</cp:revision>
  <dcterms:created xsi:type="dcterms:W3CDTF">2014-10-01T19:40:14Z</dcterms:created>
  <dcterms:modified xsi:type="dcterms:W3CDTF">2021-03-24T14:28:55Z</dcterms:modified>
</cp:coreProperties>
</file>