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5" r:id="rId3"/>
    <p:sldId id="273" r:id="rId4"/>
    <p:sldId id="260" r:id="rId5"/>
    <p:sldId id="278" r:id="rId6"/>
    <p:sldId id="261" r:id="rId7"/>
    <p:sldId id="262" r:id="rId8"/>
    <p:sldId id="279" r:id="rId9"/>
    <p:sldId id="263" r:id="rId10"/>
    <p:sldId id="264" r:id="rId11"/>
    <p:sldId id="265" r:id="rId12"/>
    <p:sldId id="266" r:id="rId13"/>
    <p:sldId id="267" r:id="rId14"/>
    <p:sldId id="270" r:id="rId15"/>
    <p:sldId id="272" r:id="rId16"/>
    <p:sldId id="271" r:id="rId17"/>
    <p:sldId id="268" r:id="rId18"/>
    <p:sldId id="259" r:id="rId19"/>
    <p:sldId id="280" r:id="rId20"/>
    <p:sldId id="274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440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724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71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995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154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815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20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39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786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990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446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4E14B-249C-4574-A0C9-77B859EF874C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36E8D-E9B4-40AF-8647-0F4EA4850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24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1095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ru-RU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80-летию Великой Победы посвящается…</a:t>
            </a:r>
            <a:endParaRPr lang="ru-RU" sz="3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F:\БАКИЕВА - Печать\Мой папа\IMG-f2b6ea00ebf6b944f2871db9b209ff59-V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746" y="1249252"/>
            <a:ext cx="7920507" cy="51386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6983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4126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Чудо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81070"/>
            <a:ext cx="10515600" cy="4695893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На перроне стояли две большие группы привезённых людей. Одна группа в полосатых робах, их должны были отправить в концлагеря, дед был в этой группе. Вторая группа – мирные жители с вещами, они предназначались для работы в разных местах. </a:t>
            </a:r>
            <a:endParaRPr lang="ru-RU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Всех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охраняли вооружённые немцы. Дед стоял с краю своей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группы и каким-то чудом, улучив момент, когда немец отвернулся, </a:t>
            </a:r>
            <a:r>
              <a:rPr lang="ru-RU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оказался среди мирных жителей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 Кто-то накинул ему на плечи пиджак, скрыв робу.</a:t>
            </a:r>
          </a:p>
        </p:txBody>
      </p:sp>
    </p:spTree>
    <p:extLst>
      <p:ext uri="{BB962C8B-B14F-4D97-AF65-F5344CB8AC3E}">
        <p14:creationId xmlns:p14="http://schemas.microsoft.com/office/powerpoint/2010/main" val="373143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1095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на заводе и побег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776"/>
            <a:ext cx="10515600" cy="4921187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Их привезли в бараки, специально построенные для них при заводе. Они работали на станках с раннего утра до ночи.</a:t>
            </a:r>
          </a:p>
          <a:p>
            <a:pPr>
              <a:lnSpc>
                <a:spcPct val="100000"/>
              </a:lnSpc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Немцы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их будили ударами и словами «вставай,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пулпатый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» (что означало «вставай, полпятого»). Также на этом заводе работали местные жители – чехи. Они жили в своих домах. Чехи приносили с собой серу со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спичек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, эту серу бросали в станок, получался маленький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взрывчик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и станок выходил из строя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За это немцы расстреливали каждого пятнадцатого рабочего. Но диверсии всё равно продолжались.</a:t>
            </a:r>
          </a:p>
          <a:p>
            <a:pPr>
              <a:lnSpc>
                <a:spcPct val="100000"/>
              </a:lnSpc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Охрана бараков была не такая как в концлагере, поэтому недолго думая дед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бежал. 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88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1095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Возвращение к своим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52282"/>
            <a:ext cx="10515600" cy="4824681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В этот раз побег был удачным и вскоре дед вышел к нашим войскам. Его, естественно, задержали. </a:t>
            </a:r>
            <a:endParaRPr lang="ru-RU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допросе он рассказал всё о себе, о боях, в которых участвовал, о ранении (шрам был на голове), о побегах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Дед уговорил отправить его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воевать дальше. Знал,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что может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погибнуть в любой момент, поэтому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решил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не писать родителям и своей девушке (в будущем моей бабушке), что жив.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Написал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только после победы.</a:t>
            </a:r>
          </a:p>
        </p:txBody>
      </p:sp>
    </p:spTree>
    <p:extLst>
      <p:ext uri="{BB962C8B-B14F-4D97-AF65-F5344CB8AC3E}">
        <p14:creationId xmlns:p14="http://schemas.microsoft.com/office/powerpoint/2010/main" val="242868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5337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Ура! Победа! 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26524"/>
            <a:ext cx="10515600" cy="4850439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Дед воевал до конца войны. Он воевал в Венгрии, Австрии, Чехословакии, участвовал в освобождении Будапешта, Вены. Был в Праге. После 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Победы </a:t>
            </a: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служил в Венгрии и демобилизовался только в декабре 1945 года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Медаль «За взятие Вены», </a:t>
            </a:r>
            <a:r>
              <a:rPr lang="ru-RU" sz="2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r>
              <a:rPr lang="ru-RU" sz="2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июня </a:t>
            </a:r>
            <a:r>
              <a:rPr lang="ru-RU" sz="2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1945 г.</a:t>
            </a:r>
          </a:p>
          <a:p>
            <a:pPr marL="0" indent="0" algn="r">
              <a:buNone/>
            </a:pPr>
            <a:r>
              <a:rPr lang="ru-RU" sz="2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Орден Отечественной войны</a:t>
            </a: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F:\БАКИЕВА - Печать\Мой папа\IMG-20200301-WA0011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597" y="3412901"/>
            <a:ext cx="3489102" cy="26610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 descr="F:\БАКИЕВА - Печать\Мой папа\IMG-20200301-WA0003-1.jpg"/>
          <p:cNvPicPr/>
          <p:nvPr/>
        </p:nvPicPr>
        <p:blipFill>
          <a:blip r:embed="rId3" cstate="print"/>
          <a:srcRect l="2518" r="3273" b="4181"/>
          <a:stretch>
            <a:fillRect/>
          </a:stretch>
        </p:blipFill>
        <p:spPr bwMode="auto">
          <a:xfrm>
            <a:off x="7394824" y="3963192"/>
            <a:ext cx="1515745" cy="21107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5" descr="F:\БАКИЕВА - Печать\Мой папа\IMG-20200301-WA0000-1.jpg"/>
          <p:cNvPicPr/>
          <p:nvPr/>
        </p:nvPicPr>
        <p:blipFill>
          <a:blip r:embed="rId4" cstate="print"/>
          <a:srcRect t="5449" b="7369"/>
          <a:stretch>
            <a:fillRect/>
          </a:stretch>
        </p:blipFill>
        <p:spPr bwMode="auto">
          <a:xfrm>
            <a:off x="9024601" y="3963192"/>
            <a:ext cx="2216388" cy="21107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 descr="F:\БАКИЕВА - Печать\Мой папа\IMG-20200301-WA0001-1.jpg"/>
          <p:cNvPicPr/>
          <p:nvPr/>
        </p:nvPicPr>
        <p:blipFill>
          <a:blip r:embed="rId5" cstate="print"/>
          <a:srcRect t="7053" r="1511" b="6038"/>
          <a:stretch>
            <a:fillRect/>
          </a:stretch>
        </p:blipFill>
        <p:spPr bwMode="auto">
          <a:xfrm>
            <a:off x="4522096" y="4062024"/>
            <a:ext cx="2677934" cy="1978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Рисунок 7" descr="C:\Users\Колледж\AppData\Local\Microsoft\Windows\Temporary Internet Files\Content.Word\IMG-75d9e2959d6448369177c4dfe3e342aa-V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13701" y="365125"/>
            <a:ext cx="1540099" cy="96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34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6852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войны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00766"/>
            <a:ext cx="10515600" cy="5203065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В январе 1946 года дед женился и поступил в пединститут на физико-математический факультет и закончил его экстерном с отличием. Ему предлагали остаться в Оренбурге преподавать в институте , обещали дать жильё. Но он за столько лет войны так истосковался по дому, что решил жить и работать в родном селе Жёлтое.</a:t>
            </a:r>
          </a:p>
          <a:p>
            <a:pPr>
              <a:lnSpc>
                <a:spcPct val="100000"/>
              </a:lnSpc>
            </a:pP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Дедушка был всесторонне развитым человеком. Например, на вступительном экзамене в институт он сочинение написал в стихах и получил пятёрку.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ыл </a:t>
            </a: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фанатом математики и физики. Он мог ночами сидеть и решать сложнейшие задачи из журнала «Квант».</a:t>
            </a:r>
          </a:p>
          <a:p>
            <a:pPr>
              <a:lnSpc>
                <a:spcPct val="100000"/>
              </a:lnSpc>
            </a:pPr>
            <a:endParaRPr lang="ru-RU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65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9883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Любимая работа – учитель!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55313"/>
            <a:ext cx="10515600" cy="4721650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В последние годы жизни он в школе кроме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физики, математики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и астрономии,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преподавал историю. </a:t>
            </a:r>
            <a:endParaRPr lang="ru-RU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Однажды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в школу приехала комиссия, пришли на его урок истории. Члены комиссии были в восторге от урока, сказали, что впервые видят такого хорошего историка. Когда они пришли на урок математики и увидели того же учителя, то были очень удивлены, что один человек может так хорошо проводить уроки по таким разным дисциплинам. </a:t>
            </a:r>
            <a:endParaRPr lang="ru-RU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Жалко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, что дед прожил только неполных 65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лет.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54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5337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Награды </a:t>
            </a:r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дедушки:</a:t>
            </a:r>
            <a:endParaRPr lang="ru-RU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52282"/>
            <a:ext cx="10515600" cy="4824681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/>
          <a:lstStyle/>
          <a:p>
            <a:pPr lvl="0"/>
            <a:r>
              <a:rPr lang="ru-RU" sz="27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Медаль </a:t>
            </a:r>
            <a:r>
              <a:rPr lang="ru-RU" sz="2700" b="1" i="1" dirty="0">
                <a:latin typeface="Arial" panose="020B0604020202020204" pitchFamily="34" charset="0"/>
                <a:cs typeface="Arial" panose="020B0604020202020204" pitchFamily="34" charset="0"/>
              </a:rPr>
              <a:t>«За взятие Вены», 9 июня 1945г.</a:t>
            </a:r>
          </a:p>
          <a:p>
            <a:pPr lvl="0"/>
            <a:r>
              <a:rPr lang="ru-RU" sz="2700" b="1" i="1" dirty="0">
                <a:latin typeface="Arial" panose="020B0604020202020204" pitchFamily="34" charset="0"/>
                <a:cs typeface="Arial" panose="020B0604020202020204" pitchFamily="34" charset="0"/>
              </a:rPr>
              <a:t>Юбилейная медаль «20 лет победы в Великой   </a:t>
            </a:r>
            <a:r>
              <a:rPr lang="ru-RU" sz="27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Отечественной </a:t>
            </a:r>
            <a:r>
              <a:rPr lang="ru-RU" sz="2700" b="1" i="1" dirty="0">
                <a:latin typeface="Arial" panose="020B0604020202020204" pitchFamily="34" charset="0"/>
                <a:cs typeface="Arial" panose="020B0604020202020204" pitchFamily="34" charset="0"/>
              </a:rPr>
              <a:t>войне», 7 мая 1965г.</a:t>
            </a:r>
          </a:p>
          <a:p>
            <a:pPr lvl="0"/>
            <a:r>
              <a:rPr lang="ru-RU" sz="2700" b="1" i="1" dirty="0">
                <a:latin typeface="Arial" panose="020B0604020202020204" pitchFamily="34" charset="0"/>
                <a:cs typeface="Arial" panose="020B0604020202020204" pitchFamily="34" charset="0"/>
              </a:rPr>
              <a:t>Юбилейная медаль «30 лет победы в Великой Отечественной войне», 25 апреля 1975г.</a:t>
            </a:r>
          </a:p>
          <a:p>
            <a:pPr lvl="0"/>
            <a:r>
              <a:rPr lang="ru-RU" sz="2700" b="1" i="1" dirty="0">
                <a:latin typeface="Arial" panose="020B0604020202020204" pitchFamily="34" charset="0"/>
                <a:cs typeface="Arial" panose="020B0604020202020204" pitchFamily="34" charset="0"/>
              </a:rPr>
              <a:t>Юбилейная медаль «60 лет Вооруженных Сил СССР», </a:t>
            </a:r>
            <a:r>
              <a:rPr lang="ru-RU" sz="27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28 </a:t>
            </a:r>
            <a:r>
              <a:rPr lang="ru-RU" sz="2700" b="1" i="1" dirty="0">
                <a:latin typeface="Arial" panose="020B0604020202020204" pitchFamily="34" charset="0"/>
                <a:cs typeface="Arial" panose="020B0604020202020204" pitchFamily="34" charset="0"/>
              </a:rPr>
              <a:t>января 1978г.</a:t>
            </a:r>
          </a:p>
          <a:p>
            <a:pPr lvl="0"/>
            <a:r>
              <a:rPr lang="ru-RU" sz="2700" b="1" i="1" dirty="0">
                <a:latin typeface="Arial" panose="020B0604020202020204" pitchFamily="34" charset="0"/>
                <a:cs typeface="Arial" panose="020B0604020202020204" pitchFamily="34" charset="0"/>
              </a:rPr>
              <a:t>Орден Отечественной </a:t>
            </a:r>
            <a:r>
              <a:rPr lang="ru-RU" sz="27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войны </a:t>
            </a:r>
            <a:r>
              <a:rPr lang="en-US" sz="2700" b="1" i="1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2700" b="1" i="1" dirty="0">
                <a:latin typeface="Arial" panose="020B0604020202020204" pitchFamily="34" charset="0"/>
                <a:cs typeface="Arial" panose="020B0604020202020204" pitchFamily="34" charset="0"/>
              </a:rPr>
              <a:t> степени, 11 марта 1985г.</a:t>
            </a:r>
          </a:p>
          <a:p>
            <a:r>
              <a:rPr lang="ru-RU" sz="2700" b="1" i="1" dirty="0">
                <a:latin typeface="Arial" panose="020B0604020202020204" pitchFamily="34" charset="0"/>
                <a:cs typeface="Arial" panose="020B0604020202020204" pitchFamily="34" charset="0"/>
              </a:rPr>
              <a:t>Медаль «Ветеран труда» 28 мая 1982 г.</a:t>
            </a:r>
          </a:p>
        </p:txBody>
      </p:sp>
    </p:spTree>
    <p:extLst>
      <p:ext uri="{BB962C8B-B14F-4D97-AF65-F5344CB8AC3E}">
        <p14:creationId xmlns:p14="http://schemas.microsoft.com/office/powerpoint/2010/main" val="229169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60118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3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амять о дедушке – его рабочая тетрадь с красивым каллиграфическим почерком и логарифмическая линейка</a:t>
            </a:r>
            <a:endParaRPr lang="ru-RU" sz="36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F:\БАКИЕВА - Печать\Мой папа\20200514_121711.jpg"/>
          <p:cNvPicPr>
            <a:picLocks noGrp="1"/>
          </p:cNvPicPr>
          <p:nvPr>
            <p:ph idx="1"/>
          </p:nvPr>
        </p:nvPicPr>
        <p:blipFill>
          <a:blip r:embed="rId2" cstate="print"/>
          <a:srcRect l="15339" t="5692" b="4031"/>
          <a:stretch>
            <a:fillRect/>
          </a:stretch>
        </p:blipFill>
        <p:spPr bwMode="auto">
          <a:xfrm rot="5400000">
            <a:off x="1157502" y="1721972"/>
            <a:ext cx="2245186" cy="28837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 descr="F:\БАКИЕВА - Печать\Мой папа\IMG-1c99e3407f86a021ecffe1387421356d-V.jpg"/>
          <p:cNvPicPr/>
          <p:nvPr/>
        </p:nvPicPr>
        <p:blipFill>
          <a:blip r:embed="rId3" cstate="print"/>
          <a:srcRect l="-1201" t="12102" r="3006" b="9298"/>
          <a:stretch>
            <a:fillRect/>
          </a:stretch>
        </p:blipFill>
        <p:spPr bwMode="auto">
          <a:xfrm>
            <a:off x="3721993" y="2041277"/>
            <a:ext cx="3407061" cy="22451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5" descr="F:\БАКИЕВА - Печать\Мой папа\IMG-86142d478502113f1311928839c59dc6-V.jpg"/>
          <p:cNvPicPr/>
          <p:nvPr/>
        </p:nvPicPr>
        <p:blipFill>
          <a:blip r:embed="rId4" cstate="print">
            <a:lum bright="-10000" contrast="30000"/>
          </a:blip>
          <a:srcRect l="9872" t="31769" r="21008" b="30500"/>
          <a:stretch>
            <a:fillRect/>
          </a:stretch>
        </p:blipFill>
        <p:spPr bwMode="auto">
          <a:xfrm>
            <a:off x="7243195" y="2041277"/>
            <a:ext cx="3201572" cy="22451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 descr="F:\БАКИЕВА - Печать\Мой папа\IMG-20200515-WA0017.jpg"/>
          <p:cNvPicPr/>
          <p:nvPr/>
        </p:nvPicPr>
        <p:blipFill>
          <a:blip r:embed="rId5" cstate="print"/>
          <a:srcRect l="41772" t="18919" r="41140" b="68494"/>
          <a:stretch>
            <a:fillRect/>
          </a:stretch>
        </p:blipFill>
        <p:spPr bwMode="auto">
          <a:xfrm rot="2998581">
            <a:off x="1793517" y="4640817"/>
            <a:ext cx="1541595" cy="14307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Рисунок 7" descr="F:\БАКИЕВА - Печать\Мой папа\20200514_113650.jpg"/>
          <p:cNvPicPr/>
          <p:nvPr/>
        </p:nvPicPr>
        <p:blipFill>
          <a:blip r:embed="rId6" cstate="print"/>
          <a:srcRect t="12171" b="5804"/>
          <a:stretch>
            <a:fillRect/>
          </a:stretch>
        </p:blipFill>
        <p:spPr bwMode="auto">
          <a:xfrm>
            <a:off x="3758840" y="4421119"/>
            <a:ext cx="3333365" cy="19854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0" name="Picture 2" descr="https://avatars.mds.yandex.net/i?id=cf12d528c8a5f3d0e1d7244e89de271b3c6b3d2ee0c1439e-4314299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193" y="4421119"/>
            <a:ext cx="3176681" cy="198542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34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8659" y="365124"/>
            <a:ext cx="4906852" cy="3253839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Мои любимые дедушка и бабушка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747751"/>
            <a:ext cx="10515600" cy="2429211"/>
          </a:xfrm>
          <a:solidFill>
            <a:schemeClr val="accent2"/>
          </a:solidFill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 бабушкой они прожили больше 40 лет, вырастили и достойно воспитали шестерых детей.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Дедушка и бабушка всю жизнь проработали учителями </a:t>
            </a:r>
            <a:r>
              <a:rPr lang="ru-RU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Желтинской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средней школы (Оренбургская область): бабушка была учительницей начальных классов, дедушка – учителем математики, физики и астрономии. Также он долгое время работал завучем. Они были очень хорошими учителями, думаю, что многие их ученики до сих пор вспоминают их добрым словом.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F:\БАКИЕВА - Печать\Мой папа\20190507_213100-1.jpg"/>
          <p:cNvPicPr/>
          <p:nvPr/>
        </p:nvPicPr>
        <p:blipFill>
          <a:blip r:embed="rId2" cstate="print"/>
          <a:srcRect l="4596" t="5872" r="11817" b="5505"/>
          <a:stretch>
            <a:fillRect/>
          </a:stretch>
        </p:blipFill>
        <p:spPr bwMode="auto">
          <a:xfrm>
            <a:off x="8500056" y="365125"/>
            <a:ext cx="2853744" cy="33826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 descr="F:\БАКИЕВА - Печать\Мой папа\20190507_213946-1.jpg"/>
          <p:cNvPicPr/>
          <p:nvPr/>
        </p:nvPicPr>
        <p:blipFill>
          <a:blip r:embed="rId3" cstate="print"/>
          <a:srcRect l="4732" t="3419" r="9047" b="8120"/>
          <a:stretch>
            <a:fillRect/>
          </a:stretch>
        </p:blipFill>
        <p:spPr bwMode="auto">
          <a:xfrm>
            <a:off x="838201" y="365126"/>
            <a:ext cx="2433034" cy="31636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465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5337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Потомок дедушки:</a:t>
            </a:r>
            <a:endParaRPr lang="ru-RU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149" y="1465743"/>
            <a:ext cx="6078651" cy="4597757"/>
          </a:xfrm>
          <a:solidFill>
            <a:schemeClr val="accent2"/>
          </a:solidFill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954110" y="1465743"/>
            <a:ext cx="4250028" cy="4597757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этом фото дедушка со своей внучкой (со мной). </a:t>
            </a:r>
          </a:p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сожалению, дедушка не узнал о том, что я пошла по его стопам и тоже стала учителем математики, тоже люблю математику и свою профессию</a:t>
            </a:r>
            <a:endParaRPr lang="ru-RU" sz="28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1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8187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80-летию Великой Победы посвящается…</a:t>
            </a:r>
            <a:endParaRPr lang="ru-RU" sz="36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65632" y="1487424"/>
            <a:ext cx="10488168" cy="4689539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>
                <a:latin typeface="Arial" pitchFamily="34" charset="0"/>
                <a:cs typeface="Arial" pitchFamily="34" charset="0"/>
              </a:rPr>
              <a:t>История моего деда: </a:t>
            </a:r>
          </a:p>
          <a:p>
            <a:pPr algn="ctr">
              <a:buNone/>
            </a:pPr>
            <a:r>
              <a:rPr lang="ru-RU" sz="4800" b="1" i="1" dirty="0" smtClean="0">
                <a:latin typeface="Arial" pitchFamily="34" charset="0"/>
                <a:cs typeface="Arial" pitchFamily="34" charset="0"/>
              </a:rPr>
              <a:t>учителя </a:t>
            </a:r>
            <a:r>
              <a:rPr lang="ru-RU" sz="4800" b="1" i="1" dirty="0" smtClean="0">
                <a:latin typeface="Arial" pitchFamily="34" charset="0"/>
                <a:cs typeface="Arial" pitchFamily="34" charset="0"/>
              </a:rPr>
              <a:t>и </a:t>
            </a:r>
            <a:endParaRPr lang="ru-RU" sz="4800" b="1" i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4800" b="1" i="1" dirty="0" smtClean="0">
                <a:latin typeface="Arial" pitchFamily="34" charset="0"/>
                <a:cs typeface="Arial" pitchFamily="34" charset="0"/>
              </a:rPr>
              <a:t>участника Великой </a:t>
            </a:r>
            <a:r>
              <a:rPr lang="ru-RU" sz="4800" b="1" i="1" dirty="0" smtClean="0">
                <a:latin typeface="Arial" pitchFamily="34" charset="0"/>
                <a:cs typeface="Arial" pitchFamily="34" charset="0"/>
              </a:rPr>
              <a:t>Отечественной войны</a:t>
            </a:r>
          </a:p>
          <a:p>
            <a:pPr algn="ctr">
              <a:buNone/>
            </a:pPr>
            <a:endParaRPr lang="ru-RU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Подготовила преподаватель </a:t>
            </a:r>
            <a:r>
              <a:rPr lang="ru-RU" b="1" i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математики </a:t>
            </a:r>
          </a:p>
          <a:p>
            <a:pPr algn="ctr">
              <a:buNone/>
            </a:pPr>
            <a:r>
              <a:rPr lang="ru-RU" b="1" i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Буркина </a:t>
            </a:r>
            <a:r>
              <a:rPr lang="ru-RU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Дилара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Дамировна</a:t>
            </a:r>
            <a:endParaRPr lang="ru-RU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9731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Вечная память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avatars.mds.yandex.net/i?id=8dc53a81c5477d71bdb38180e7cb2a2287cec32a-9264877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673" y="1334232"/>
            <a:ext cx="7160654" cy="48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72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105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Picture backgrou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76" y="792480"/>
            <a:ext cx="9814560" cy="57668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2615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Мой дедушка </a:t>
            </a:r>
            <a:r>
              <a:rPr lang="ru-RU" sz="30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Ишмухаметов</a:t>
            </a:r>
            <a:r>
              <a:rPr lang="ru-RU" sz="3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Гибадулла</a:t>
            </a:r>
            <a:r>
              <a:rPr lang="ru-RU" sz="3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Гимадеевич</a:t>
            </a:r>
            <a:r>
              <a:rPr lang="ru-RU" sz="3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(больше известен как Григорий Геннадиевич) </a:t>
            </a:r>
            <a:br>
              <a:rPr lang="ru-RU" sz="3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родился 29 декабря 1921г., умер 20 августа 1986г.</a:t>
            </a:r>
            <a:endParaRPr lang="ru-RU" sz="30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 descr="F:\БАКИЕВА - Печать\Мой папа\IMG-20200509-WA0014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3952" t="17268" r="17535" b="16090"/>
          <a:stretch/>
        </p:blipFill>
        <p:spPr bwMode="auto">
          <a:xfrm>
            <a:off x="838199" y="2150169"/>
            <a:ext cx="3424707" cy="43279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" descr="https://avatars.mds.yandex.net/i?id=0f96b5ead29318bb752150d92fa041aa1afa219a-4460510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318" y="2983852"/>
            <a:ext cx="1533525" cy="269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F:\БАКИЕВА - Печать\Мой папа\Screenshot_2020-05-09-22-04-21-1.png"/>
          <p:cNvPicPr/>
          <p:nvPr/>
        </p:nvPicPr>
        <p:blipFill rotWithShape="1">
          <a:blip r:embed="rId4" cstate="print"/>
          <a:srcRect l="5094" t="19813" r="3797" b="24478"/>
          <a:stretch/>
        </p:blipFill>
        <p:spPr bwMode="auto">
          <a:xfrm>
            <a:off x="6692722" y="2150169"/>
            <a:ext cx="4661078" cy="43279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775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1095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Начало войны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F:\БАКИЕВА - Печать\Мой папа\IMG-20200301-WA0027-2-1.jpg"/>
          <p:cNvPicPr>
            <a:picLocks noGrp="1"/>
          </p:cNvPicPr>
          <p:nvPr>
            <p:ph idx="1"/>
          </p:nvPr>
        </p:nvPicPr>
        <p:blipFill>
          <a:blip r:embed="rId2" cstate="print"/>
          <a:srcRect l="7841" t="6323" r="5301" b="5404"/>
          <a:stretch>
            <a:fillRect/>
          </a:stretch>
        </p:blipFill>
        <p:spPr bwMode="auto">
          <a:xfrm>
            <a:off x="838200" y="1310470"/>
            <a:ext cx="2868168" cy="44685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30753" y="1310470"/>
            <a:ext cx="7623048" cy="449353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Дедушка после школы окончил учительский институт. Раньше были такие учебные заведения, это между педучилищем и пединститутом. Т.е. это было между средним и высшим образованием. </a:t>
            </a:r>
            <a:endParaRPr lang="ru-RU" sz="26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начале войны дедушка 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уже работал </a:t>
            </a: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учителем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600" b="1" i="1" spc="5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войну дедушка попал, когда ему только что исполнилось 20 лет. </a:t>
            </a:r>
          </a:p>
          <a:p>
            <a:pPr algn="ctr"/>
            <a:r>
              <a:rPr lang="ru-RU" sz="2600" b="1" i="1" spc="5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Он был определён в пехоту рядовым. Воевал на Курской Дуге. </a:t>
            </a:r>
            <a:endParaRPr lang="ru-RU" sz="2600" b="1" i="1" spc="5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09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1095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Ранение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00766"/>
            <a:ext cx="10515600" cy="4876197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b="1" i="1" spc="5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Как раз там и произошло событие, которое в корне изменило его жизнь </a:t>
            </a:r>
          </a:p>
          <a:p>
            <a:pPr>
              <a:lnSpc>
                <a:spcPct val="110000"/>
              </a:lnSpc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Во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время очередного боя пехотинцы ползком пробирались к своей цели. Они все были в касках, дедушка - тоже. Но ему мешала каска, наверное, она была ему великовата и налезала все время на глаза. Тогда он её просто снял. Во время боя была бомбежка и дедушке в голову, чуть выше лба, попал осколок и он потерял сознание. </a:t>
            </a:r>
            <a:endParaRPr lang="ru-RU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45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1095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Плен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00766"/>
            <a:ext cx="10515600" cy="4876197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29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2900" b="1" i="1" dirty="0">
                <a:latin typeface="Arial" panose="020B0604020202020204" pitchFamily="34" charset="0"/>
                <a:cs typeface="Arial" panose="020B0604020202020204" pitchFamily="34" charset="0"/>
              </a:rPr>
              <a:t>в это время наши отступили и эту территорию заняли немцы. Они подобрали всех раненых и в том числе дедушку. Так мой дед попал в плен. Он очнулся только после операции. В то время немцы уже не добивали раненых, а лечили их, т.к. им нужна была рабочая сила. Врач ему сказал, что если бы осколок ещё </a:t>
            </a:r>
            <a:r>
              <a:rPr lang="ru-RU" sz="29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на 1 мм продвинулся </a:t>
            </a:r>
            <a:r>
              <a:rPr lang="ru-RU" sz="2900" b="1" i="1" dirty="0">
                <a:latin typeface="Arial" panose="020B0604020202020204" pitchFamily="34" charset="0"/>
                <a:cs typeface="Arial" panose="020B0604020202020204" pitchFamily="34" charset="0"/>
              </a:rPr>
              <a:t>в голову, то он бы умер. </a:t>
            </a:r>
            <a:endParaRPr lang="ru-RU" sz="29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29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 выздоровления </a:t>
            </a:r>
            <a:r>
              <a:rPr lang="ru-RU" sz="2900" b="1" i="1" dirty="0">
                <a:latin typeface="Arial" panose="020B0604020202020204" pitchFamily="34" charset="0"/>
                <a:cs typeface="Arial" panose="020B0604020202020204" pitchFamily="34" charset="0"/>
              </a:rPr>
              <a:t>деда отправили в концлагерь в Белоруссию.</a:t>
            </a:r>
          </a:p>
        </p:txBody>
      </p:sp>
    </p:spTree>
    <p:extLst>
      <p:ext uri="{BB962C8B-B14F-4D97-AF65-F5344CB8AC3E}">
        <p14:creationId xmlns:p14="http://schemas.microsoft.com/office/powerpoint/2010/main" val="116245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5337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Побег из концлагеря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00766"/>
            <a:ext cx="10515600" cy="4876197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3000" b="1" i="1" dirty="0">
                <a:latin typeface="Arial" panose="020B0604020202020204" pitchFamily="34" charset="0"/>
                <a:cs typeface="Arial" panose="020B0604020202020204" pitchFamily="34" charset="0"/>
              </a:rPr>
              <a:t>Вскоре ему удалось сбежать из концлагеря</a:t>
            </a:r>
            <a:r>
              <a:rPr lang="ru-RU" sz="3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3000" b="1" i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3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 </a:t>
            </a:r>
            <a:r>
              <a:rPr lang="ru-RU" sz="3000" b="1" i="1" dirty="0">
                <a:latin typeface="Arial" panose="020B0604020202020204" pitchFamily="34" charset="0"/>
                <a:cs typeface="Arial" panose="020B0604020202020204" pitchFamily="34" charset="0"/>
              </a:rPr>
              <a:t>стороной обходил населённые </a:t>
            </a:r>
            <a:r>
              <a:rPr lang="ru-RU" sz="3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пункты, чтобы его не заметили, </a:t>
            </a:r>
            <a:r>
              <a:rPr lang="ru-RU" sz="3000" b="1" i="1" dirty="0">
                <a:latin typeface="Arial" panose="020B0604020202020204" pitchFamily="34" charset="0"/>
                <a:cs typeface="Arial" panose="020B0604020202020204" pitchFamily="34" charset="0"/>
              </a:rPr>
              <a:t>и смог добраться </a:t>
            </a:r>
            <a:r>
              <a:rPr lang="ru-RU" sz="3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до леса. </a:t>
            </a:r>
            <a:r>
              <a:rPr lang="ru-RU" sz="3000" b="1" i="1" dirty="0">
                <a:latin typeface="Arial" panose="020B0604020202020204" pitchFamily="34" charset="0"/>
                <a:cs typeface="Arial" panose="020B0604020202020204" pitchFamily="34" charset="0"/>
              </a:rPr>
              <a:t>Питался травой и всем, что находил в лесу. </a:t>
            </a:r>
            <a:endParaRPr lang="ru-RU" sz="30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3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Наконец </a:t>
            </a:r>
            <a:r>
              <a:rPr lang="ru-RU" sz="3000" b="1" i="1" dirty="0">
                <a:latin typeface="Arial" panose="020B0604020202020204" pitchFamily="34" charset="0"/>
                <a:cs typeface="Arial" panose="020B0604020202020204" pitchFamily="34" charset="0"/>
              </a:rPr>
              <a:t>он добрёл до какой-то землянки в лесу. Оказалось, что это землянка партизан, но там никого не было. Он там нашёл какую-то одежду, переоделся, отдохнул и пошёл </a:t>
            </a:r>
            <a:r>
              <a:rPr lang="ru-RU" sz="3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дальше.</a:t>
            </a:r>
          </a:p>
        </p:txBody>
      </p:sp>
    </p:spTree>
    <p:extLst>
      <p:ext uri="{BB962C8B-B14F-4D97-AF65-F5344CB8AC3E}">
        <p14:creationId xmlns:p14="http://schemas.microsoft.com/office/powerpoint/2010/main" val="342740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5337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Опять плен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00766"/>
            <a:ext cx="10515600" cy="4876197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3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Оказалось</a:t>
            </a:r>
            <a:r>
              <a:rPr lang="ru-RU" sz="3000" b="1" i="1" dirty="0">
                <a:latin typeface="Arial" panose="020B0604020202020204" pitchFamily="34" charset="0"/>
                <a:cs typeface="Arial" panose="020B0604020202020204" pitchFamily="34" charset="0"/>
              </a:rPr>
              <a:t>, в этих краях действовал партизанский отряд под названием «Дудка» и в это время немцы устроили облаву на партизан. Поэтому партизаны и ушли из землянки. </a:t>
            </a:r>
            <a:r>
              <a:rPr lang="ru-RU" sz="3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Там </a:t>
            </a:r>
            <a:r>
              <a:rPr lang="ru-RU" sz="3000" b="1" i="1" dirty="0">
                <a:latin typeface="Arial" panose="020B0604020202020204" pitchFamily="34" charset="0"/>
                <a:cs typeface="Arial" panose="020B0604020202020204" pitchFamily="34" charset="0"/>
              </a:rPr>
              <a:t>немцы его и поймали. Но его взяли не как беглого пленного, а как партизана. Отвели его в ближайшую деревню и заперли в сарае. Там уже сидели люди, в основном, местные </a:t>
            </a:r>
            <a:r>
              <a:rPr lang="ru-RU" sz="3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жители. Немцы их </a:t>
            </a:r>
            <a:r>
              <a:rPr lang="ru-RU" sz="3000" b="1" i="1" dirty="0">
                <a:latin typeface="Arial" panose="020B0604020202020204" pitchFamily="34" charset="0"/>
                <a:cs typeface="Arial" panose="020B0604020202020204" pitchFamily="34" charset="0"/>
              </a:rPr>
              <a:t>не кормили, </a:t>
            </a:r>
            <a:r>
              <a:rPr lang="ru-RU" sz="3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но местным </a:t>
            </a:r>
            <a:r>
              <a:rPr lang="ru-RU" sz="3000" b="1" i="1" dirty="0">
                <a:latin typeface="Arial" panose="020B0604020202020204" pitchFamily="34" charset="0"/>
                <a:cs typeface="Arial" panose="020B0604020202020204" pitchFamily="34" charset="0"/>
              </a:rPr>
              <a:t>родственники приносили еду.</a:t>
            </a:r>
          </a:p>
        </p:txBody>
      </p:sp>
    </p:spTree>
    <p:extLst>
      <p:ext uri="{BB962C8B-B14F-4D97-AF65-F5344CB8AC3E}">
        <p14:creationId xmlns:p14="http://schemas.microsoft.com/office/powerpoint/2010/main" val="342740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5337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плену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49251"/>
            <a:ext cx="10515600" cy="4927712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Дед голодал, весь исхудал и покрылся вшами. </a:t>
            </a:r>
            <a:endParaRPr lang="ru-RU" sz="3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Однажды </a:t>
            </a:r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он набрал  в сарае камешков и стал их </a:t>
            </a:r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бросать, </a:t>
            </a:r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это была какая-то детская игра. </a:t>
            </a:r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Он научил играть в эту игру детей, находящихся там, занимал их. За </a:t>
            </a:r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женщины стали его </a:t>
            </a:r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подкармливать. Так он не умер с голоду</a:t>
            </a:r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Вскоре их погрузили в вагоны и отправили на запад. Выгрузили их, </a:t>
            </a:r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как оказалось, </a:t>
            </a:r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Чехословакии.</a:t>
            </a:r>
          </a:p>
        </p:txBody>
      </p:sp>
    </p:spTree>
    <p:extLst>
      <p:ext uri="{BB962C8B-B14F-4D97-AF65-F5344CB8AC3E}">
        <p14:creationId xmlns:p14="http://schemas.microsoft.com/office/powerpoint/2010/main" val="85445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1235</Words>
  <Application>Microsoft Office PowerPoint</Application>
  <PresentationFormat>Широкоэкранный</PresentationFormat>
  <Paragraphs>67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80-летию Великой Победы посвящается…</vt:lpstr>
      <vt:lpstr>80-летию Великой Победы посвящается…</vt:lpstr>
      <vt:lpstr>Мой дедушка Ишмухаметов Гибадулла Гимадеевич (больше известен как Григорий Геннадиевич)  родился 29 декабря 1921г., умер 20 августа 1986г.</vt:lpstr>
      <vt:lpstr>Начало войны</vt:lpstr>
      <vt:lpstr>Ранение</vt:lpstr>
      <vt:lpstr>Плен</vt:lpstr>
      <vt:lpstr>Побег из концлагеря</vt:lpstr>
      <vt:lpstr>Опять плен</vt:lpstr>
      <vt:lpstr>В плену</vt:lpstr>
      <vt:lpstr>Чудо</vt:lpstr>
      <vt:lpstr>Работа на заводе и побег</vt:lpstr>
      <vt:lpstr>Возвращение к своим</vt:lpstr>
      <vt:lpstr>Ура! Победа! </vt:lpstr>
      <vt:lpstr>После войны</vt:lpstr>
      <vt:lpstr>Любимая работа – учитель!</vt:lpstr>
      <vt:lpstr>Награды дедушки:</vt:lpstr>
      <vt:lpstr>Память о дедушке – его рабочая тетрадь с красивым каллиграфическим почерком и логарифмическая линейка</vt:lpstr>
      <vt:lpstr>Мои любимые дедушка и бабушка</vt:lpstr>
      <vt:lpstr>Потомок дедушки:</vt:lpstr>
      <vt:lpstr>Вечная память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89</cp:revision>
  <dcterms:created xsi:type="dcterms:W3CDTF">2025-03-17T16:35:05Z</dcterms:created>
  <dcterms:modified xsi:type="dcterms:W3CDTF">2025-05-12T20:13:47Z</dcterms:modified>
</cp:coreProperties>
</file>