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5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B0248F-C931-44A1-8702-F3C143419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C89E3B-579C-4D1F-B6B5-A485CAC135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864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D1B3D-78B6-4955-9FA5-28195D621C4F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C18676-EC33-4499-9394-4F68989A400B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744BD5-C4BA-489D-ABD0-F85AFD2BEF97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704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C18676-EC33-4499-9394-4F68989A400B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744BD5-C4BA-489D-ABD0-F85AFD2BEF97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5856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C18676-EC33-4499-9394-4F68989A400B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744BD5-C4BA-489D-ABD0-F85AFD2BEF97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813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C18676-EC33-4499-9394-4F68989A400B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744BD5-C4BA-489D-ABD0-F85AFD2BEF97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611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C18676-EC33-4499-9394-4F68989A400B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744BD5-C4BA-489D-ABD0-F85AFD2BEF97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8320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C18676-EC33-4499-9394-4F68989A400B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744BD5-C4BA-489D-ABD0-F85AFD2BEF97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0355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C18676-EC33-4499-9394-4F68989A400B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744BD5-C4BA-489D-ABD0-F85AFD2BEF97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9700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C18676-EC33-4499-9394-4F68989A400B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744BD5-C4BA-489D-ABD0-F85AFD2BEF97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532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C18676-EC33-4499-9394-4F68989A400B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744BD5-C4BA-489D-ABD0-F85AFD2BEF97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827736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C18676-EC33-4499-9394-4F68989A400B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744BD5-C4BA-489D-ABD0-F85AFD2BEF97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5991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C18676-EC33-4499-9394-4F68989A400B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744BD5-C4BA-489D-ABD0-F85AFD2BEF97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6660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8676-EC33-4499-9394-4F68989A40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44BD5-C4BA-489D-ABD0-F85AFD2BEF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1006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8676-EC33-4499-9394-4F68989A40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44BD5-C4BA-489D-ABD0-F85AFD2BEF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6742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8676-EC33-4499-9394-4F68989A40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44BD5-C4BA-489D-ABD0-F85AFD2BEF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6428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8676-EC33-4499-9394-4F68989A40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44BD5-C4BA-489D-ABD0-F85AFD2BEF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2403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8676-EC33-4499-9394-4F68989A40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44BD5-C4BA-489D-ABD0-F85AFD2BEF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8896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8676-EC33-4499-9394-4F68989A40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44BD5-C4BA-489D-ABD0-F85AFD2BEF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0280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8676-EC33-4499-9394-4F68989A40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44BD5-C4BA-489D-ABD0-F85AFD2BEF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278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8676-EC33-4499-9394-4F68989A40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44BD5-C4BA-489D-ABD0-F85AFD2BEF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14182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8676-EC33-4499-9394-4F68989A40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44BD5-C4BA-489D-ABD0-F85AFD2BEF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6396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8676-EC33-4499-9394-4F68989A40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44BD5-C4BA-489D-ABD0-F85AFD2BEF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6188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8676-EC33-4499-9394-4F68989A40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44BD5-C4BA-489D-ABD0-F85AFD2BEF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181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BC18676-EC33-4499-9394-4F68989A400B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D744BD5-C4BA-489D-ABD0-F85AFD2BEF97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464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18676-EC33-4499-9394-4F68989A40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44BD5-C4BA-489D-ABD0-F85AFD2BEF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258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ru.wikipedia.org/wiki/%D0%A4%D0%B0%D0%B9%D0%BB:Carl_Friedrich_Gauss.jpg" TargetMode="Externa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fe.ru/images/pictures/read-ka/facts/world/sun/3.jpg" TargetMode="External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uit.ru/department/history/ithistory/13/13-01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2.wmf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ru.wikipedia.org/wiki/%D0%A4%D0%B0%D0%B9%D0%BB:Jakobi_B.jpg" TargetMode="Externa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Занятие №7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Метрическая система мер</a:t>
            </a:r>
            <a:endParaRPr lang="ru-RU" sz="4000" dirty="0">
              <a:solidFill>
                <a:srgbClr val="0070C0"/>
              </a:solidFill>
            </a:endParaRPr>
          </a:p>
        </p:txBody>
      </p:sp>
      <p:pic>
        <p:nvPicPr>
          <p:cNvPr id="88067" name="Picture 3" descr="Картинка 10 из 3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571480"/>
            <a:ext cx="2161000" cy="28813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7584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2500298" y="2214554"/>
            <a:ext cx="3786214" cy="3500462"/>
            <a:chOff x="3990" y="9355"/>
            <a:chExt cx="2551" cy="2520"/>
          </a:xfrm>
        </p:grpSpPr>
        <p:sp>
          <p:nvSpPr>
            <p:cNvPr id="2051" name="Rectangle 3" descr="Песок"/>
            <p:cNvSpPr>
              <a:spLocks noChangeArrowheads="1"/>
            </p:cNvSpPr>
            <p:nvPr/>
          </p:nvSpPr>
          <p:spPr bwMode="auto">
            <a:xfrm>
              <a:off x="3990" y="9355"/>
              <a:ext cx="2538" cy="2520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800">
                <a:solidFill>
                  <a:prstClr val="black"/>
                </a:solidFill>
              </a:endParaRPr>
            </a:p>
          </p:txBody>
        </p:sp>
        <p:sp>
          <p:nvSpPr>
            <p:cNvPr id="2052" name="Rectangle 4"/>
            <p:cNvSpPr>
              <a:spLocks noChangeArrowheads="1"/>
            </p:cNvSpPr>
            <p:nvPr/>
          </p:nvSpPr>
          <p:spPr bwMode="auto">
            <a:xfrm>
              <a:off x="3990" y="9355"/>
              <a:ext cx="567" cy="567"/>
            </a:xfrm>
            <a:prstGeom prst="rect">
              <a:avLst/>
            </a:prstGeom>
            <a:solidFill>
              <a:srgbClr val="CC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800" dirty="0" smtClean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053" name="Rectangle 5"/>
            <p:cNvSpPr>
              <a:spLocks noChangeArrowheads="1"/>
            </p:cNvSpPr>
            <p:nvPr/>
          </p:nvSpPr>
          <p:spPr bwMode="auto">
            <a:xfrm>
              <a:off x="4989" y="9355"/>
              <a:ext cx="567" cy="567"/>
            </a:xfrm>
            <a:prstGeom prst="rect">
              <a:avLst/>
            </a:prstGeom>
            <a:solidFill>
              <a:srgbClr val="CC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800" smtClean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054" name="Rectangle 6"/>
            <p:cNvSpPr>
              <a:spLocks noChangeArrowheads="1"/>
            </p:cNvSpPr>
            <p:nvPr/>
          </p:nvSpPr>
          <p:spPr bwMode="auto">
            <a:xfrm>
              <a:off x="5974" y="9355"/>
              <a:ext cx="567" cy="567"/>
            </a:xfrm>
            <a:prstGeom prst="rect">
              <a:avLst/>
            </a:prstGeom>
            <a:solidFill>
              <a:srgbClr val="CC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800" smtClean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055" name="Rectangle 7"/>
            <p:cNvSpPr>
              <a:spLocks noChangeArrowheads="1"/>
            </p:cNvSpPr>
            <p:nvPr/>
          </p:nvSpPr>
          <p:spPr bwMode="auto">
            <a:xfrm>
              <a:off x="3990" y="10354"/>
              <a:ext cx="567" cy="567"/>
            </a:xfrm>
            <a:prstGeom prst="rect">
              <a:avLst/>
            </a:prstGeom>
            <a:solidFill>
              <a:srgbClr val="CC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800" smtClean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056" name="Rectangle 8"/>
            <p:cNvSpPr>
              <a:spLocks noChangeArrowheads="1"/>
            </p:cNvSpPr>
            <p:nvPr/>
          </p:nvSpPr>
          <p:spPr bwMode="auto">
            <a:xfrm>
              <a:off x="3990" y="11308"/>
              <a:ext cx="567" cy="567"/>
            </a:xfrm>
            <a:prstGeom prst="rect">
              <a:avLst/>
            </a:prstGeom>
            <a:solidFill>
              <a:srgbClr val="CC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800" smtClean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057" name="Rectangle 9"/>
            <p:cNvSpPr>
              <a:spLocks noChangeArrowheads="1"/>
            </p:cNvSpPr>
            <p:nvPr/>
          </p:nvSpPr>
          <p:spPr bwMode="auto">
            <a:xfrm>
              <a:off x="4989" y="11308"/>
              <a:ext cx="567" cy="567"/>
            </a:xfrm>
            <a:prstGeom prst="rect">
              <a:avLst/>
            </a:prstGeom>
            <a:solidFill>
              <a:srgbClr val="CC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800" smtClean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058" name="Rectangle 10"/>
            <p:cNvSpPr>
              <a:spLocks noChangeArrowheads="1"/>
            </p:cNvSpPr>
            <p:nvPr/>
          </p:nvSpPr>
          <p:spPr bwMode="auto">
            <a:xfrm>
              <a:off x="5963" y="10332"/>
              <a:ext cx="567" cy="567"/>
            </a:xfrm>
            <a:prstGeom prst="rect">
              <a:avLst/>
            </a:prstGeom>
            <a:solidFill>
              <a:srgbClr val="CC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800" b="1" dirty="0" smtClean="0">
                <a:solidFill>
                  <a:prstClr val="black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800" dirty="0" smtClean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059" name="Rectangle 11"/>
            <p:cNvSpPr>
              <a:spLocks noChangeArrowheads="1"/>
            </p:cNvSpPr>
            <p:nvPr/>
          </p:nvSpPr>
          <p:spPr bwMode="auto">
            <a:xfrm>
              <a:off x="5974" y="11308"/>
              <a:ext cx="567" cy="567"/>
            </a:xfrm>
            <a:prstGeom prst="rect">
              <a:avLst/>
            </a:prstGeom>
            <a:solidFill>
              <a:srgbClr val="CC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800" smtClean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2714612" y="2357430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3</a:t>
            </a:r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14810" y="2357430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3</a:t>
            </a:r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15008" y="2357430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3</a:t>
            </a:r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214810" y="5072074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3</a:t>
            </a:r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643570" y="5072074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3</a:t>
            </a:r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643570" y="3714752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3</a:t>
            </a:r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714612" y="5072074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3</a:t>
            </a:r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643174" y="3714752"/>
            <a:ext cx="5715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3</a:t>
            </a:r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714612" y="5072074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4</a:t>
            </a:r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214810" y="2357430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1</a:t>
            </a:r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643174" y="3714752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1</a:t>
            </a:r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214810" y="5072074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1</a:t>
            </a:r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643570" y="5072074"/>
            <a:ext cx="3571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4</a:t>
            </a:r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715008" y="2357430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4</a:t>
            </a:r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714612" y="2357430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4</a:t>
            </a:r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214810" y="2357430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5</a:t>
            </a:r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643570" y="3714752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4</a:t>
            </a:r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643570" y="5072074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4</a:t>
            </a:r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214810" y="5072074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4</a:t>
            </a:r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714612" y="2357430"/>
            <a:ext cx="4644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3</a:t>
            </a:r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643174" y="3714752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5</a:t>
            </a:r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715008" y="2285992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1</a:t>
            </a:r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714612" y="5072074"/>
            <a:ext cx="3674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1</a:t>
            </a:r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643570" y="3714752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prstClr val="black"/>
                </a:solidFill>
              </a:rPr>
              <a:t>1</a:t>
            </a:r>
          </a:p>
        </p:txBody>
      </p:sp>
      <p:pic>
        <p:nvPicPr>
          <p:cNvPr id="39" name="Рисунок 38" descr="C:\Documents and Settings\нина\Local Settings\Temporary Internet Files\Content.IE5\P83RSLU3\MCj04263800000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571480"/>
            <a:ext cx="1785949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23145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8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Карл Фридрих Гаусс</a:t>
            </a:r>
            <a:endParaRPr lang="ru-RU" dirty="0"/>
          </a:p>
        </p:txBody>
      </p:sp>
      <p:pic>
        <p:nvPicPr>
          <p:cNvPr id="4" name="Содержимое 3" descr="Carl Friedrich Gauss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2000240"/>
            <a:ext cx="257176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213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785918" y="214290"/>
            <a:ext cx="5429250" cy="1071562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</a:rPr>
              <a:t>Задача в стихах</a:t>
            </a:r>
            <a:endParaRPr lang="ru-RU" sz="36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928662" y="1571612"/>
            <a:ext cx="5843588" cy="485775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По тропинке вдоль кустов 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Шло одиннадцать хвостов.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Насчитать я также смог,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 Что шагало тридцать ног.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Это вместе шли куда-то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Индюки и жеребята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А теперь вопрос таков: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Сколько было индюков?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Спросим также у ребят, 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Сколько было жеребят?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C:\Documents and Settings\нина\Local Settings\Temporary Internet Files\Content.IE5\P83RSLU3\MCj01496230000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4572008"/>
            <a:ext cx="10763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нина\Local Settings\Temporary Internet Files\Content.IE5\KDC2NVC2\MCj01555330000[1].wm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3571876"/>
            <a:ext cx="952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нина\Local Settings\Temporary Internet Files\Content.IE5\KDC2NVC2\MCj03433770000[1].wmf"/>
          <p:cNvPicPr/>
          <p:nvPr/>
        </p:nvPicPr>
        <p:blipFill>
          <a:blip r:embed="rId5" cstate="print">
            <a:duotone>
              <a:prstClr val="black"/>
              <a:schemeClr val="tx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786710" y="3000372"/>
            <a:ext cx="923925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93714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6000"/>
                            </p:stCondLst>
                            <p:childTnLst>
                              <p:par>
                                <p:cTn id="73" presetID="37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3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9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9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3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9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428604"/>
            <a:ext cx="5072098" cy="428628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i="1" dirty="0" smtClean="0">
                <a:solidFill>
                  <a:schemeClr val="accent6">
                    <a:lumMod val="50000"/>
                  </a:schemeClr>
                </a:solidFill>
              </a:rPr>
              <a:t>Решение домашних задач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857232"/>
            <a:ext cx="5210212" cy="10001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6.1. </a:t>
            </a:r>
          </a:p>
          <a:p>
            <a:pPr>
              <a:buNone/>
            </a:pPr>
            <a:r>
              <a:rPr lang="ru-RU" dirty="0" smtClean="0"/>
              <a:t>54271+54271=108542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034" y="1857364"/>
            <a:ext cx="5072130" cy="45720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6.2. </a:t>
            </a:r>
          </a:p>
          <a:p>
            <a:pPr>
              <a:buNone/>
            </a:pPr>
            <a:r>
              <a:rPr lang="ru-RU" dirty="0" smtClean="0"/>
              <a:t>35·2=70 (столько будет ног, если кролики станут на задние лапки)</a:t>
            </a:r>
          </a:p>
          <a:p>
            <a:pPr>
              <a:buNone/>
            </a:pPr>
            <a:r>
              <a:rPr lang="ru-RU" dirty="0" smtClean="0"/>
              <a:t>94-70=24  (количество передних лапок у кроликов)</a:t>
            </a:r>
          </a:p>
          <a:p>
            <a:pPr>
              <a:buNone/>
            </a:pPr>
            <a:r>
              <a:rPr lang="ru-RU" dirty="0" smtClean="0"/>
              <a:t>24:2=12 (количество кроликов)</a:t>
            </a:r>
          </a:p>
          <a:p>
            <a:pPr>
              <a:buNone/>
            </a:pPr>
            <a:r>
              <a:rPr lang="ru-RU" dirty="0" smtClean="0"/>
              <a:t>35-12=23 (количество фазанов).</a:t>
            </a:r>
          </a:p>
          <a:p>
            <a:endParaRPr lang="ru-RU" dirty="0"/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6143635" y="2714622"/>
            <a:ext cx="2569182" cy="2833800"/>
            <a:chOff x="2567" y="7264"/>
            <a:chExt cx="1461" cy="1553"/>
          </a:xfrm>
        </p:grpSpPr>
        <p:grpSp>
          <p:nvGrpSpPr>
            <p:cNvPr id="1027" name="Group 3"/>
            <p:cNvGrpSpPr>
              <a:grpSpLocks/>
            </p:cNvGrpSpPr>
            <p:nvPr/>
          </p:nvGrpSpPr>
          <p:grpSpPr bwMode="auto">
            <a:xfrm>
              <a:off x="2567" y="7264"/>
              <a:ext cx="1452" cy="1545"/>
              <a:chOff x="3335" y="4643"/>
              <a:chExt cx="1452" cy="1545"/>
            </a:xfrm>
          </p:grpSpPr>
          <p:sp>
            <p:nvSpPr>
              <p:cNvPr id="1028" name="Rectangle 4"/>
              <p:cNvSpPr>
                <a:spLocks noChangeArrowheads="1"/>
              </p:cNvSpPr>
              <p:nvPr/>
            </p:nvSpPr>
            <p:spPr bwMode="auto">
              <a:xfrm>
                <a:off x="4061" y="4643"/>
                <a:ext cx="242" cy="261"/>
              </a:xfrm>
              <a:prstGeom prst="rect">
                <a:avLst/>
              </a:prstGeom>
              <a:solidFill>
                <a:srgbClr val="E5B8B7"/>
              </a:solidFill>
              <a:ln w="3175">
                <a:solidFill>
                  <a:schemeClr val="accent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29" name="Rectangle 5"/>
              <p:cNvSpPr>
                <a:spLocks noChangeArrowheads="1"/>
              </p:cNvSpPr>
              <p:nvPr/>
            </p:nvSpPr>
            <p:spPr bwMode="auto">
              <a:xfrm>
                <a:off x="4307" y="4643"/>
                <a:ext cx="238" cy="261"/>
              </a:xfrm>
              <a:prstGeom prst="rect">
                <a:avLst/>
              </a:prstGeom>
              <a:solidFill>
                <a:srgbClr val="E5B8B7"/>
              </a:solidFill>
              <a:ln w="3175">
                <a:solidFill>
                  <a:schemeClr val="accent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30" name="Rectangle 6"/>
              <p:cNvSpPr>
                <a:spLocks noChangeArrowheads="1"/>
              </p:cNvSpPr>
              <p:nvPr/>
            </p:nvSpPr>
            <p:spPr bwMode="auto">
              <a:xfrm>
                <a:off x="4545" y="4904"/>
                <a:ext cx="242" cy="261"/>
              </a:xfrm>
              <a:prstGeom prst="rect">
                <a:avLst/>
              </a:prstGeom>
              <a:solidFill>
                <a:srgbClr val="E5B8B7"/>
              </a:solidFill>
              <a:ln w="3175">
                <a:solidFill>
                  <a:schemeClr val="accent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31" name="Rectangle 7"/>
              <p:cNvSpPr>
                <a:spLocks noChangeArrowheads="1"/>
              </p:cNvSpPr>
              <p:nvPr/>
            </p:nvSpPr>
            <p:spPr bwMode="auto">
              <a:xfrm>
                <a:off x="4303" y="4904"/>
                <a:ext cx="242" cy="261"/>
              </a:xfrm>
              <a:prstGeom prst="rect">
                <a:avLst/>
              </a:prstGeom>
              <a:solidFill>
                <a:srgbClr val="E5B8B7"/>
              </a:solidFill>
              <a:ln w="3175">
                <a:solidFill>
                  <a:schemeClr val="accent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32" name="Rectangle 8"/>
              <p:cNvSpPr>
                <a:spLocks noChangeArrowheads="1"/>
              </p:cNvSpPr>
              <p:nvPr/>
            </p:nvSpPr>
            <p:spPr bwMode="auto">
              <a:xfrm>
                <a:off x="4061" y="4904"/>
                <a:ext cx="242" cy="261"/>
              </a:xfrm>
              <a:prstGeom prst="rect">
                <a:avLst/>
              </a:prstGeom>
              <a:solidFill>
                <a:srgbClr val="E5B8B7"/>
              </a:solidFill>
              <a:ln w="3175">
                <a:solidFill>
                  <a:schemeClr val="accent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33" name="Rectangle 9"/>
              <p:cNvSpPr>
                <a:spLocks noChangeArrowheads="1"/>
              </p:cNvSpPr>
              <p:nvPr/>
            </p:nvSpPr>
            <p:spPr bwMode="auto">
              <a:xfrm>
                <a:off x="3819" y="4904"/>
                <a:ext cx="242" cy="261"/>
              </a:xfrm>
              <a:prstGeom prst="rect">
                <a:avLst/>
              </a:prstGeom>
              <a:solidFill>
                <a:srgbClr val="E5B8B7"/>
              </a:solidFill>
              <a:ln w="3175">
                <a:solidFill>
                  <a:schemeClr val="accent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34" name="Rectangle 10"/>
              <p:cNvSpPr>
                <a:spLocks noChangeArrowheads="1"/>
              </p:cNvSpPr>
              <p:nvPr/>
            </p:nvSpPr>
            <p:spPr bwMode="auto">
              <a:xfrm>
                <a:off x="3335" y="4904"/>
                <a:ext cx="242" cy="261"/>
              </a:xfrm>
              <a:prstGeom prst="rect">
                <a:avLst/>
              </a:prstGeom>
              <a:solidFill>
                <a:srgbClr val="E5B8B7"/>
              </a:solidFill>
              <a:ln w="3175">
                <a:solidFill>
                  <a:schemeClr val="accent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35" name="Rectangle 11"/>
              <p:cNvSpPr>
                <a:spLocks noChangeArrowheads="1"/>
              </p:cNvSpPr>
              <p:nvPr/>
            </p:nvSpPr>
            <p:spPr bwMode="auto">
              <a:xfrm>
                <a:off x="3577" y="4904"/>
                <a:ext cx="242" cy="261"/>
              </a:xfrm>
              <a:prstGeom prst="rect">
                <a:avLst/>
              </a:prstGeom>
              <a:solidFill>
                <a:srgbClr val="E5B8B7"/>
              </a:solidFill>
              <a:ln w="3175">
                <a:solidFill>
                  <a:schemeClr val="accent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36" name="Rectangle 12"/>
              <p:cNvSpPr>
                <a:spLocks noChangeArrowheads="1"/>
              </p:cNvSpPr>
              <p:nvPr/>
            </p:nvSpPr>
            <p:spPr bwMode="auto">
              <a:xfrm>
                <a:off x="4311" y="5165"/>
                <a:ext cx="242" cy="261"/>
              </a:xfrm>
              <a:prstGeom prst="rect">
                <a:avLst/>
              </a:prstGeom>
              <a:solidFill>
                <a:srgbClr val="E5B8B7"/>
              </a:solidFill>
              <a:ln w="3175">
                <a:solidFill>
                  <a:schemeClr val="accent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37" name="Rectangle 13"/>
              <p:cNvSpPr>
                <a:spLocks noChangeArrowheads="1"/>
              </p:cNvSpPr>
              <p:nvPr/>
            </p:nvSpPr>
            <p:spPr bwMode="auto">
              <a:xfrm>
                <a:off x="4545" y="5165"/>
                <a:ext cx="242" cy="261"/>
              </a:xfrm>
              <a:prstGeom prst="rect">
                <a:avLst/>
              </a:prstGeom>
              <a:solidFill>
                <a:srgbClr val="E5B8B7"/>
              </a:solidFill>
              <a:ln w="3175">
                <a:solidFill>
                  <a:schemeClr val="accent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38" name="Rectangle 14"/>
              <p:cNvSpPr>
                <a:spLocks noChangeArrowheads="1"/>
              </p:cNvSpPr>
              <p:nvPr/>
            </p:nvSpPr>
            <p:spPr bwMode="auto">
              <a:xfrm>
                <a:off x="4061" y="5165"/>
                <a:ext cx="242" cy="261"/>
              </a:xfrm>
              <a:prstGeom prst="rect">
                <a:avLst/>
              </a:prstGeom>
              <a:solidFill>
                <a:srgbClr val="E5B8B7"/>
              </a:solidFill>
              <a:ln w="3175">
                <a:solidFill>
                  <a:schemeClr val="accent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39" name="Rectangle 15"/>
              <p:cNvSpPr>
                <a:spLocks noChangeArrowheads="1"/>
              </p:cNvSpPr>
              <p:nvPr/>
            </p:nvSpPr>
            <p:spPr bwMode="auto">
              <a:xfrm>
                <a:off x="3819" y="5165"/>
                <a:ext cx="242" cy="261"/>
              </a:xfrm>
              <a:prstGeom prst="rect">
                <a:avLst/>
              </a:prstGeom>
              <a:solidFill>
                <a:srgbClr val="E5B8B7"/>
              </a:solidFill>
              <a:ln w="3175">
                <a:solidFill>
                  <a:schemeClr val="accent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40" name="Rectangle 16"/>
              <p:cNvSpPr>
                <a:spLocks noChangeArrowheads="1"/>
              </p:cNvSpPr>
              <p:nvPr/>
            </p:nvSpPr>
            <p:spPr bwMode="auto">
              <a:xfrm>
                <a:off x="3577" y="5165"/>
                <a:ext cx="242" cy="261"/>
              </a:xfrm>
              <a:prstGeom prst="rect">
                <a:avLst/>
              </a:prstGeom>
              <a:solidFill>
                <a:srgbClr val="E5B8B7"/>
              </a:solidFill>
              <a:ln w="3175">
                <a:solidFill>
                  <a:schemeClr val="accent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41" name="Rectangle 17"/>
              <p:cNvSpPr>
                <a:spLocks noChangeArrowheads="1"/>
              </p:cNvSpPr>
              <p:nvPr/>
            </p:nvSpPr>
            <p:spPr bwMode="auto">
              <a:xfrm>
                <a:off x="3335" y="5165"/>
                <a:ext cx="242" cy="261"/>
              </a:xfrm>
              <a:prstGeom prst="rect">
                <a:avLst/>
              </a:prstGeom>
              <a:solidFill>
                <a:srgbClr val="E5B8B7"/>
              </a:solidFill>
              <a:ln w="3175">
                <a:solidFill>
                  <a:schemeClr val="accent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42" name="Rectangle 18"/>
              <p:cNvSpPr>
                <a:spLocks noChangeArrowheads="1"/>
              </p:cNvSpPr>
              <p:nvPr/>
            </p:nvSpPr>
            <p:spPr bwMode="auto">
              <a:xfrm>
                <a:off x="4061" y="5405"/>
                <a:ext cx="242" cy="261"/>
              </a:xfrm>
              <a:prstGeom prst="rect">
                <a:avLst/>
              </a:prstGeom>
              <a:solidFill>
                <a:srgbClr val="E5B8B7"/>
              </a:solidFill>
              <a:ln w="3175">
                <a:solidFill>
                  <a:schemeClr val="accent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43" name="Rectangle 19"/>
              <p:cNvSpPr>
                <a:spLocks noChangeArrowheads="1"/>
              </p:cNvSpPr>
              <p:nvPr/>
            </p:nvSpPr>
            <p:spPr bwMode="auto">
              <a:xfrm>
                <a:off x="4545" y="5405"/>
                <a:ext cx="238" cy="261"/>
              </a:xfrm>
              <a:prstGeom prst="rect">
                <a:avLst/>
              </a:prstGeom>
              <a:solidFill>
                <a:srgbClr val="E5B8B7"/>
              </a:solidFill>
              <a:ln w="3175">
                <a:solidFill>
                  <a:schemeClr val="accent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44" name="Rectangle 20"/>
              <p:cNvSpPr>
                <a:spLocks noChangeArrowheads="1"/>
              </p:cNvSpPr>
              <p:nvPr/>
            </p:nvSpPr>
            <p:spPr bwMode="auto">
              <a:xfrm>
                <a:off x="4545" y="5666"/>
                <a:ext cx="242" cy="261"/>
              </a:xfrm>
              <a:prstGeom prst="rect">
                <a:avLst/>
              </a:prstGeom>
              <a:solidFill>
                <a:srgbClr val="E5B8B7"/>
              </a:solidFill>
              <a:ln w="3175">
                <a:solidFill>
                  <a:schemeClr val="accent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45" name="Rectangle 21"/>
              <p:cNvSpPr>
                <a:spLocks noChangeArrowheads="1"/>
              </p:cNvSpPr>
              <p:nvPr/>
            </p:nvSpPr>
            <p:spPr bwMode="auto">
              <a:xfrm>
                <a:off x="4303" y="5666"/>
                <a:ext cx="242" cy="261"/>
              </a:xfrm>
              <a:prstGeom prst="rect">
                <a:avLst/>
              </a:prstGeom>
              <a:solidFill>
                <a:srgbClr val="E5B8B7"/>
              </a:solidFill>
              <a:ln w="3175">
                <a:solidFill>
                  <a:schemeClr val="accent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46" name="Rectangle 22"/>
              <p:cNvSpPr>
                <a:spLocks noChangeArrowheads="1"/>
              </p:cNvSpPr>
              <p:nvPr/>
            </p:nvSpPr>
            <p:spPr bwMode="auto">
              <a:xfrm>
                <a:off x="4061" y="5666"/>
                <a:ext cx="242" cy="261"/>
              </a:xfrm>
              <a:prstGeom prst="rect">
                <a:avLst/>
              </a:prstGeom>
              <a:solidFill>
                <a:srgbClr val="E5B8B7"/>
              </a:solidFill>
              <a:ln w="3175">
                <a:solidFill>
                  <a:schemeClr val="accent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47" name="Rectangle 23"/>
              <p:cNvSpPr>
                <a:spLocks noChangeArrowheads="1"/>
              </p:cNvSpPr>
              <p:nvPr/>
            </p:nvSpPr>
            <p:spPr bwMode="auto">
              <a:xfrm>
                <a:off x="3819" y="5666"/>
                <a:ext cx="242" cy="261"/>
              </a:xfrm>
              <a:prstGeom prst="rect">
                <a:avLst/>
              </a:prstGeom>
              <a:solidFill>
                <a:srgbClr val="E5B8B7"/>
              </a:solidFill>
              <a:ln w="3175">
                <a:solidFill>
                  <a:schemeClr val="accent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48" name="Rectangle 24"/>
              <p:cNvSpPr>
                <a:spLocks noChangeArrowheads="1"/>
              </p:cNvSpPr>
              <p:nvPr/>
            </p:nvSpPr>
            <p:spPr bwMode="auto">
              <a:xfrm>
                <a:off x="3335" y="5666"/>
                <a:ext cx="242" cy="261"/>
              </a:xfrm>
              <a:prstGeom prst="rect">
                <a:avLst/>
              </a:prstGeom>
              <a:solidFill>
                <a:srgbClr val="E5B8B7"/>
              </a:solidFill>
              <a:ln w="3175">
                <a:solidFill>
                  <a:schemeClr val="accent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49" name="Rectangle 25"/>
              <p:cNvSpPr>
                <a:spLocks noChangeArrowheads="1"/>
              </p:cNvSpPr>
              <p:nvPr/>
            </p:nvSpPr>
            <p:spPr bwMode="auto">
              <a:xfrm>
                <a:off x="3577" y="5666"/>
                <a:ext cx="242" cy="261"/>
              </a:xfrm>
              <a:prstGeom prst="rect">
                <a:avLst/>
              </a:prstGeom>
              <a:solidFill>
                <a:srgbClr val="E5B8B7"/>
              </a:solidFill>
              <a:ln w="3175">
                <a:solidFill>
                  <a:schemeClr val="accent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50" name="Rectangle 26"/>
              <p:cNvSpPr>
                <a:spLocks noChangeArrowheads="1"/>
              </p:cNvSpPr>
              <p:nvPr/>
            </p:nvSpPr>
            <p:spPr bwMode="auto">
              <a:xfrm>
                <a:off x="4311" y="5927"/>
                <a:ext cx="242" cy="261"/>
              </a:xfrm>
              <a:prstGeom prst="rect">
                <a:avLst/>
              </a:prstGeom>
              <a:solidFill>
                <a:srgbClr val="E5B8B7"/>
              </a:solidFill>
              <a:ln w="3175">
                <a:solidFill>
                  <a:schemeClr val="accent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51" name="Rectangle 27"/>
              <p:cNvSpPr>
                <a:spLocks noChangeArrowheads="1"/>
              </p:cNvSpPr>
              <p:nvPr/>
            </p:nvSpPr>
            <p:spPr bwMode="auto">
              <a:xfrm>
                <a:off x="4545" y="5927"/>
                <a:ext cx="242" cy="261"/>
              </a:xfrm>
              <a:prstGeom prst="rect">
                <a:avLst/>
              </a:prstGeom>
              <a:solidFill>
                <a:srgbClr val="E5B8B7"/>
              </a:solidFill>
              <a:ln w="3175">
                <a:solidFill>
                  <a:schemeClr val="accent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52" name="Rectangle 28"/>
              <p:cNvSpPr>
                <a:spLocks noChangeArrowheads="1"/>
              </p:cNvSpPr>
              <p:nvPr/>
            </p:nvSpPr>
            <p:spPr bwMode="auto">
              <a:xfrm>
                <a:off x="4061" y="5927"/>
                <a:ext cx="242" cy="261"/>
              </a:xfrm>
              <a:prstGeom prst="rect">
                <a:avLst/>
              </a:prstGeom>
              <a:solidFill>
                <a:srgbClr val="E5B8B7"/>
              </a:solidFill>
              <a:ln w="3175">
                <a:solidFill>
                  <a:schemeClr val="accent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53" name="Rectangle 29"/>
              <p:cNvSpPr>
                <a:spLocks noChangeArrowheads="1"/>
              </p:cNvSpPr>
              <p:nvPr/>
            </p:nvSpPr>
            <p:spPr bwMode="auto">
              <a:xfrm>
                <a:off x="3819" y="5927"/>
                <a:ext cx="242" cy="261"/>
              </a:xfrm>
              <a:prstGeom prst="rect">
                <a:avLst/>
              </a:prstGeom>
              <a:solidFill>
                <a:srgbClr val="E5B8B7"/>
              </a:solidFill>
              <a:ln w="3175">
                <a:solidFill>
                  <a:schemeClr val="accent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54" name="Rectangle 30"/>
              <p:cNvSpPr>
                <a:spLocks noChangeArrowheads="1"/>
              </p:cNvSpPr>
              <p:nvPr/>
            </p:nvSpPr>
            <p:spPr bwMode="auto">
              <a:xfrm>
                <a:off x="3577" y="5927"/>
                <a:ext cx="242" cy="261"/>
              </a:xfrm>
              <a:prstGeom prst="rect">
                <a:avLst/>
              </a:prstGeom>
              <a:solidFill>
                <a:srgbClr val="E5B8B7"/>
              </a:solidFill>
              <a:ln w="3175">
                <a:solidFill>
                  <a:schemeClr val="accent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55" name="Rectangle 31"/>
              <p:cNvSpPr>
                <a:spLocks noChangeArrowheads="1"/>
              </p:cNvSpPr>
              <p:nvPr/>
            </p:nvSpPr>
            <p:spPr bwMode="auto">
              <a:xfrm>
                <a:off x="3335" y="5927"/>
                <a:ext cx="242" cy="261"/>
              </a:xfrm>
              <a:prstGeom prst="rect">
                <a:avLst/>
              </a:prstGeom>
              <a:solidFill>
                <a:srgbClr val="E5B8B7"/>
              </a:solidFill>
              <a:ln w="3175">
                <a:solidFill>
                  <a:schemeClr val="accent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56" name="Rectangle 32"/>
              <p:cNvSpPr>
                <a:spLocks noChangeArrowheads="1"/>
              </p:cNvSpPr>
              <p:nvPr/>
            </p:nvSpPr>
            <p:spPr bwMode="auto">
              <a:xfrm>
                <a:off x="3819" y="5405"/>
                <a:ext cx="242" cy="261"/>
              </a:xfrm>
              <a:prstGeom prst="rect">
                <a:avLst/>
              </a:prstGeom>
              <a:solidFill>
                <a:srgbClr val="E5B8B7"/>
              </a:solidFill>
              <a:ln w="3175">
                <a:solidFill>
                  <a:schemeClr val="accent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57" name="Rectangle 33"/>
              <p:cNvSpPr>
                <a:spLocks noChangeArrowheads="1"/>
              </p:cNvSpPr>
              <p:nvPr/>
            </p:nvSpPr>
            <p:spPr bwMode="auto">
              <a:xfrm>
                <a:off x="3577" y="5405"/>
                <a:ext cx="242" cy="261"/>
              </a:xfrm>
              <a:prstGeom prst="rect">
                <a:avLst/>
              </a:prstGeom>
              <a:solidFill>
                <a:srgbClr val="E5B8B7"/>
              </a:solidFill>
              <a:ln w="3175">
                <a:solidFill>
                  <a:schemeClr val="accent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58" name="Rectangle 34"/>
              <p:cNvSpPr>
                <a:spLocks noChangeArrowheads="1"/>
              </p:cNvSpPr>
              <p:nvPr/>
            </p:nvSpPr>
            <p:spPr bwMode="auto">
              <a:xfrm>
                <a:off x="3335" y="5405"/>
                <a:ext cx="242" cy="261"/>
              </a:xfrm>
              <a:prstGeom prst="rect">
                <a:avLst/>
              </a:prstGeom>
              <a:solidFill>
                <a:srgbClr val="E5B8B7"/>
              </a:solidFill>
              <a:ln w="3175">
                <a:solidFill>
                  <a:schemeClr val="accent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59" name="Rectangle 35"/>
              <p:cNvSpPr>
                <a:spLocks noChangeArrowheads="1"/>
              </p:cNvSpPr>
              <p:nvPr/>
            </p:nvSpPr>
            <p:spPr bwMode="auto">
              <a:xfrm>
                <a:off x="4311" y="5405"/>
                <a:ext cx="242" cy="261"/>
              </a:xfrm>
              <a:prstGeom prst="rect">
                <a:avLst/>
              </a:prstGeom>
              <a:solidFill>
                <a:srgbClr val="E5B8B7"/>
              </a:solidFill>
              <a:ln w="3175">
                <a:solidFill>
                  <a:schemeClr val="accent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1060" name="AutoShape 36"/>
            <p:cNvCxnSpPr>
              <a:cxnSpLocks noChangeShapeType="1"/>
            </p:cNvCxnSpPr>
            <p:nvPr/>
          </p:nvCxnSpPr>
          <p:spPr bwMode="auto">
            <a:xfrm>
              <a:off x="2583" y="7807"/>
              <a:ext cx="242" cy="0"/>
            </a:xfrm>
            <a:prstGeom prst="straightConnector1">
              <a:avLst/>
            </a:prstGeom>
            <a:noFill/>
            <a:ln w="28575">
              <a:solidFill>
                <a:schemeClr val="accent2">
                  <a:lumMod val="75000"/>
                </a:schemeClr>
              </a:solidFill>
              <a:prstDash val="sysDot"/>
              <a:round/>
              <a:headEnd/>
              <a:tailEnd/>
            </a:ln>
          </p:spPr>
        </p:cxnSp>
        <p:cxnSp>
          <p:nvCxnSpPr>
            <p:cNvPr id="1061" name="AutoShape 37"/>
            <p:cNvCxnSpPr>
              <a:cxnSpLocks noChangeShapeType="1"/>
            </p:cNvCxnSpPr>
            <p:nvPr/>
          </p:nvCxnSpPr>
          <p:spPr bwMode="auto">
            <a:xfrm>
              <a:off x="2583" y="7807"/>
              <a:ext cx="242" cy="0"/>
            </a:xfrm>
            <a:prstGeom prst="straightConnector1">
              <a:avLst/>
            </a:prstGeom>
            <a:noFill/>
            <a:ln w="38100">
              <a:solidFill>
                <a:srgbClr val="7030A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1062" name="AutoShape 38"/>
            <p:cNvCxnSpPr>
              <a:cxnSpLocks noChangeShapeType="1"/>
            </p:cNvCxnSpPr>
            <p:nvPr/>
          </p:nvCxnSpPr>
          <p:spPr bwMode="auto">
            <a:xfrm>
              <a:off x="2823" y="7807"/>
              <a:ext cx="242" cy="0"/>
            </a:xfrm>
            <a:prstGeom prst="straightConnector1">
              <a:avLst/>
            </a:prstGeom>
            <a:noFill/>
            <a:ln w="38100">
              <a:solidFill>
                <a:srgbClr val="7030A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1063" name="AutoShape 39"/>
            <p:cNvCxnSpPr>
              <a:cxnSpLocks noChangeShapeType="1"/>
            </p:cNvCxnSpPr>
            <p:nvPr/>
          </p:nvCxnSpPr>
          <p:spPr bwMode="auto">
            <a:xfrm>
              <a:off x="3542" y="7538"/>
              <a:ext cx="242" cy="0"/>
            </a:xfrm>
            <a:prstGeom prst="straightConnector1">
              <a:avLst/>
            </a:prstGeom>
            <a:noFill/>
            <a:ln w="38100">
              <a:solidFill>
                <a:srgbClr val="7030A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1064" name="AutoShape 40"/>
            <p:cNvCxnSpPr>
              <a:cxnSpLocks noChangeShapeType="1"/>
            </p:cNvCxnSpPr>
            <p:nvPr/>
          </p:nvCxnSpPr>
          <p:spPr bwMode="auto">
            <a:xfrm>
              <a:off x="3786" y="7812"/>
              <a:ext cx="242" cy="0"/>
            </a:xfrm>
            <a:prstGeom prst="straightConnector1">
              <a:avLst/>
            </a:prstGeom>
            <a:noFill/>
            <a:ln w="38100">
              <a:solidFill>
                <a:srgbClr val="7030A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1065" name="AutoShape 41"/>
            <p:cNvCxnSpPr>
              <a:cxnSpLocks noChangeShapeType="1"/>
            </p:cNvCxnSpPr>
            <p:nvPr/>
          </p:nvCxnSpPr>
          <p:spPr bwMode="auto">
            <a:xfrm>
              <a:off x="3559" y="8308"/>
              <a:ext cx="242" cy="0"/>
            </a:xfrm>
            <a:prstGeom prst="straightConnector1">
              <a:avLst/>
            </a:prstGeom>
            <a:noFill/>
            <a:ln w="38100">
              <a:solidFill>
                <a:srgbClr val="7030A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1066" name="AutoShape 42"/>
            <p:cNvCxnSpPr>
              <a:cxnSpLocks noChangeShapeType="1"/>
            </p:cNvCxnSpPr>
            <p:nvPr/>
          </p:nvCxnSpPr>
          <p:spPr bwMode="auto">
            <a:xfrm>
              <a:off x="2811" y="8047"/>
              <a:ext cx="242" cy="0"/>
            </a:xfrm>
            <a:prstGeom prst="straightConnector1">
              <a:avLst/>
            </a:prstGeom>
            <a:noFill/>
            <a:ln w="38100">
              <a:solidFill>
                <a:srgbClr val="7030A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1067" name="AutoShape 43"/>
            <p:cNvCxnSpPr>
              <a:cxnSpLocks noChangeShapeType="1"/>
            </p:cNvCxnSpPr>
            <p:nvPr/>
          </p:nvCxnSpPr>
          <p:spPr bwMode="auto">
            <a:xfrm>
              <a:off x="3067" y="8047"/>
              <a:ext cx="242" cy="0"/>
            </a:xfrm>
            <a:prstGeom prst="straightConnector1">
              <a:avLst/>
            </a:prstGeom>
            <a:noFill/>
            <a:ln w="38100">
              <a:solidFill>
                <a:srgbClr val="7030A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1068" name="AutoShape 44"/>
            <p:cNvCxnSpPr>
              <a:cxnSpLocks noChangeShapeType="1"/>
            </p:cNvCxnSpPr>
            <p:nvPr/>
          </p:nvCxnSpPr>
          <p:spPr bwMode="auto">
            <a:xfrm>
              <a:off x="3317" y="8047"/>
              <a:ext cx="242" cy="0"/>
            </a:xfrm>
            <a:prstGeom prst="straightConnector1">
              <a:avLst/>
            </a:prstGeom>
            <a:noFill/>
            <a:ln w="38100">
              <a:solidFill>
                <a:srgbClr val="7030A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1069" name="AutoShape 45"/>
            <p:cNvCxnSpPr>
              <a:cxnSpLocks noChangeShapeType="1"/>
            </p:cNvCxnSpPr>
            <p:nvPr/>
          </p:nvCxnSpPr>
          <p:spPr bwMode="auto">
            <a:xfrm>
              <a:off x="2567" y="8556"/>
              <a:ext cx="242" cy="0"/>
            </a:xfrm>
            <a:prstGeom prst="straightConnector1">
              <a:avLst/>
            </a:prstGeom>
            <a:noFill/>
            <a:ln w="38100">
              <a:solidFill>
                <a:srgbClr val="7030A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1070" name="AutoShape 46"/>
            <p:cNvCxnSpPr>
              <a:cxnSpLocks noChangeShapeType="1"/>
            </p:cNvCxnSpPr>
            <p:nvPr/>
          </p:nvCxnSpPr>
          <p:spPr bwMode="auto">
            <a:xfrm>
              <a:off x="3317" y="8308"/>
              <a:ext cx="242" cy="0"/>
            </a:xfrm>
            <a:prstGeom prst="straightConnector1">
              <a:avLst/>
            </a:prstGeom>
            <a:noFill/>
            <a:ln w="38100">
              <a:solidFill>
                <a:srgbClr val="7030A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1071" name="AutoShape 47"/>
            <p:cNvCxnSpPr>
              <a:cxnSpLocks noChangeShapeType="1"/>
            </p:cNvCxnSpPr>
            <p:nvPr/>
          </p:nvCxnSpPr>
          <p:spPr bwMode="auto">
            <a:xfrm>
              <a:off x="3542" y="8556"/>
              <a:ext cx="242" cy="0"/>
            </a:xfrm>
            <a:prstGeom prst="straightConnector1">
              <a:avLst/>
            </a:prstGeom>
            <a:noFill/>
            <a:ln w="38100">
              <a:solidFill>
                <a:srgbClr val="7030A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1072" name="AutoShape 48"/>
            <p:cNvCxnSpPr>
              <a:cxnSpLocks noChangeShapeType="1"/>
            </p:cNvCxnSpPr>
            <p:nvPr/>
          </p:nvCxnSpPr>
          <p:spPr bwMode="auto">
            <a:xfrm>
              <a:off x="3786" y="8556"/>
              <a:ext cx="242" cy="0"/>
            </a:xfrm>
            <a:prstGeom prst="straightConnector1">
              <a:avLst/>
            </a:prstGeom>
            <a:noFill/>
            <a:ln w="38100">
              <a:solidFill>
                <a:srgbClr val="7030A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1073" name="AutoShape 49"/>
            <p:cNvCxnSpPr>
              <a:cxnSpLocks noChangeShapeType="1"/>
            </p:cNvCxnSpPr>
            <p:nvPr/>
          </p:nvCxnSpPr>
          <p:spPr bwMode="auto">
            <a:xfrm>
              <a:off x="3065" y="7807"/>
              <a:ext cx="0" cy="261"/>
            </a:xfrm>
            <a:prstGeom prst="straightConnector1">
              <a:avLst/>
            </a:prstGeom>
            <a:noFill/>
            <a:ln w="38100">
              <a:solidFill>
                <a:srgbClr val="7030A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1074" name="AutoShape 50"/>
            <p:cNvCxnSpPr>
              <a:cxnSpLocks noChangeShapeType="1"/>
            </p:cNvCxnSpPr>
            <p:nvPr/>
          </p:nvCxnSpPr>
          <p:spPr bwMode="auto">
            <a:xfrm>
              <a:off x="2809" y="8047"/>
              <a:ext cx="0" cy="261"/>
            </a:xfrm>
            <a:prstGeom prst="straightConnector1">
              <a:avLst/>
            </a:prstGeom>
            <a:noFill/>
            <a:ln w="38100">
              <a:solidFill>
                <a:srgbClr val="7030A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1075" name="AutoShape 51"/>
            <p:cNvCxnSpPr>
              <a:cxnSpLocks noChangeShapeType="1"/>
            </p:cNvCxnSpPr>
            <p:nvPr/>
          </p:nvCxnSpPr>
          <p:spPr bwMode="auto">
            <a:xfrm>
              <a:off x="2811" y="8282"/>
              <a:ext cx="0" cy="261"/>
            </a:xfrm>
            <a:prstGeom prst="straightConnector1">
              <a:avLst/>
            </a:prstGeom>
            <a:noFill/>
            <a:ln w="38100">
              <a:solidFill>
                <a:srgbClr val="7030A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1076" name="AutoShape 52"/>
            <p:cNvCxnSpPr>
              <a:cxnSpLocks noChangeShapeType="1"/>
            </p:cNvCxnSpPr>
            <p:nvPr/>
          </p:nvCxnSpPr>
          <p:spPr bwMode="auto">
            <a:xfrm>
              <a:off x="3542" y="8047"/>
              <a:ext cx="0" cy="261"/>
            </a:xfrm>
            <a:prstGeom prst="straightConnector1">
              <a:avLst/>
            </a:prstGeom>
            <a:noFill/>
            <a:ln w="38100">
              <a:solidFill>
                <a:srgbClr val="7030A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1077" name="AutoShape 53"/>
            <p:cNvCxnSpPr>
              <a:cxnSpLocks noChangeShapeType="1"/>
            </p:cNvCxnSpPr>
            <p:nvPr/>
          </p:nvCxnSpPr>
          <p:spPr bwMode="auto">
            <a:xfrm>
              <a:off x="3545" y="8287"/>
              <a:ext cx="0" cy="261"/>
            </a:xfrm>
            <a:prstGeom prst="straightConnector1">
              <a:avLst/>
            </a:prstGeom>
            <a:noFill/>
            <a:ln w="38100">
              <a:solidFill>
                <a:srgbClr val="7030A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1078" name="AutoShape 54"/>
            <p:cNvCxnSpPr>
              <a:cxnSpLocks noChangeShapeType="1"/>
            </p:cNvCxnSpPr>
            <p:nvPr/>
          </p:nvCxnSpPr>
          <p:spPr bwMode="auto">
            <a:xfrm>
              <a:off x="3309" y="8287"/>
              <a:ext cx="0" cy="261"/>
            </a:xfrm>
            <a:prstGeom prst="straightConnector1">
              <a:avLst/>
            </a:prstGeom>
            <a:noFill/>
            <a:ln w="38100">
              <a:solidFill>
                <a:srgbClr val="7030A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1079" name="AutoShape 55"/>
            <p:cNvCxnSpPr>
              <a:cxnSpLocks noChangeShapeType="1"/>
            </p:cNvCxnSpPr>
            <p:nvPr/>
          </p:nvCxnSpPr>
          <p:spPr bwMode="auto">
            <a:xfrm>
              <a:off x="3293" y="7546"/>
              <a:ext cx="0" cy="261"/>
            </a:xfrm>
            <a:prstGeom prst="straightConnector1">
              <a:avLst/>
            </a:prstGeom>
            <a:noFill/>
            <a:ln w="38100">
              <a:solidFill>
                <a:srgbClr val="7030A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1080" name="AutoShape 56"/>
            <p:cNvCxnSpPr>
              <a:cxnSpLocks noChangeShapeType="1"/>
            </p:cNvCxnSpPr>
            <p:nvPr/>
          </p:nvCxnSpPr>
          <p:spPr bwMode="auto">
            <a:xfrm>
              <a:off x="3292" y="7807"/>
              <a:ext cx="1" cy="261"/>
            </a:xfrm>
            <a:prstGeom prst="straightConnector1">
              <a:avLst/>
            </a:prstGeom>
            <a:noFill/>
            <a:ln w="38100">
              <a:solidFill>
                <a:srgbClr val="7030A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1081" name="AutoShape 57"/>
            <p:cNvCxnSpPr>
              <a:cxnSpLocks noChangeShapeType="1"/>
            </p:cNvCxnSpPr>
            <p:nvPr/>
          </p:nvCxnSpPr>
          <p:spPr bwMode="auto">
            <a:xfrm>
              <a:off x="3545" y="7546"/>
              <a:ext cx="0" cy="261"/>
            </a:xfrm>
            <a:prstGeom prst="straightConnector1">
              <a:avLst/>
            </a:prstGeom>
            <a:noFill/>
            <a:ln w="38100">
              <a:solidFill>
                <a:srgbClr val="7030A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1082" name="AutoShape 58"/>
            <p:cNvCxnSpPr>
              <a:cxnSpLocks noChangeShapeType="1"/>
            </p:cNvCxnSpPr>
            <p:nvPr/>
          </p:nvCxnSpPr>
          <p:spPr bwMode="auto">
            <a:xfrm>
              <a:off x="3545" y="7807"/>
              <a:ext cx="0" cy="261"/>
            </a:xfrm>
            <a:prstGeom prst="straightConnector1">
              <a:avLst/>
            </a:prstGeom>
            <a:noFill/>
            <a:ln w="38100">
              <a:solidFill>
                <a:srgbClr val="7030A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1083" name="AutoShape 59"/>
            <p:cNvCxnSpPr>
              <a:cxnSpLocks noChangeShapeType="1"/>
            </p:cNvCxnSpPr>
            <p:nvPr/>
          </p:nvCxnSpPr>
          <p:spPr bwMode="auto">
            <a:xfrm>
              <a:off x="3065" y="8047"/>
              <a:ext cx="0" cy="261"/>
            </a:xfrm>
            <a:prstGeom prst="straightConnector1">
              <a:avLst/>
            </a:prstGeom>
            <a:noFill/>
            <a:ln w="38100">
              <a:solidFill>
                <a:srgbClr val="7030A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1084" name="AutoShape 60"/>
            <p:cNvCxnSpPr>
              <a:cxnSpLocks noChangeShapeType="1"/>
            </p:cNvCxnSpPr>
            <p:nvPr/>
          </p:nvCxnSpPr>
          <p:spPr bwMode="auto">
            <a:xfrm>
              <a:off x="3054" y="8282"/>
              <a:ext cx="0" cy="261"/>
            </a:xfrm>
            <a:prstGeom prst="straightConnector1">
              <a:avLst/>
            </a:prstGeom>
            <a:noFill/>
            <a:ln w="38100">
              <a:solidFill>
                <a:srgbClr val="7030A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1085" name="AutoShape 61"/>
            <p:cNvCxnSpPr>
              <a:cxnSpLocks noChangeShapeType="1"/>
            </p:cNvCxnSpPr>
            <p:nvPr/>
          </p:nvCxnSpPr>
          <p:spPr bwMode="auto">
            <a:xfrm>
              <a:off x="3054" y="8556"/>
              <a:ext cx="0" cy="261"/>
            </a:xfrm>
            <a:prstGeom prst="straightConnector1">
              <a:avLst/>
            </a:prstGeom>
            <a:noFill/>
            <a:ln w="38100">
              <a:solidFill>
                <a:srgbClr val="7030A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1086" name="AutoShape 62"/>
            <p:cNvCxnSpPr>
              <a:cxnSpLocks noChangeShapeType="1"/>
            </p:cNvCxnSpPr>
            <p:nvPr/>
          </p:nvCxnSpPr>
          <p:spPr bwMode="auto">
            <a:xfrm>
              <a:off x="3298" y="8556"/>
              <a:ext cx="0" cy="261"/>
            </a:xfrm>
            <a:prstGeom prst="straightConnector1">
              <a:avLst/>
            </a:prstGeom>
            <a:noFill/>
            <a:ln w="38100">
              <a:solidFill>
                <a:srgbClr val="7030A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1087" name="AutoShape 63"/>
            <p:cNvCxnSpPr>
              <a:cxnSpLocks noChangeShapeType="1"/>
            </p:cNvCxnSpPr>
            <p:nvPr/>
          </p:nvCxnSpPr>
          <p:spPr bwMode="auto">
            <a:xfrm rot="5400000">
              <a:off x="3688" y="7910"/>
              <a:ext cx="196" cy="0"/>
            </a:xfrm>
            <a:prstGeom prst="straightConnector1">
              <a:avLst/>
            </a:prstGeom>
            <a:noFill/>
            <a:ln w="38100">
              <a:solidFill>
                <a:srgbClr val="7030A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1088" name="AutoShape 64"/>
            <p:cNvCxnSpPr>
              <a:cxnSpLocks noChangeShapeType="1"/>
            </p:cNvCxnSpPr>
            <p:nvPr/>
          </p:nvCxnSpPr>
          <p:spPr bwMode="auto">
            <a:xfrm>
              <a:off x="3785" y="8026"/>
              <a:ext cx="0" cy="261"/>
            </a:xfrm>
            <a:prstGeom prst="straightConnector1">
              <a:avLst/>
            </a:prstGeom>
            <a:noFill/>
            <a:ln w="38100">
              <a:solidFill>
                <a:srgbClr val="7030A0"/>
              </a:solidFill>
              <a:prstDash val="sysDot"/>
              <a:round/>
              <a:headEnd/>
              <a:tailEnd/>
            </a:ln>
          </p:spPr>
        </p:cxnSp>
      </p:grpSp>
      <p:sp>
        <p:nvSpPr>
          <p:cNvPr id="69" name="TextBox 68"/>
          <p:cNvSpPr txBox="1"/>
          <p:nvPr/>
        </p:nvSpPr>
        <p:spPr>
          <a:xfrm>
            <a:off x="7072330" y="1785926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6.3.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714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6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i="1" dirty="0" smtClean="0">
                <a:solidFill>
                  <a:srgbClr val="C00000"/>
                </a:solidFill>
              </a:rPr>
              <a:t>Метрическая система мер.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428696" y="571480"/>
            <a:ext cx="7715304" cy="557216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Первые </a:t>
            </a:r>
            <a:r>
              <a:rPr lang="ru-RU" dirty="0"/>
              <a:t>мерами длины на Руси были: вершок-расстояние между концами  большого и указательного пальцев, сажень, косая сажень, локоть, шаг и т.д. До сих пор мы иногда измеряем небольшие расстояния шагами. Но для измерения больших земельных участков длины шага было недостаточно, поэтому появились новые меры: двойной шаг,  тысяча двойных шагов, т.е. миля. У разных народов известны свои древние меры длины: «бычий рёв», т.е. расстояние на котором слышен рёв быка; «коровий крик»; «петушиный крик»; «пока закипает котёл воды», т. е. расстояние, на которое человек уходит за это время; «стрела», т.е. расстояние дальности полёта стрелы; «бука» - расстояние, с которого человек перестаёт видеть раздельно рога быка (Сибирь</a:t>
            </a:r>
            <a:r>
              <a:rPr lang="ru-RU" dirty="0" smtClean="0"/>
              <a:t>).</a:t>
            </a:r>
            <a:endParaRPr lang="ru-RU" dirty="0"/>
          </a:p>
        </p:txBody>
      </p:sp>
      <p:pic>
        <p:nvPicPr>
          <p:cNvPr id="1026" name="Picture 2" descr="C:\Documents and Settings\нина\Local Settings\Temporary Internet Files\Content.IE5\XS2LFO8T\MCj043520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5429264"/>
            <a:ext cx="1841500" cy="1171575"/>
          </a:xfrm>
          <a:prstGeom prst="rect">
            <a:avLst/>
          </a:prstGeom>
          <a:noFill/>
        </p:spPr>
      </p:pic>
      <p:pic>
        <p:nvPicPr>
          <p:cNvPr id="11" name="Picture 6" descr="Картинка 5 из 16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7652" y="285728"/>
            <a:ext cx="1596848" cy="13573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52925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7472386" cy="6000792"/>
          </a:xfrm>
        </p:spPr>
        <p:txBody>
          <a:bodyPr>
            <a:normAutofit/>
          </a:bodyPr>
          <a:lstStyle/>
          <a:p>
            <a:r>
              <a:rPr lang="ru-RU" dirty="0"/>
              <a:t>В Японии мерой длины был «лошадиный башмак», т.е. путь, проходимый лошадью, пока не сносится соломенная подошва (японская подкова). </a:t>
            </a:r>
            <a:endParaRPr lang="ru-RU" dirty="0" smtClean="0"/>
          </a:p>
          <a:p>
            <a:r>
              <a:rPr lang="ru-RU" dirty="0" smtClean="0"/>
              <a:t>Индейцы </a:t>
            </a:r>
            <a:r>
              <a:rPr lang="ru-RU" dirty="0"/>
              <a:t>при покупке земли считали в качестве единицы измерения территорию, которую мог обойти человек за один день. Поэтому покупатели нанимали для этой цели самого быстрого бегуна.</a:t>
            </a:r>
          </a:p>
          <a:p>
            <a:endParaRPr lang="ru-RU" dirty="0"/>
          </a:p>
        </p:txBody>
      </p:sp>
      <p:pic>
        <p:nvPicPr>
          <p:cNvPr id="104458" name="Picture 10" descr="C:\Documents and Settings\нина\Local Settings\Temporary Internet Files\Content.IE5\441FPGER\MCj0233266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571480"/>
            <a:ext cx="1828649" cy="1654243"/>
          </a:xfrm>
          <a:prstGeom prst="rect">
            <a:avLst/>
          </a:prstGeom>
          <a:noFill/>
        </p:spPr>
      </p:pic>
      <p:pic>
        <p:nvPicPr>
          <p:cNvPr id="104459" name="Picture 11" descr="C:\Documents and Settings\нина\Local Settings\Temporary Internet Files\Content.IE5\XS2LFO8T\MCj015824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4500570"/>
            <a:ext cx="1457554" cy="18306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72145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44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445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3000" fill="hold"/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428604"/>
            <a:ext cx="7215206" cy="6429396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В  1101 г. В Англии за единицу длины было принято расстояние от кончика носа короля  Генриха I до конца среднего пальца его вытянутой руки. Эта единица получила название «ярд».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В XIV в. Английский король Эдуард II ввёл малую единицу длины – дюйм, равную «длине трёх ячменных зёрен, вынутых из средней части колоса и приставленных одно к другому своими концами». </a:t>
            </a:r>
            <a:endParaRPr lang="ru-RU" dirty="0" smtClean="0"/>
          </a:p>
          <a:p>
            <a:r>
              <a:rPr lang="ru-RU" dirty="0" smtClean="0"/>
              <a:t>Фут </a:t>
            </a:r>
            <a:r>
              <a:rPr lang="ru-RU" dirty="0"/>
              <a:t>же равнялся среднему арифметическому «длины ступней 16 человек, вышедших от заутрени в воскресный день».</a:t>
            </a:r>
          </a:p>
          <a:p>
            <a:endParaRPr lang="ru-RU" dirty="0"/>
          </a:p>
        </p:txBody>
      </p:sp>
      <p:pic>
        <p:nvPicPr>
          <p:cNvPr id="4" name="Picture 2" descr="http://im6-tub.yandex.net/i?id=51856096&amp;tov=6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357158" y="2714620"/>
            <a:ext cx="1583536" cy="1666880"/>
          </a:xfrm>
          <a:prstGeom prst="rect">
            <a:avLst/>
          </a:prstGeom>
          <a:noFill/>
          <a:effectLst/>
        </p:spPr>
      </p:pic>
      <p:pic>
        <p:nvPicPr>
          <p:cNvPr id="105474" name="Picture 2" descr="Картинка 7 из 1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lum contrast="30000"/>
          </a:blip>
          <a:srcRect/>
          <a:stretch>
            <a:fillRect/>
          </a:stretch>
        </p:blipFill>
        <p:spPr bwMode="auto">
          <a:xfrm>
            <a:off x="285720" y="214291"/>
            <a:ext cx="1599094" cy="2071701"/>
          </a:xfrm>
          <a:prstGeom prst="rect">
            <a:avLst/>
          </a:prstGeom>
          <a:noFill/>
        </p:spPr>
      </p:pic>
      <p:pic>
        <p:nvPicPr>
          <p:cNvPr id="105475" name="Picture 3" descr="C:\Documents and Settings\нина\Local Settings\Temporary Internet Files\Content.IE5\441FPGER\MCj0403987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4747526"/>
            <a:ext cx="1646468" cy="15389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12906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5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5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7643834" cy="6143667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Все эти меры были случайными, часто очень неудобными. Из-за неправильных измерений возникали ссоры, недовольства, волнения. Появилась необходимость упорядочить существующее многообразие мер.</a:t>
            </a:r>
          </a:p>
          <a:p>
            <a:r>
              <a:rPr lang="ru-RU" dirty="0"/>
              <a:t>Во многих странах работали над созданием новых, единых мер. И в 1875 г. Представители почти 20 государств подписали соглашение о принятии единой метрической системы.  Были изготовлены  и выданы государствам – членам метрической конвенции эталоны метра (длины) и килограмма (массы). Большая роль в создании этой единой международной метрической системы принадлежит Петербургской Академии наук и, прежде всего, одному из её членов – Б.С. Якоби (1801-1874), русскому физику и электротехнику.</a:t>
            </a:r>
          </a:p>
          <a:p>
            <a:endParaRPr lang="ru-RU" dirty="0"/>
          </a:p>
        </p:txBody>
      </p:sp>
      <p:pic>
        <p:nvPicPr>
          <p:cNvPr id="106498" name="Picture 2" descr="http://upload.wikimedia.org/wikipedia/ru/d/d4/Jakobi_B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4429132"/>
            <a:ext cx="1476375" cy="190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4882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6186502" cy="5929353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Задача 1.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Как бы вы назвали роман Жюля Верна  «20 000 лье под водой» в существующих нынче единицах измерения?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Задача 2.</a:t>
            </a:r>
            <a:r>
              <a:rPr lang="ru-RU" dirty="0" smtClean="0">
                <a:solidFill>
                  <a:srgbClr val="FF0000"/>
                </a:solidFill>
              </a:rPr>
              <a:t>   </a:t>
            </a:r>
            <a:r>
              <a:rPr lang="ru-RU" dirty="0" smtClean="0"/>
              <a:t>В этом же романе говорится о загадочном существе длиной 3 мили и шириной в милю. Выразите размеры этого существа в современных единицах.</a:t>
            </a:r>
          </a:p>
          <a:p>
            <a:endParaRPr lang="ru-RU" dirty="0"/>
          </a:p>
        </p:txBody>
      </p:sp>
      <p:pic>
        <p:nvPicPr>
          <p:cNvPr id="1026" name="Picture 2" descr="C:\Documents and Settings\нина\Local Settings\Temporary Internet Files\Content.IE5\COC1D93Z\MCj01743970000[1].wmf"/>
          <p:cNvPicPr>
            <a:picLocks noChangeAspect="1" noChangeArrowheads="1"/>
          </p:cNvPicPr>
          <p:nvPr/>
        </p:nvPicPr>
        <p:blipFill>
          <a:blip r:embed="rId2" cstate="print"/>
          <a:srcRect l="61073"/>
          <a:stretch>
            <a:fillRect/>
          </a:stretch>
        </p:blipFill>
        <p:spPr bwMode="auto">
          <a:xfrm>
            <a:off x="5715008" y="3143248"/>
            <a:ext cx="3214678" cy="314766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34333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2071678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3100" b="1" i="1" dirty="0" smtClean="0">
                <a:solidFill>
                  <a:schemeClr val="accent5">
                    <a:lumMod val="75000"/>
                  </a:schemeClr>
                </a:solidFill>
              </a:rPr>
              <a:t>Задача-сказка</a:t>
            </a:r>
            <a:r>
              <a:rPr lang="ru-RU" sz="3100" b="1" i="1" dirty="0" smtClean="0"/>
              <a:t> </a:t>
            </a:r>
            <a:r>
              <a:rPr lang="ru-RU" sz="3100" b="1" i="1" dirty="0" smtClean="0">
                <a:solidFill>
                  <a:srgbClr val="C00000"/>
                </a:solidFill>
              </a:rPr>
              <a:t>«Иван-Царевич и Кащей Бессмертный, умевший считать только до десяти»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C:\Documents and Settings\нина\Local Settings\Temporary Internet Files\Content.IE5\KDC2NVC2\MCj04358470000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357562"/>
            <a:ext cx="221457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нина\Local Settings\Temporary Internet Files\Content.IE5\P83RSLU3\MCj04263800000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3500438"/>
            <a:ext cx="1785949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нина\Local Settings\Temporary Internet Files\Content.IE5\3TOX6EK1\MCj04358630000[1].wm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1571612"/>
            <a:ext cx="278608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38220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524</Words>
  <Application>Microsoft Office PowerPoint</Application>
  <PresentationFormat>Экран (4:3)</PresentationFormat>
  <Paragraphs>60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Тема Office</vt:lpstr>
      <vt:lpstr>1_Аспект</vt:lpstr>
      <vt:lpstr>1_Тема Office</vt:lpstr>
      <vt:lpstr>Занятие №7</vt:lpstr>
      <vt:lpstr>Задача в стихах</vt:lpstr>
      <vt:lpstr> Решение домашних задач    </vt:lpstr>
      <vt:lpstr>Метрическая система мер. </vt:lpstr>
      <vt:lpstr>Презентация PowerPoint</vt:lpstr>
      <vt:lpstr>Презентация PowerPoint</vt:lpstr>
      <vt:lpstr>Презентация PowerPoint</vt:lpstr>
      <vt:lpstr>Презентация PowerPoint</vt:lpstr>
      <vt:lpstr> Задача-сказка «Иван-Царевич и Кащей Бессмертный, умевший считать только до десяти» </vt:lpstr>
      <vt:lpstr>Презентация PowerPoint</vt:lpstr>
      <vt:lpstr>Карл Фридрих Гаусс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№7</dc:title>
  <dc:creator>Elena</dc:creator>
  <cp:lastModifiedBy>Elena</cp:lastModifiedBy>
  <cp:revision>2</cp:revision>
  <dcterms:created xsi:type="dcterms:W3CDTF">2023-11-19T12:05:16Z</dcterms:created>
  <dcterms:modified xsi:type="dcterms:W3CDTF">2023-11-19T12:19:00Z</dcterms:modified>
</cp:coreProperties>
</file>