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notesMasterIdLst>
    <p:notesMasterId r:id="rId26"/>
  </p:notesMasterIdLst>
  <p:sldIdLst>
    <p:sldId id="276" r:id="rId2"/>
    <p:sldId id="278" r:id="rId3"/>
    <p:sldId id="279" r:id="rId4"/>
    <p:sldId id="259" r:id="rId5"/>
    <p:sldId id="261" r:id="rId6"/>
    <p:sldId id="264" r:id="rId7"/>
    <p:sldId id="262" r:id="rId8"/>
    <p:sldId id="265" r:id="rId9"/>
    <p:sldId id="256" r:id="rId10"/>
    <p:sldId id="263" r:id="rId11"/>
    <p:sldId id="275" r:id="rId12"/>
    <p:sldId id="267" r:id="rId13"/>
    <p:sldId id="266" r:id="rId14"/>
    <p:sldId id="274" r:id="rId15"/>
    <p:sldId id="280" r:id="rId16"/>
    <p:sldId id="281" r:id="rId17"/>
    <p:sldId id="282" r:id="rId18"/>
    <p:sldId id="283" r:id="rId19"/>
    <p:sldId id="284" r:id="rId20"/>
    <p:sldId id="268" r:id="rId21"/>
    <p:sldId id="269" r:id="rId22"/>
    <p:sldId id="272" r:id="rId23"/>
    <p:sldId id="277" r:id="rId24"/>
    <p:sldId id="28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4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611B07-7CF8-4C42-9929-5A758B3520AB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4EA35-80C2-419A-AA15-097BC8A700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887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5E36E4B9-94F6-45AA-BAF0-95069C946FA4}" type="slidenum">
              <a:rPr lang="ru-RU" altLang="ru-RU" baseline="0">
                <a:latin typeface="Arial" charset="0"/>
              </a:rPr>
              <a:pPr eaLnBrk="1" hangingPunct="1"/>
              <a:t>12</a:t>
            </a:fld>
            <a:endParaRPr lang="ru-RU" altLang="ru-RU" baseline="0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Физкультминутка настроена на автоматическое переключение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A35-80C2-419A-AA15-097BC8A700E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527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Физкультминутка настроена на автоматическое переключение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C7C2FF-D079-472D-A3DA-E812134F4EAE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Физкультминутка настроена на автоматическое переключение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C7C2FF-D079-472D-A3DA-E812134F4EAE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Физкультминутка настроена на автоматическое переключение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C7C2FF-D079-472D-A3DA-E812134F4EAE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Физкультминутка настроена на автоматическое переключение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C7C2FF-D079-472D-A3DA-E812134F4EAE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Физкультминутка настроена на автоматическое переключение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C7C2FF-D079-472D-A3DA-E812134F4EAE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04E98-FDE7-4ECE-9A2E-DEBCD07771A8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AC7B3-232A-460B-A4FA-FB5E1A36521C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04E98-FDE7-4ECE-9A2E-DEBCD07771A8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AC7B3-232A-460B-A4FA-FB5E1A3652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04E98-FDE7-4ECE-9A2E-DEBCD07771A8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AC7B3-232A-460B-A4FA-FB5E1A3652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04E98-FDE7-4ECE-9A2E-DEBCD07771A8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AC7B3-232A-460B-A4FA-FB5E1A3652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04E98-FDE7-4ECE-9A2E-DEBCD07771A8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AC7B3-232A-460B-A4FA-FB5E1A36521C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04E98-FDE7-4ECE-9A2E-DEBCD07771A8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AC7B3-232A-460B-A4FA-FB5E1A3652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04E98-FDE7-4ECE-9A2E-DEBCD07771A8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AC7B3-232A-460B-A4FA-FB5E1A36521C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04E98-FDE7-4ECE-9A2E-DEBCD07771A8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AC7B3-232A-460B-A4FA-FB5E1A3652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04E98-FDE7-4ECE-9A2E-DEBCD07771A8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AC7B3-232A-460B-A4FA-FB5E1A3652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04E98-FDE7-4ECE-9A2E-DEBCD07771A8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AC7B3-232A-460B-A4FA-FB5E1A36521C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04E98-FDE7-4ECE-9A2E-DEBCD07771A8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AC7B3-232A-460B-A4FA-FB5E1A3652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9A104E98-FDE7-4ECE-9A2E-DEBCD07771A8}" type="datetimeFigureOut">
              <a:rPr lang="ru-RU" smtClean="0"/>
              <a:t>20.01.2019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D7AAC7B3-232A-460B-A4FA-FB5E1A36521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microsoft.com/office/2007/relationships/media" Target="../media/media2.wav"/><Relationship Id="rId7" Type="http://schemas.openxmlformats.org/officeDocument/2006/relationships/image" Target="../media/image20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23.png"/><Relationship Id="rId4" Type="http://schemas.openxmlformats.org/officeDocument/2006/relationships/audio" Target="../media/media2.wav"/><Relationship Id="rId9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25.png"/><Relationship Id="rId5" Type="http://schemas.openxmlformats.org/officeDocument/2006/relationships/image" Target="../media/image24.gif"/><Relationship Id="rId4" Type="http://schemas.openxmlformats.org/officeDocument/2006/relationships/notesSlide" Target="../notesSlides/notes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27.png"/><Relationship Id="rId5" Type="http://schemas.openxmlformats.org/officeDocument/2006/relationships/image" Target="../media/image26.gif"/><Relationship Id="rId4" Type="http://schemas.openxmlformats.org/officeDocument/2006/relationships/notesSlide" Target="../notesSlides/notes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29.png"/><Relationship Id="rId5" Type="http://schemas.openxmlformats.org/officeDocument/2006/relationships/image" Target="../media/image28.gif"/><Relationship Id="rId4" Type="http://schemas.openxmlformats.org/officeDocument/2006/relationships/notesSlide" Target="../notesSlides/notes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31.png"/><Relationship Id="rId5" Type="http://schemas.openxmlformats.org/officeDocument/2006/relationships/image" Target="../media/image30.gif"/><Relationship Id="rId4" Type="http://schemas.openxmlformats.org/officeDocument/2006/relationships/notesSlide" Target="../notesSlides/notesSl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33.png"/><Relationship Id="rId5" Type="http://schemas.openxmlformats.org/officeDocument/2006/relationships/image" Target="../media/image32.gif"/><Relationship Id="rId4" Type="http://schemas.openxmlformats.org/officeDocument/2006/relationships/notesSlide" Target="../notesSlides/notesSlid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yandex.ru/images/search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501775"/>
            <a:ext cx="7848600" cy="1927225"/>
          </a:xfrm>
        </p:spPr>
        <p:txBody>
          <a:bodyPr/>
          <a:lstStyle/>
          <a:p>
            <a:pPr algn="ctr"/>
            <a:r>
              <a:rPr lang="ru-RU" sz="3200" dirty="0">
                <a:solidFill>
                  <a:schemeClr val="accent1"/>
                </a:solidFill>
              </a:rPr>
              <a:t>« Надо решать задачи последовательно, шаг за шагом… Надо поделить бесконечное будущее на пятиминутные кубики и брать их один за другим. </a:t>
            </a:r>
            <a:r>
              <a:rPr lang="ru-RU" sz="3200" dirty="0" smtClean="0">
                <a:solidFill>
                  <a:schemeClr val="accent1"/>
                </a:solidFill>
              </a:rPr>
              <a:t>»</a:t>
            </a:r>
            <a:endParaRPr lang="ru-RU" sz="3200" dirty="0">
              <a:solidFill>
                <a:schemeClr val="accent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3400954"/>
            <a:ext cx="6400800" cy="1752600"/>
          </a:xfrm>
        </p:spPr>
        <p:txBody>
          <a:bodyPr/>
          <a:lstStyle/>
          <a:p>
            <a:pPr algn="r"/>
            <a:r>
              <a:rPr lang="ru-RU" i="1" dirty="0">
                <a:latin typeface="Monotype Corsiva" panose="03010101010201010101" pitchFamily="66" charset="0"/>
              </a:rPr>
              <a:t>Лоис </a:t>
            </a:r>
            <a:r>
              <a:rPr lang="ru-RU" i="1" dirty="0" err="1">
                <a:latin typeface="Monotype Corsiva" panose="03010101010201010101" pitchFamily="66" charset="0"/>
              </a:rPr>
              <a:t>Макмастер</a:t>
            </a:r>
            <a:r>
              <a:rPr lang="ru-RU" i="1" dirty="0">
                <a:latin typeface="Monotype Corsiva" panose="03010101010201010101" pitchFamily="66" charset="0"/>
              </a:rPr>
              <a:t> </a:t>
            </a:r>
            <a:r>
              <a:rPr lang="ru-RU" i="1" dirty="0" err="1">
                <a:latin typeface="Monotype Corsiva" panose="03010101010201010101" pitchFamily="66" charset="0"/>
              </a:rPr>
              <a:t>Буджолд</a:t>
            </a:r>
            <a:r>
              <a:rPr lang="ru-RU" i="1" dirty="0">
                <a:latin typeface="Monotype Corsiva" panose="03010101010201010101" pitchFamily="66" charset="0"/>
              </a:rPr>
              <a:t>. </a:t>
            </a:r>
            <a:r>
              <a:rPr lang="ru-RU" i="1" dirty="0" err="1">
                <a:latin typeface="Monotype Corsiva" panose="03010101010201010101" pitchFamily="66" charset="0"/>
              </a:rPr>
              <a:t>Барраяр</a:t>
            </a:r>
            <a:endParaRPr lang="ru-RU" i="1" dirty="0">
              <a:latin typeface="Monotype Corsiva" panose="03010101010201010101" pitchFamily="66" charset="0"/>
            </a:endParaRPr>
          </a:p>
        </p:txBody>
      </p:sp>
      <p:pic>
        <p:nvPicPr>
          <p:cNvPr id="1028" name="Picture 4" descr="https://avatars.mds.yandex.net/get-pdb/1114975/b1e66720-ebba-4a75-a634-89352405e436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17032"/>
            <a:ext cx="2441575" cy="2952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5364088" y="4906985"/>
            <a:ext cx="3528392" cy="175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atin typeface="Monotype Corsiva" panose="03010101010201010101" pitchFamily="66" charset="0"/>
              </a:rPr>
              <a:t>Автор презентации: </a:t>
            </a:r>
          </a:p>
          <a:p>
            <a:r>
              <a:rPr lang="ru-RU" dirty="0" smtClean="0">
                <a:latin typeface="Monotype Corsiva" panose="03010101010201010101" pitchFamily="66" charset="0"/>
              </a:rPr>
              <a:t>Сидорова А.В.</a:t>
            </a:r>
          </a:p>
          <a:p>
            <a:r>
              <a:rPr lang="ru-RU" dirty="0" smtClean="0">
                <a:latin typeface="Monotype Corsiva" panose="03010101010201010101" pitchFamily="66" charset="0"/>
              </a:rPr>
              <a:t>учитель математики</a:t>
            </a:r>
          </a:p>
          <a:p>
            <a:r>
              <a:rPr lang="ru-RU" dirty="0" smtClean="0">
                <a:latin typeface="Monotype Corsiva" panose="03010101010201010101" pitchFamily="66" charset="0"/>
              </a:rPr>
              <a:t>МБОУ г. Мурманска</a:t>
            </a:r>
          </a:p>
          <a:p>
            <a:r>
              <a:rPr lang="ru-RU" dirty="0" smtClean="0">
                <a:latin typeface="Monotype Corsiva" panose="03010101010201010101" pitchFamily="66" charset="0"/>
              </a:rPr>
              <a:t>СОШ № 31</a:t>
            </a:r>
          </a:p>
        </p:txBody>
      </p:sp>
    </p:spTree>
    <p:extLst>
      <p:ext uri="{BB962C8B-B14F-4D97-AF65-F5344CB8AC3E}">
        <p14:creationId xmlns:p14="http://schemas.microsoft.com/office/powerpoint/2010/main" val="34944498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Формулируем цели урока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Продолжить работу по формированию умения выполнять вычисления по формулам</a:t>
            </a:r>
          </a:p>
          <a:p>
            <a:r>
              <a:rPr lang="ru-RU" dirty="0" smtClean="0"/>
              <a:t>Продолжить работу над текстовыми задачами</a:t>
            </a:r>
          </a:p>
          <a:p>
            <a:r>
              <a:rPr lang="ru-RU" dirty="0" smtClean="0"/>
              <a:t>Совершенствовать вычислительные навыки</a:t>
            </a:r>
          </a:p>
          <a:p>
            <a:r>
              <a:rPr lang="ru-RU" dirty="0" smtClean="0"/>
              <a:t>Воспитывать культуру поведения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727558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№ 678 (выполняем в парах)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69676"/>
            <a:ext cx="8229600" cy="4507324"/>
          </a:xfrm>
        </p:spPr>
        <p:txBody>
          <a:bodyPr>
            <a:normAutofit/>
          </a:bodyPr>
          <a:lstStyle/>
          <a:p>
            <a:r>
              <a:rPr lang="en-US" sz="2800" dirty="0"/>
              <a:t>P = </a:t>
            </a:r>
            <a:r>
              <a:rPr lang="en-US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200" dirty="0" smtClean="0"/>
              <a:t> </a:t>
            </a:r>
            <a:r>
              <a:rPr lang="en-US" sz="3200" dirty="0"/>
              <a:t>+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dirty="0" smtClean="0"/>
              <a:t>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а + а 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en-US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67604" y="3501008"/>
            <a:ext cx="1584176" cy="1656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7691" y="4067490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5803" y="5157192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9753" y="4067490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67160" y="279776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60905" y="2080012"/>
            <a:ext cx="1237839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/>
              <a:t>Р = 4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5573" y="1372126"/>
            <a:ext cx="18983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Проверка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85573" y="2977788"/>
            <a:ext cx="5950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Если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dirty="0" smtClean="0"/>
              <a:t> = 9 см, то Р = 4 </a:t>
            </a:r>
            <a:r>
              <a:rPr lang="ru-RU" sz="2800" dirty="0" smtClean="0">
                <a:latin typeface="Calibri"/>
              </a:rPr>
              <a:t>∙ </a:t>
            </a:r>
            <a:r>
              <a:rPr lang="ru-RU" sz="2800" dirty="0" smtClean="0"/>
              <a:t>9 = 36 </a:t>
            </a:r>
            <a:r>
              <a:rPr lang="ru-RU" sz="2800" dirty="0" smtClean="0">
                <a:latin typeface="Calibri"/>
              </a:rPr>
              <a:t>(см)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195998" y="3735106"/>
            <a:ext cx="476765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Если Р = 64 м, то 4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dirty="0" smtClean="0"/>
              <a:t> = 64</a:t>
            </a:r>
          </a:p>
          <a:p>
            <a:r>
              <a:rPr lang="ru-RU" sz="2800" dirty="0"/>
              <a:t> </a:t>
            </a:r>
            <a:r>
              <a:rPr lang="ru-RU" sz="2800" dirty="0" smtClean="0"/>
              <a:t>                            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dirty="0" smtClean="0"/>
              <a:t> = 64 : 4</a:t>
            </a:r>
          </a:p>
          <a:p>
            <a:r>
              <a:rPr lang="ru-RU" sz="2800" dirty="0"/>
              <a:t> </a:t>
            </a:r>
            <a:r>
              <a:rPr lang="ru-RU" sz="2800" dirty="0" smtClean="0"/>
              <a:t>                            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dirty="0" smtClean="0"/>
              <a:t> = 16 (м)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3181718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304" y="1373954"/>
            <a:ext cx="1639627" cy="100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49957" y="1297955"/>
            <a:ext cx="1537187" cy="106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Line 4"/>
          <p:cNvSpPr>
            <a:spLocks noChangeShapeType="1"/>
          </p:cNvSpPr>
          <p:nvPr/>
        </p:nvSpPr>
        <p:spPr bwMode="auto">
          <a:xfrm>
            <a:off x="179388" y="2348880"/>
            <a:ext cx="8701087" cy="30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5250979" y="1074738"/>
            <a:ext cx="1265237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 flipH="1">
            <a:off x="2490017" y="1074738"/>
            <a:ext cx="1736725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5118145" y="591071"/>
            <a:ext cx="2138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2400" b="1" baseline="0" dirty="0"/>
              <a:t> </a:t>
            </a:r>
            <a:r>
              <a:rPr lang="ru-RU" altLang="ru-RU" sz="2400" b="1" baseline="0" dirty="0" smtClean="0"/>
              <a:t>50 </a:t>
            </a:r>
            <a:r>
              <a:rPr lang="ru-RU" altLang="ru-RU" sz="2400" b="1" baseline="0" dirty="0"/>
              <a:t>км/ч</a:t>
            </a:r>
            <a:endParaRPr lang="ru-RU" altLang="ru-RU" sz="2400" b="1" baseline="0" dirty="0">
              <a:solidFill>
                <a:srgbClr val="FF0000"/>
              </a:solidFill>
            </a:endParaRPr>
          </a:p>
        </p:txBody>
      </p:sp>
      <p:pic>
        <p:nvPicPr>
          <p:cNvPr id="6159" name="Picture 15" descr="08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087" y="782065"/>
            <a:ext cx="108585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303213" y="10747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altLang="ru-RU" baseline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363" y="223879"/>
            <a:ext cx="7762112" cy="850859"/>
          </a:xfrm>
        </p:spPr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№ 680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0875" y="2772789"/>
            <a:ext cx="8229600" cy="3978641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/>
              <a:t>s = </a:t>
            </a:r>
            <a:r>
              <a:rPr lang="en-US" dirty="0" smtClean="0"/>
              <a:t>7</a:t>
            </a:r>
            <a:r>
              <a:rPr lang="ru-RU" dirty="0" smtClean="0"/>
              <a:t>0</a:t>
            </a:r>
            <a:r>
              <a:rPr lang="en-US" dirty="0" smtClean="0"/>
              <a:t>t </a:t>
            </a:r>
            <a:r>
              <a:rPr lang="ru-RU" dirty="0" smtClean="0"/>
              <a:t>проехал 1-й поезд </a:t>
            </a:r>
            <a:r>
              <a:rPr lang="ru-RU" dirty="0"/>
              <a:t>за </a:t>
            </a:r>
            <a:r>
              <a:rPr lang="en-US" dirty="0"/>
              <a:t>t</a:t>
            </a:r>
            <a:r>
              <a:rPr lang="ru-RU" dirty="0"/>
              <a:t> часов</a:t>
            </a:r>
            <a:endParaRPr lang="ru-RU" dirty="0" smtClean="0"/>
          </a:p>
          <a:p>
            <a:r>
              <a:rPr lang="en-US" dirty="0" smtClean="0"/>
              <a:t>s </a:t>
            </a:r>
            <a:r>
              <a:rPr lang="en-US" dirty="0"/>
              <a:t>= </a:t>
            </a:r>
            <a:r>
              <a:rPr lang="ru-RU" dirty="0" smtClean="0"/>
              <a:t>50</a:t>
            </a:r>
            <a:r>
              <a:rPr lang="en-US" dirty="0" smtClean="0"/>
              <a:t>t</a:t>
            </a:r>
            <a:r>
              <a:rPr lang="ru-RU" dirty="0" smtClean="0"/>
              <a:t> проехал 2-й поезд </a:t>
            </a:r>
            <a:r>
              <a:rPr lang="ru-RU" dirty="0"/>
              <a:t>за </a:t>
            </a:r>
            <a:r>
              <a:rPr lang="en-US" dirty="0"/>
              <a:t>t</a:t>
            </a:r>
            <a:r>
              <a:rPr lang="ru-RU" dirty="0"/>
              <a:t> часов</a:t>
            </a:r>
            <a:endParaRPr lang="en-US" dirty="0" smtClean="0"/>
          </a:p>
          <a:p>
            <a:r>
              <a:rPr lang="en-US" dirty="0" smtClean="0"/>
              <a:t>s = 7</a:t>
            </a:r>
            <a:r>
              <a:rPr lang="ru-RU" dirty="0" smtClean="0"/>
              <a:t>0</a:t>
            </a:r>
            <a:r>
              <a:rPr lang="en-US" dirty="0" smtClean="0"/>
              <a:t>t + 50t = </a:t>
            </a:r>
            <a:r>
              <a:rPr lang="ru-RU" dirty="0" smtClean="0"/>
              <a:t>120 </a:t>
            </a:r>
            <a:r>
              <a:rPr lang="en-US" dirty="0" smtClean="0"/>
              <a:t>t</a:t>
            </a:r>
            <a:r>
              <a:rPr lang="ru-RU" dirty="0" smtClean="0">
                <a:latin typeface="Calibri"/>
              </a:rPr>
              <a:t> </a:t>
            </a:r>
            <a:r>
              <a:rPr lang="ru-RU" dirty="0" smtClean="0"/>
              <a:t>стало между ними через </a:t>
            </a:r>
            <a:r>
              <a:rPr lang="en-US" dirty="0"/>
              <a:t>t</a:t>
            </a:r>
            <a:r>
              <a:rPr lang="ru-RU" dirty="0"/>
              <a:t> часов</a:t>
            </a:r>
            <a:endParaRPr lang="ru-RU" dirty="0" smtClean="0"/>
          </a:p>
          <a:p>
            <a:endParaRPr lang="ru-RU" dirty="0">
              <a:latin typeface="Calibri"/>
            </a:endParaRPr>
          </a:p>
          <a:p>
            <a:endParaRPr lang="ru-RU" dirty="0" smtClean="0">
              <a:latin typeface="Calibri"/>
            </a:endParaRPr>
          </a:p>
          <a:p>
            <a:r>
              <a:rPr lang="ru-RU" dirty="0" smtClean="0">
                <a:latin typeface="Calibri"/>
              </a:rPr>
              <a:t>Ответ: </a:t>
            </a:r>
            <a:r>
              <a:rPr lang="en-US" dirty="0"/>
              <a:t>s = </a:t>
            </a:r>
            <a:r>
              <a:rPr lang="ru-RU" dirty="0" smtClean="0"/>
              <a:t>120 </a:t>
            </a:r>
            <a:r>
              <a:rPr lang="en-US" dirty="0" smtClean="0"/>
              <a:t>t </a:t>
            </a:r>
            <a:endParaRPr lang="ru-RU" dirty="0"/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596671" y="607033"/>
            <a:ext cx="15234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2400" b="1" baseline="0" dirty="0"/>
              <a:t> </a:t>
            </a:r>
            <a:r>
              <a:rPr lang="ru-RU" altLang="ru-RU" sz="2400" b="1" baseline="0" dirty="0" smtClean="0"/>
              <a:t>70 </a:t>
            </a:r>
            <a:r>
              <a:rPr lang="ru-RU" altLang="ru-RU" sz="2400" b="1" baseline="0" dirty="0"/>
              <a:t>км/ч</a:t>
            </a:r>
            <a:endParaRPr lang="ru-RU" altLang="ru-RU" sz="2400" b="1" baseline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87921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500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500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500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0.16493 -0.0044 " pathEditMode="relative" rAng="0" ptsTypes="AA">
                                      <p:cBhvr>
                                        <p:cTn id="36" dur="5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47" y="-23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53284E-6 L -0.31528 -0.00417 " pathEditMode="relative" rAng="0" ptsTypes="AA">
                                      <p:cBhvr>
                                        <p:cTn id="38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64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animBg="1"/>
      <p:bldP spid="10248" grpId="0" animBg="1"/>
      <p:bldP spid="10254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№ </a:t>
            </a:r>
            <a:r>
              <a:rPr lang="en-US" dirty="0" smtClean="0">
                <a:solidFill>
                  <a:schemeClr val="accent1"/>
                </a:solidFill>
              </a:rPr>
              <a:t>681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401614"/>
            <a:ext cx="8229600" cy="3075386"/>
          </a:xfrm>
        </p:spPr>
        <p:txBody>
          <a:bodyPr/>
          <a:lstStyle/>
          <a:p>
            <a:r>
              <a:rPr lang="en-US" dirty="0"/>
              <a:t>s = </a:t>
            </a:r>
            <a:r>
              <a:rPr lang="ru-RU" dirty="0" smtClean="0"/>
              <a:t>60</a:t>
            </a:r>
            <a:r>
              <a:rPr lang="en-US" dirty="0" smtClean="0"/>
              <a:t>t </a:t>
            </a:r>
            <a:r>
              <a:rPr lang="ru-RU" dirty="0"/>
              <a:t>проехал 1-й </a:t>
            </a:r>
            <a:r>
              <a:rPr lang="ru-RU" dirty="0" smtClean="0"/>
              <a:t>автомобиль </a:t>
            </a:r>
            <a:r>
              <a:rPr lang="ru-RU" dirty="0"/>
              <a:t>за </a:t>
            </a:r>
            <a:r>
              <a:rPr lang="en-US" dirty="0"/>
              <a:t>t</a:t>
            </a:r>
            <a:r>
              <a:rPr lang="ru-RU" dirty="0"/>
              <a:t> часов</a:t>
            </a:r>
          </a:p>
          <a:p>
            <a:r>
              <a:rPr lang="en-US" dirty="0"/>
              <a:t>s = </a:t>
            </a:r>
            <a:r>
              <a:rPr lang="ru-RU" dirty="0" smtClean="0"/>
              <a:t>40</a:t>
            </a:r>
            <a:r>
              <a:rPr lang="en-US" dirty="0"/>
              <a:t>t</a:t>
            </a:r>
            <a:r>
              <a:rPr lang="ru-RU" dirty="0"/>
              <a:t> проехал 2-й </a:t>
            </a:r>
            <a:r>
              <a:rPr lang="ru-RU" dirty="0" smtClean="0"/>
              <a:t>автомобиль </a:t>
            </a:r>
            <a:r>
              <a:rPr lang="ru-RU" dirty="0"/>
              <a:t>за </a:t>
            </a:r>
            <a:r>
              <a:rPr lang="en-US" dirty="0"/>
              <a:t>t</a:t>
            </a:r>
            <a:r>
              <a:rPr lang="ru-RU" dirty="0"/>
              <a:t> часов</a:t>
            </a:r>
            <a:endParaRPr lang="en-US" dirty="0"/>
          </a:p>
          <a:p>
            <a:r>
              <a:rPr lang="en-US" dirty="0"/>
              <a:t>s = </a:t>
            </a:r>
            <a:r>
              <a:rPr lang="ru-RU" dirty="0" smtClean="0"/>
              <a:t>60</a:t>
            </a:r>
            <a:r>
              <a:rPr lang="en-US" dirty="0" smtClean="0"/>
              <a:t>t </a:t>
            </a:r>
            <a:r>
              <a:rPr lang="en-US" dirty="0"/>
              <a:t>+ </a:t>
            </a:r>
            <a:r>
              <a:rPr lang="ru-RU" dirty="0" smtClean="0"/>
              <a:t>4</a:t>
            </a:r>
            <a:r>
              <a:rPr lang="en-US" dirty="0" smtClean="0"/>
              <a:t>0t</a:t>
            </a:r>
            <a:r>
              <a:rPr lang="ru-RU" dirty="0" smtClean="0"/>
              <a:t> = 100</a:t>
            </a:r>
            <a:r>
              <a:rPr lang="en-US" dirty="0" smtClean="0"/>
              <a:t>t</a:t>
            </a:r>
            <a:r>
              <a:rPr lang="ru-RU" dirty="0" smtClean="0"/>
              <a:t>– проехали вместе за </a:t>
            </a:r>
            <a:r>
              <a:rPr lang="en-US" dirty="0" smtClean="0"/>
              <a:t>t</a:t>
            </a:r>
            <a:r>
              <a:rPr lang="ru-RU" dirty="0" smtClean="0"/>
              <a:t> часов</a:t>
            </a:r>
          </a:p>
          <a:p>
            <a:r>
              <a:rPr lang="en-US" dirty="0"/>
              <a:t>s = </a:t>
            </a:r>
            <a:r>
              <a:rPr lang="ru-RU" dirty="0" smtClean="0"/>
              <a:t>600 -</a:t>
            </a:r>
            <a:r>
              <a:rPr lang="ru-RU" dirty="0"/>
              <a:t> </a:t>
            </a:r>
            <a:r>
              <a:rPr lang="ru-RU" dirty="0" smtClean="0"/>
              <a:t>100</a:t>
            </a:r>
            <a:r>
              <a:rPr lang="en-US" dirty="0" smtClean="0"/>
              <a:t>t</a:t>
            </a:r>
            <a:r>
              <a:rPr lang="ru-RU" dirty="0" smtClean="0"/>
              <a:t> – станет между автомобилями через </a:t>
            </a:r>
            <a:r>
              <a:rPr lang="en-US" dirty="0" smtClean="0"/>
              <a:t>t</a:t>
            </a:r>
            <a:r>
              <a:rPr lang="ru-RU" dirty="0" smtClean="0"/>
              <a:t> часов</a:t>
            </a:r>
          </a:p>
          <a:p>
            <a:endParaRPr lang="ru-RU" dirty="0">
              <a:latin typeface="Calibri"/>
            </a:endParaRPr>
          </a:p>
          <a:p>
            <a:r>
              <a:rPr lang="ru-RU" dirty="0">
                <a:latin typeface="Calibri"/>
              </a:rPr>
              <a:t>Ответ: </a:t>
            </a:r>
            <a:r>
              <a:rPr lang="en-US" dirty="0"/>
              <a:t>s = </a:t>
            </a:r>
            <a:r>
              <a:rPr lang="ru-RU" dirty="0" smtClean="0"/>
              <a:t>600 - 12</a:t>
            </a:r>
            <a:r>
              <a:rPr lang="en-US" dirty="0"/>
              <a:t>5t </a:t>
            </a:r>
            <a:endParaRPr lang="ru-RU" dirty="0"/>
          </a:p>
        </p:txBody>
      </p:sp>
      <p:pic>
        <p:nvPicPr>
          <p:cNvPr id="4" name="Picture 14" descr="car3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6555">
            <a:off x="197205" y="1624507"/>
            <a:ext cx="187325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3" descr="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6343" flipH="1">
            <a:off x="6421406" y="1522907"/>
            <a:ext cx="2274887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79388" y="2348880"/>
            <a:ext cx="8701087" cy="30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Левая фигурная скобка 6"/>
          <p:cNvSpPr/>
          <p:nvPr/>
        </p:nvSpPr>
        <p:spPr>
          <a:xfrm rot="16200000">
            <a:off x="4340969" y="-1667703"/>
            <a:ext cx="458470" cy="8620546"/>
          </a:xfrm>
          <a:prstGeom prst="leftBrac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985551" y="2878394"/>
            <a:ext cx="12891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60</a:t>
            </a:r>
            <a:r>
              <a:rPr lang="en-US" sz="2800" dirty="0" smtClean="0"/>
              <a:t>0</a:t>
            </a:r>
            <a:r>
              <a:rPr lang="ru-RU" sz="2800" dirty="0" smtClean="0"/>
              <a:t> км</a:t>
            </a:r>
            <a:endParaRPr lang="ru-RU" sz="2800" dirty="0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 flipH="1">
            <a:off x="7308303" y="1344598"/>
            <a:ext cx="1437195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 flipV="1">
            <a:off x="501211" y="1388976"/>
            <a:ext cx="1838541" cy="23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372122" y="828390"/>
            <a:ext cx="15234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2400" b="1" baseline="0" dirty="0"/>
              <a:t> </a:t>
            </a:r>
            <a:r>
              <a:rPr lang="en-US" altLang="ru-RU" sz="2400" b="1" baseline="0" dirty="0" smtClean="0"/>
              <a:t>60</a:t>
            </a:r>
            <a:r>
              <a:rPr lang="ru-RU" altLang="ru-RU" sz="2400" b="1" baseline="0" dirty="0" smtClean="0"/>
              <a:t> </a:t>
            </a:r>
            <a:r>
              <a:rPr lang="ru-RU" altLang="ru-RU" sz="2400" b="1" baseline="0" dirty="0"/>
              <a:t>км/ч</a:t>
            </a:r>
            <a:endParaRPr lang="ru-RU" altLang="ru-RU" sz="2400" b="1" baseline="0" dirty="0">
              <a:solidFill>
                <a:srgbClr val="FF0000"/>
              </a:solidFill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7115428" y="805267"/>
            <a:ext cx="15234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2400" b="1" baseline="0" dirty="0"/>
              <a:t> </a:t>
            </a:r>
            <a:r>
              <a:rPr lang="en-US" altLang="ru-RU" sz="2400" b="1" baseline="0" dirty="0" smtClean="0"/>
              <a:t>40</a:t>
            </a:r>
            <a:r>
              <a:rPr lang="ru-RU" altLang="ru-RU" sz="2400" b="1" baseline="0" dirty="0" smtClean="0"/>
              <a:t> </a:t>
            </a:r>
            <a:r>
              <a:rPr lang="ru-RU" altLang="ru-RU" sz="2400" b="1" baseline="0" dirty="0"/>
              <a:t>км/ч</a:t>
            </a:r>
            <a:endParaRPr lang="ru-RU" altLang="ru-RU" sz="2400" b="1" baseline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39182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1258E-6 L -0.20052 -0.00139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35" y="-69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1258E-6 L 0.18698 -0.0013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40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FF0000"/>
                </a:solidFill>
                <a:latin typeface="Arial" charset="0"/>
              </a:rPr>
              <a:t>  </a:t>
            </a:r>
          </a:p>
        </p:txBody>
      </p:sp>
      <p:sp>
        <p:nvSpPr>
          <p:cNvPr id="47107" name="WordArt 3"/>
          <p:cNvSpPr>
            <a:spLocks noChangeArrowheads="1" noChangeShapeType="1" noTextEdit="1"/>
          </p:cNvSpPr>
          <p:nvPr/>
        </p:nvSpPr>
        <p:spPr bwMode="auto">
          <a:xfrm>
            <a:off x="899592" y="1268760"/>
            <a:ext cx="6696075" cy="431958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Impact"/>
              </a:rPr>
              <a:t>Физкультминутка</a:t>
            </a:r>
          </a:p>
        </p:txBody>
      </p:sp>
      <p:pic>
        <p:nvPicPr>
          <p:cNvPr id="5122" name="Picture 2" descr="C:\Users\User\Pictures\724035559480374e00b610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61"/>
            <a:ext cx="2555949" cy="2555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Pictures\oso-101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648" y="4509120"/>
            <a:ext cx="2477563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bolshaya_muzykalnaya_zaryadka_mp3cut.foxcom.su__mp3cut.foxcom.su_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516216" y="5283547"/>
            <a:ext cx="609600" cy="609600"/>
          </a:xfrm>
          <a:prstGeom prst="rect">
            <a:avLst/>
          </a:prstGeom>
        </p:spPr>
      </p:pic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74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11193"/>
    </mc:Choice>
    <mc:Fallback xmlns="">
      <p:transition spd="slow" advClick="0" advTm="111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7107" grpId="0"/>
    </p:bldLst>
  </p:timing>
  <p:extLst mod="1">
    <p:ext uri="{E180D4A7-C9FB-4DFB-919C-405C955672EB}">
      <p14:showEvtLst xmlns:p14="http://schemas.microsoft.com/office/powerpoint/2010/main">
        <p14:playEvt time="1012" objId="2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рисунки\анимашки\танцы спорт\366870342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866" y="836713"/>
            <a:ext cx="6187433" cy="50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  <a:latin typeface="+mn-lt"/>
              </a:rPr>
              <a:t>Повторяй за мной</a:t>
            </a:r>
            <a:endParaRPr lang="ru-RU" b="1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759562"/>
      </p:ext>
    </p:extLst>
  </p:cSld>
  <p:clrMapOvr>
    <a:masterClrMapping/>
  </p:clrMapOvr>
  <p:transition spd="slow" advClick="0" advTm="7879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23528" y="116367"/>
            <a:ext cx="8229600" cy="1069848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  <a:latin typeface="+mn-lt"/>
              </a:rPr>
              <a:t>Повторяй за мной</a:t>
            </a:r>
            <a:endParaRPr lang="ru-RU" b="1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2050" name="Picture 2" descr="C:\Users\User\Pictures\aerobics_lady_knee_to_a_ha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53810"/>
            <a:ext cx="5688631" cy="568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615969"/>
      </p:ext>
    </p:extLst>
  </p:cSld>
  <p:clrMapOvr>
    <a:masterClrMapping/>
  </p:clrMapOvr>
  <p:transition spd="slow" advClick="0" advTm="5997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229600" cy="1069848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  <a:latin typeface="+mn-lt"/>
              </a:rPr>
              <a:t>Повторяй за мной</a:t>
            </a:r>
            <a:endParaRPr lang="ru-RU" b="1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3074" name="Picture 2" descr="C:\Users\User\Pictures\0041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84784"/>
            <a:ext cx="3292946" cy="4914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660750"/>
      </p:ext>
    </p:extLst>
  </p:cSld>
  <p:clrMapOvr>
    <a:masterClrMapping/>
  </p:clrMapOvr>
  <p:transition spd="slow" advTm="605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Pictures\2748877-9dc61d6056dd82e3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84784"/>
            <a:ext cx="4608513" cy="460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069848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  <a:latin typeface="+mn-lt"/>
              </a:rPr>
              <a:t>Повторяй за мной</a:t>
            </a:r>
            <a:endParaRPr lang="ru-RU" b="1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16419"/>
      </p:ext>
    </p:extLst>
  </p:cSld>
  <p:clrMapOvr>
    <a:masterClrMapping/>
  </p:clrMapOvr>
  <p:transition spd="med" advClick="0" advTm="557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User\Pictures\sporta-106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40768"/>
            <a:ext cx="5256584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01306" y="245607"/>
            <a:ext cx="8229600" cy="1069848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chemeClr val="accent1"/>
                </a:solidFill>
              </a:rPr>
              <a:t>Повторяй за мной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8" name="Picture 4" descr="C:\Users\User\Pictures\sporta-1064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91680" y="1357828"/>
            <a:ext cx="5184576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880754"/>
      </p:ext>
    </p:extLst>
  </p:cSld>
  <p:clrMapOvr>
    <a:masterClrMapping/>
  </p:clrMapOvr>
  <p:transition advClick="0" advTm="90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4BEB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Устная работа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3" name="Picture 2" descr="https://2.bp.blogspot.com/-fE4zmZWKIC0/VZLi5s2YXeI/AAAAAAAABWE/S1haOmeT0Zc/s1600/1007334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669" y="332656"/>
            <a:ext cx="7992888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beginnerschool.ru/wp-content/uploads/2011/12/podgo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681" y="4185943"/>
            <a:ext cx="2864375" cy="27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229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188640"/>
            <a:ext cx="4176588" cy="99060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accent1"/>
                </a:solidFill>
              </a:rPr>
              <a:t>№ 682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3112167"/>
            <a:ext cx="8857108" cy="3573016"/>
          </a:xfrm>
        </p:spPr>
        <p:txBody>
          <a:bodyPr>
            <a:noAutofit/>
          </a:bodyPr>
          <a:lstStyle/>
          <a:p>
            <a:r>
              <a:rPr lang="en-US" sz="2300" dirty="0" smtClean="0"/>
              <a:t>s </a:t>
            </a:r>
            <a:r>
              <a:rPr lang="en-US" sz="2300" dirty="0"/>
              <a:t>= </a:t>
            </a:r>
            <a:r>
              <a:rPr lang="ru-RU" sz="2300" dirty="0" smtClean="0"/>
              <a:t>130</a:t>
            </a:r>
            <a:r>
              <a:rPr lang="en-US" sz="2300" dirty="0" smtClean="0"/>
              <a:t>t </a:t>
            </a:r>
            <a:r>
              <a:rPr lang="ru-RU" sz="2300" dirty="0" smtClean="0"/>
              <a:t>проползла 1-я черепаха </a:t>
            </a:r>
            <a:r>
              <a:rPr lang="ru-RU" sz="2300" dirty="0"/>
              <a:t>за </a:t>
            </a:r>
            <a:r>
              <a:rPr lang="en-US" sz="2300" dirty="0"/>
              <a:t>t</a:t>
            </a:r>
            <a:r>
              <a:rPr lang="ru-RU" sz="2300" dirty="0"/>
              <a:t> </a:t>
            </a:r>
            <a:r>
              <a:rPr lang="ru-RU" sz="2300" dirty="0" smtClean="0"/>
              <a:t>минут</a:t>
            </a:r>
          </a:p>
          <a:p>
            <a:r>
              <a:rPr lang="en-US" sz="2300" dirty="0"/>
              <a:t>s = </a:t>
            </a:r>
            <a:r>
              <a:rPr lang="ru-RU" sz="2300" dirty="0" smtClean="0"/>
              <a:t>97</a:t>
            </a:r>
            <a:r>
              <a:rPr lang="en-US" sz="2300" dirty="0" smtClean="0"/>
              <a:t>t </a:t>
            </a:r>
            <a:r>
              <a:rPr lang="ru-RU" sz="2300" dirty="0"/>
              <a:t>проползла </a:t>
            </a:r>
            <a:r>
              <a:rPr lang="ru-RU" sz="2300" dirty="0" smtClean="0"/>
              <a:t>2-я </a:t>
            </a:r>
            <a:r>
              <a:rPr lang="ru-RU" sz="2300" dirty="0"/>
              <a:t>черепаха за </a:t>
            </a:r>
            <a:r>
              <a:rPr lang="en-US" sz="2300" dirty="0"/>
              <a:t>t</a:t>
            </a:r>
            <a:r>
              <a:rPr lang="ru-RU" sz="2300" dirty="0"/>
              <a:t> </a:t>
            </a:r>
            <a:r>
              <a:rPr lang="ru-RU" sz="2300" dirty="0" smtClean="0"/>
              <a:t>минут</a:t>
            </a:r>
          </a:p>
          <a:p>
            <a:r>
              <a:rPr lang="en-US" sz="2300" dirty="0"/>
              <a:t>s = </a:t>
            </a:r>
            <a:r>
              <a:rPr lang="ru-RU" sz="2300" dirty="0" smtClean="0"/>
              <a:t>130</a:t>
            </a:r>
            <a:r>
              <a:rPr lang="en-US" sz="2300" dirty="0" smtClean="0"/>
              <a:t>t</a:t>
            </a:r>
            <a:r>
              <a:rPr lang="ru-RU" sz="2300" dirty="0" smtClean="0"/>
              <a:t> - 97</a:t>
            </a:r>
            <a:r>
              <a:rPr lang="en-US" sz="2300" dirty="0" smtClean="0"/>
              <a:t>t</a:t>
            </a:r>
            <a:r>
              <a:rPr lang="ru-RU" sz="2300" dirty="0" smtClean="0"/>
              <a:t> =</a:t>
            </a:r>
            <a:r>
              <a:rPr lang="en-US" sz="2300" dirty="0" smtClean="0"/>
              <a:t> </a:t>
            </a:r>
            <a:r>
              <a:rPr lang="ru-RU" sz="2300" dirty="0" smtClean="0"/>
              <a:t>33</a:t>
            </a:r>
            <a:r>
              <a:rPr lang="en-US" sz="2300" dirty="0" smtClean="0"/>
              <a:t>t</a:t>
            </a:r>
            <a:r>
              <a:rPr lang="ru-RU" sz="2300" dirty="0" smtClean="0"/>
              <a:t> сократилось расстояние между черепахами через </a:t>
            </a:r>
            <a:r>
              <a:rPr lang="en-US" sz="2300" dirty="0"/>
              <a:t>t</a:t>
            </a:r>
            <a:r>
              <a:rPr lang="ru-RU" sz="2300" dirty="0"/>
              <a:t> </a:t>
            </a:r>
            <a:r>
              <a:rPr lang="ru-RU" sz="2300" dirty="0" smtClean="0"/>
              <a:t>минут</a:t>
            </a:r>
          </a:p>
          <a:p>
            <a:r>
              <a:rPr lang="en-US" sz="2300" dirty="0"/>
              <a:t>s = </a:t>
            </a:r>
            <a:r>
              <a:rPr lang="ru-RU" sz="2300" dirty="0" smtClean="0"/>
              <a:t>198 - 33</a:t>
            </a:r>
            <a:r>
              <a:rPr lang="en-US" sz="2300" dirty="0" smtClean="0"/>
              <a:t>t </a:t>
            </a:r>
            <a:r>
              <a:rPr lang="ru-RU" sz="2300" dirty="0" smtClean="0"/>
              <a:t>стало расстояние между черепахами через </a:t>
            </a:r>
            <a:r>
              <a:rPr lang="en-US" sz="2300" dirty="0"/>
              <a:t>t</a:t>
            </a:r>
            <a:r>
              <a:rPr lang="ru-RU" sz="2300" dirty="0"/>
              <a:t> </a:t>
            </a:r>
            <a:r>
              <a:rPr lang="ru-RU" sz="2300" dirty="0" smtClean="0"/>
              <a:t>минут</a:t>
            </a:r>
            <a:endParaRPr lang="ru-RU" sz="2300" dirty="0"/>
          </a:p>
          <a:p>
            <a:r>
              <a:rPr lang="en-US" sz="2300" dirty="0" smtClean="0"/>
              <a:t>s </a:t>
            </a:r>
            <a:r>
              <a:rPr lang="en-US" sz="2300" dirty="0"/>
              <a:t>= </a:t>
            </a:r>
            <a:r>
              <a:rPr lang="ru-RU" sz="2300" dirty="0" smtClean="0"/>
              <a:t>198 : 33 = 6 (мин)</a:t>
            </a:r>
            <a:endParaRPr lang="ru-RU" sz="2300" dirty="0"/>
          </a:p>
          <a:p>
            <a:r>
              <a:rPr lang="ru-RU" sz="2300" dirty="0" smtClean="0"/>
              <a:t>Ответ</a:t>
            </a:r>
            <a:r>
              <a:rPr lang="ru-RU" sz="2300" dirty="0"/>
              <a:t>: </a:t>
            </a:r>
            <a:r>
              <a:rPr lang="en-US" sz="2300" dirty="0"/>
              <a:t>s = </a:t>
            </a:r>
            <a:r>
              <a:rPr lang="ru-RU" sz="2300" dirty="0" smtClean="0"/>
              <a:t>198 </a:t>
            </a:r>
            <a:r>
              <a:rPr lang="ru-RU" sz="2300" dirty="0"/>
              <a:t>- </a:t>
            </a:r>
            <a:r>
              <a:rPr lang="ru-RU" sz="2300" dirty="0" smtClean="0"/>
              <a:t>33</a:t>
            </a:r>
            <a:r>
              <a:rPr lang="en-US" sz="2300" dirty="0" smtClean="0"/>
              <a:t>t</a:t>
            </a:r>
            <a:r>
              <a:rPr lang="ru-RU" sz="2300" dirty="0" smtClean="0"/>
              <a:t>, через 6 минут первая черепаха догонит вторую.</a:t>
            </a:r>
            <a:endParaRPr lang="ru-RU" sz="2300" dirty="0"/>
          </a:p>
          <a:p>
            <a:endParaRPr lang="ru-RU" sz="2300" dirty="0"/>
          </a:p>
          <a:p>
            <a:endParaRPr lang="ru-RU" sz="2300" dirty="0"/>
          </a:p>
        </p:txBody>
      </p:sp>
      <p:pic>
        <p:nvPicPr>
          <p:cNvPr id="4100" name="Picture 4" descr="&amp;CHcy;&amp;iecy;&amp;rcy;&amp;iecy;&amp;pcy;&amp;acy;&amp;khcy;&amp;icy; &amp;kcy;&amp;acy;&amp;rcy;&amp;tcy;&amp;icy;&amp;ncy;&amp;kcy;&amp;icy; gif &amp;acy;&amp;ncy;&amp;icy;&amp;mcy;&amp;acy;&amp;tscy;&amp;icy;&amp;icy; &amp;scy;&amp;mcy;&amp;acy;&amp;jcy;&amp;lcy;&amp;icy;&amp;kcy;&amp;icy; &amp;rcy;&amp;icy;&amp;scy;&amp;ucy;&amp;ncy;&amp;kcy;&amp;icy; &amp;acy;&amp;vcy;&amp;acy;&amp;tcy;&amp;acy;&amp;rcy;&amp;kcy;&amp;icy; &amp;CHcy;&amp;iecy;&amp;rcy;&amp;iecy;&amp;pcy;&amp;acy;&amp;khcy;&amp;icy; &amp;scy;&amp;kcy;&amp;acy;&amp;chcy;&amp;acy;&amp;tcy;&amp;softcy; &amp;bcy;&amp;iecy;&amp;scy;&amp;pcy;&amp;lcy;&amp;acy;&amp;tcy;&amp;ncy;&amp;ocy; - &amp;Mcy;&amp;icy;&amp;rcy; &amp;zhcy;&amp;icy;&amp;vcy;&amp;ocy;&amp;tcy;&amp;ncy;&amp;ycy;&amp;khcy; 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7" y="1468190"/>
            <a:ext cx="1759279" cy="959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79388" y="2348880"/>
            <a:ext cx="8701087" cy="30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" name="Левая фигурная скобка 6"/>
          <p:cNvSpPr/>
          <p:nvPr/>
        </p:nvSpPr>
        <p:spPr>
          <a:xfrm rot="16200000">
            <a:off x="2419943" y="469787"/>
            <a:ext cx="458470" cy="4310273"/>
          </a:xfrm>
          <a:prstGeom prst="leftBrac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835696" y="2780928"/>
            <a:ext cx="1311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198 см</a:t>
            </a:r>
            <a:endParaRPr lang="ru-RU" sz="2800" dirty="0"/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4529931" y="1262033"/>
            <a:ext cx="1265237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570459" y="1262033"/>
            <a:ext cx="1697285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494041" y="800368"/>
            <a:ext cx="192102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2400" b="1" baseline="0" dirty="0"/>
              <a:t> </a:t>
            </a:r>
            <a:r>
              <a:rPr lang="ru-RU" altLang="ru-RU" sz="2400" b="1" baseline="0" dirty="0" smtClean="0"/>
              <a:t>130 см/мин</a:t>
            </a:r>
            <a:endParaRPr lang="ru-RU" altLang="ru-RU" sz="2400" b="1" baseline="0" dirty="0">
              <a:solidFill>
                <a:srgbClr val="FF0000"/>
              </a:solidFill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4529931" y="785659"/>
            <a:ext cx="192102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2400" b="1" baseline="0" dirty="0"/>
              <a:t> </a:t>
            </a:r>
            <a:r>
              <a:rPr lang="ru-RU" altLang="ru-RU" sz="2400" b="1" baseline="0" dirty="0" smtClean="0"/>
              <a:t>97 см/мин</a:t>
            </a:r>
            <a:endParaRPr lang="ru-RU" altLang="ru-RU" sz="2400" b="1" baseline="0" dirty="0">
              <a:solidFill>
                <a:srgbClr val="FF0000"/>
              </a:solidFill>
            </a:endParaRPr>
          </a:p>
        </p:txBody>
      </p:sp>
      <p:pic>
        <p:nvPicPr>
          <p:cNvPr id="13" name="Picture 15" descr="08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6692" y="647462"/>
            <a:ext cx="108585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&amp;Kcy;&amp;acy;&amp;rcy;&amp;tcy;&amp;icy;&amp;ncy;&amp;kcy;&amp;icy; &amp;Mcy;&amp;icy;&amp;rcy; &amp;zhcy;&amp;icy;&amp;vcy;&amp;ocy;&amp;tcy;&amp;ncy;&amp;ycy;&amp;khcy; &amp;acy;&amp;ncy;&amp;icy;&amp;mcy;&amp;acy;&amp;tscy;&amp;icy;&amp;icy; &amp;scy;&amp;mcy;&amp;acy;&amp;jcy;&amp;lcy;&amp;icy;&amp;kcy;&amp;icy; gif &amp;rcy;&amp;icy;&amp;scy;&amp;ucy;&amp;ncy;&amp;kcy;&amp;icy; &amp;acy;&amp;vcy;&amp;acy;&amp;tcy;&amp;acy;&amp;rcy;&amp;kcy;&amp;icy;…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262033"/>
            <a:ext cx="2085975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9076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66512E-6 L 0.32466 -0.0034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33" y="-185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-0.00463 L 0.14219 0.0013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92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96762E-6 L 0.38212 -0.00463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97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96762E-6 L 0.82865 -0.00463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24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64390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№ 683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04148"/>
            <a:ext cx="8229600" cy="3172852"/>
          </a:xfrm>
        </p:spPr>
        <p:txBody>
          <a:bodyPr/>
          <a:lstStyle/>
          <a:p>
            <a:r>
              <a:rPr lang="en-US" dirty="0"/>
              <a:t>s = </a:t>
            </a:r>
            <a:r>
              <a:rPr lang="ru-RU" dirty="0" smtClean="0"/>
              <a:t>10</a:t>
            </a:r>
            <a:r>
              <a:rPr lang="en-US" dirty="0"/>
              <a:t>t </a:t>
            </a:r>
            <a:r>
              <a:rPr lang="ru-RU" dirty="0" smtClean="0"/>
              <a:t>проехал велосипедист за </a:t>
            </a:r>
            <a:r>
              <a:rPr lang="en-US" dirty="0"/>
              <a:t>t</a:t>
            </a:r>
            <a:r>
              <a:rPr lang="ru-RU" dirty="0"/>
              <a:t> </a:t>
            </a:r>
            <a:r>
              <a:rPr lang="ru-RU" dirty="0" smtClean="0"/>
              <a:t>минут</a:t>
            </a:r>
          </a:p>
          <a:p>
            <a:r>
              <a:rPr lang="en-US" dirty="0"/>
              <a:t>s = </a:t>
            </a:r>
            <a:r>
              <a:rPr lang="ru-RU" dirty="0" smtClean="0"/>
              <a:t>90 </a:t>
            </a:r>
            <a:r>
              <a:rPr lang="ru-RU" dirty="0"/>
              <a:t>- </a:t>
            </a:r>
            <a:r>
              <a:rPr lang="ru-RU" dirty="0" smtClean="0"/>
              <a:t>10</a:t>
            </a:r>
            <a:r>
              <a:rPr lang="en-US" dirty="0" smtClean="0"/>
              <a:t>t </a:t>
            </a:r>
            <a:r>
              <a:rPr lang="ru-RU" dirty="0" smtClean="0"/>
              <a:t>расстояние от велосипедиста до </a:t>
            </a:r>
            <a:r>
              <a:rPr lang="ru-RU" dirty="0" err="1" smtClean="0"/>
              <a:t>Дядьково</a:t>
            </a:r>
            <a:r>
              <a:rPr lang="ru-RU" dirty="0" smtClean="0"/>
              <a:t> </a:t>
            </a:r>
            <a:r>
              <a:rPr lang="ru-RU" dirty="0"/>
              <a:t>через </a:t>
            </a:r>
            <a:r>
              <a:rPr lang="en-US" dirty="0"/>
              <a:t>t</a:t>
            </a:r>
            <a:r>
              <a:rPr lang="ru-RU" dirty="0"/>
              <a:t> </a:t>
            </a:r>
            <a:r>
              <a:rPr lang="ru-RU" dirty="0" smtClean="0"/>
              <a:t>минут после его выезда.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179388" y="2348880"/>
            <a:ext cx="8701087" cy="30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" name="Левая фигурная скобка 5"/>
          <p:cNvSpPr/>
          <p:nvPr/>
        </p:nvSpPr>
        <p:spPr>
          <a:xfrm rot="16200000">
            <a:off x="4458025" y="-1568294"/>
            <a:ext cx="458470" cy="8386435"/>
          </a:xfrm>
          <a:prstGeom prst="leftBrac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142880" y="2795966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90 км</a:t>
            </a:r>
            <a:endParaRPr lang="ru-RU" sz="2800" dirty="0"/>
          </a:p>
        </p:txBody>
      </p:sp>
      <p:pic>
        <p:nvPicPr>
          <p:cNvPr id="11266" name="Picture 2" descr="&amp;Dcy;&amp;iecy;&amp;tcy;&amp;scy;&amp;kcy;&amp;icy;&amp;iecy; &amp;kcy;&amp;acy;&amp;rcy;&amp;tcy;&amp;icy;&amp;ncy;&amp;kcy;&amp;icy; &amp;tcy;&amp;rcy;&amp;acy;&amp;ncy;&amp;scy;&amp;pcy;&amp;ocy;&amp;rcy;&amp;tcy;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1428750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5" descr="08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880982"/>
            <a:ext cx="827584" cy="151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638709" y="1084951"/>
            <a:ext cx="1265237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494042" y="597557"/>
            <a:ext cx="15234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altLang="ru-RU" sz="2400" b="1" baseline="0" dirty="0"/>
              <a:t> </a:t>
            </a:r>
            <a:r>
              <a:rPr lang="ru-RU" altLang="ru-RU" sz="2400" b="1" baseline="0" dirty="0" smtClean="0"/>
              <a:t>1</a:t>
            </a:r>
            <a:r>
              <a:rPr lang="en-US" altLang="ru-RU" sz="2400" b="1" baseline="0" dirty="0" smtClean="0"/>
              <a:t>0</a:t>
            </a:r>
            <a:r>
              <a:rPr lang="ru-RU" altLang="ru-RU" sz="2400" b="1" baseline="0" dirty="0" smtClean="0"/>
              <a:t> </a:t>
            </a:r>
            <a:r>
              <a:rPr lang="ru-RU" altLang="ru-RU" sz="2400" b="1" baseline="0" dirty="0"/>
              <a:t>км/ч</a:t>
            </a:r>
            <a:endParaRPr lang="ru-RU" altLang="ru-RU" sz="2400" b="1" baseline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52018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97965E-6 L 0.1974 0.0013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61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&amp;Scy;&amp;Mcy;&amp;Acy;&amp;Jcy;&amp;Lcy;&amp;Icy;&amp;Kcy;&amp;Icy; &amp;Vcy;&amp;IEcy;&amp;Scy;&amp;IEcy;&amp;Lcy;&amp;Ycy;&amp;IEcy; &amp;Pcy;&amp;Rcy;&amp;Icy;&amp;Kcy;&amp;Ocy;&amp;Lcy;&amp;SOFTcy;&amp;Ncy;&amp;Ycy;&amp;IEcy; &amp;Kcy;&amp;Lcy;&amp;Acy;&amp;Scy;&amp;Scy;&amp;Ncy;&amp;Ycy;&amp;IEcy;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717032"/>
            <a:ext cx="1263650" cy="126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1"/>
                </a:solidFill>
              </a:rPr>
              <a:t>Подведем итоги</a:t>
            </a:r>
            <a:endParaRPr lang="ru-RU" sz="3600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32789"/>
            <a:ext cx="8229600" cy="48768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800" b="1" dirty="0" smtClean="0"/>
              <a:t>Назовите тему урока.</a:t>
            </a:r>
          </a:p>
          <a:p>
            <a:r>
              <a:rPr lang="ru-RU" sz="2800" b="1" dirty="0" smtClean="0"/>
              <a:t>Расскажите, чему вы научились.</a:t>
            </a:r>
          </a:p>
          <a:p>
            <a:r>
              <a:rPr lang="ru-RU" sz="2800" b="1" dirty="0" smtClean="0"/>
              <a:t>С какими трудностями вы столкнулись?</a:t>
            </a:r>
          </a:p>
          <a:p>
            <a:r>
              <a:rPr lang="ru-RU" sz="2800" b="1" dirty="0" smtClean="0"/>
              <a:t>Как преодолеть эти трудности?</a:t>
            </a:r>
          </a:p>
          <a:p>
            <a:r>
              <a:rPr lang="ru-RU" sz="2800" b="1" dirty="0" smtClean="0"/>
              <a:t>Оцените свою деятельность на уроке: нарисуйте в своей тетради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800" b="1" dirty="0" smtClean="0"/>
              <a:t>если всё понятно-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800" b="1" dirty="0" smtClean="0"/>
              <a:t>если некоторые задания вызвали трудности–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800" b="1" dirty="0" smtClean="0"/>
              <a:t>если ничего не понял –</a:t>
            </a:r>
            <a:endParaRPr lang="ru-RU" sz="2800" b="1" dirty="0"/>
          </a:p>
        </p:txBody>
      </p:sp>
      <p:pic>
        <p:nvPicPr>
          <p:cNvPr id="10242" name="Picture 2" descr="C:\Users\User\Pictures\grust-22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558" y="5805264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User\Pictures\smailiki-87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437112"/>
            <a:ext cx="1586607" cy="1586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591151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899592" y="692696"/>
            <a:ext cx="7772400" cy="220027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1"/>
                </a:solidFill>
              </a:rPr>
              <a:t> В математике следует помнить не формулы, а процессы мышления.                   (В. П. Ермаков)</a:t>
            </a:r>
          </a:p>
        </p:txBody>
      </p:sp>
      <p:pic>
        <p:nvPicPr>
          <p:cNvPr id="6146" name="Picture 2" descr="http://imaginewal.com/imagenes/images/863Bookworm_Book_0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348880"/>
            <a:ext cx="7766168" cy="365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474844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Используемая литература и интернет-источники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Математика. 5 класс: учеб. для учащихся общеобразовательных учреждений/ Н.Я. </a:t>
            </a:r>
            <a:r>
              <a:rPr lang="ru-RU" dirty="0" err="1"/>
              <a:t>Виленкин</a:t>
            </a:r>
            <a:r>
              <a:rPr lang="ru-RU" dirty="0"/>
              <a:t>, </a:t>
            </a:r>
            <a:r>
              <a:rPr lang="ru-RU" dirty="0" smtClean="0"/>
              <a:t>В.И. Жохов</a:t>
            </a:r>
            <a:r>
              <a:rPr lang="ru-RU" dirty="0"/>
              <a:t>, </a:t>
            </a:r>
            <a:r>
              <a:rPr lang="ru-RU" dirty="0" smtClean="0"/>
              <a:t>А.С. Чесноков</a:t>
            </a:r>
            <a:r>
              <a:rPr lang="ru-RU" dirty="0"/>
              <a:t>, </a:t>
            </a:r>
            <a:r>
              <a:rPr lang="ru-RU" dirty="0" smtClean="0"/>
              <a:t>С.И. </a:t>
            </a:r>
            <a:r>
              <a:rPr lang="ru-RU" dirty="0" err="1" smtClean="0"/>
              <a:t>Шварцбурд</a:t>
            </a:r>
            <a:r>
              <a:rPr lang="ru-RU" dirty="0" smtClean="0"/>
              <a:t>. - М.: Мнемозина, 2014</a:t>
            </a:r>
          </a:p>
          <a:p>
            <a:r>
              <a:rPr lang="ru-RU" dirty="0"/>
              <a:t> </a:t>
            </a:r>
            <a:r>
              <a:rPr lang="ru-RU" dirty="0" smtClean="0"/>
              <a:t>Математика 5 класс. Тетрадь 1. Задания для обучения и развития учащихся./ </a:t>
            </a:r>
            <a:r>
              <a:rPr lang="ru-RU" dirty="0"/>
              <a:t>Лебединцева Е.А., </a:t>
            </a:r>
            <a:r>
              <a:rPr lang="ru-RU" dirty="0" err="1"/>
              <a:t>Беленкова</a:t>
            </a:r>
            <a:r>
              <a:rPr lang="ru-RU" dirty="0"/>
              <a:t> Е.Ю</a:t>
            </a:r>
            <a:r>
              <a:rPr lang="ru-RU" dirty="0" smtClean="0"/>
              <a:t>. – М.: Интеллект-Центр, 2013 </a:t>
            </a:r>
          </a:p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yandex.ru/images/search</a:t>
            </a:r>
            <a:r>
              <a:rPr lang="ru-RU" dirty="0" smtClean="0"/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167850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4BEB">
            <a:alpha val="2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Заполните пропуски </a:t>
            </a:r>
            <a:br>
              <a:rPr lang="ru-RU" dirty="0" smtClean="0">
                <a:solidFill>
                  <a:schemeClr val="accent1"/>
                </a:solidFill>
              </a:rPr>
            </a:br>
            <a:r>
              <a:rPr lang="ru-RU" dirty="0" smtClean="0">
                <a:solidFill>
                  <a:schemeClr val="accent1"/>
                </a:solidFill>
              </a:rPr>
              <a:t>в тексте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5122" name="Picture 2" descr="https://cdn2.arhivurokov.ru/viewImage.php?image=http://detsad-kitty.ru/uploads/posts/2014-08/1408961006_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685697"/>
            <a:ext cx="2228754" cy="3152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494007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251520" y="3068960"/>
            <a:ext cx="835292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64" y="182488"/>
            <a:ext cx="1219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268213"/>
            <a:ext cx="1857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51520" y="3140968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А</a:t>
            </a: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8442920" y="3140968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</a:t>
            </a:r>
            <a:endParaRPr lang="ru-RU" sz="2800" dirty="0"/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237240" y="4170040"/>
            <a:ext cx="8799256" cy="2427312"/>
          </a:xfrm>
        </p:spPr>
        <p:txBody>
          <a:bodyPr/>
          <a:lstStyle/>
          <a:p>
            <a:r>
              <a:rPr lang="ru-RU" dirty="0" smtClean="0"/>
              <a:t>Из пунктов А и В, расстояние между которыми 60 км,  ___________________________________отправились пешеход и велосипедист. Скорость велосипедиста в 3 раза больше скорости пешехода. Какое расстояние будет между ними через 1 час, через 2 часа, через</a:t>
            </a:r>
            <a:r>
              <a:rPr lang="en-US" dirty="0" smtClean="0"/>
              <a:t> t </a:t>
            </a:r>
            <a:r>
              <a:rPr lang="ru-RU" dirty="0" smtClean="0"/>
              <a:t>часов? Через сколько часов они встретятся?</a:t>
            </a:r>
            <a:endParaRPr lang="ru-RU" dirty="0"/>
          </a:p>
        </p:txBody>
      </p:sp>
      <p:pic>
        <p:nvPicPr>
          <p:cNvPr id="3092" name="Picture 20" descr="&amp;Ncy;&amp;ocy;&amp;vcy;&amp;ocy;&amp;scy;&amp;tcy;&amp;icy; 1113 feedpro.r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1052736"/>
            <a:ext cx="1225672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&amp;Pcy;&amp;iecy;&amp;shcy;&amp;iecy;&amp;khcy;&amp;ocy;&amp;dcy; &amp;icy; &amp;vcy;&amp;iecy;&amp;lcy;&amp;ocy;&amp;scy;&amp;icy;&amp;pcy;&amp;iecy;&amp;dcy;&amp;icy;&amp;scy;&amp;tcy; - &amp;Mcy;&amp;acy;&amp;tcy;&amp;iecy;&amp;mcy;&amp;acy;&amp;tcy;&amp;icy;&amp;kcy;&amp;acy; !--if()--- !--endif-- - …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98393" y="908720"/>
            <a:ext cx="2163830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Левая фигурная скобка 14"/>
          <p:cNvSpPr/>
          <p:nvPr/>
        </p:nvSpPr>
        <p:spPr>
          <a:xfrm rot="16200000">
            <a:off x="4145513" y="-794747"/>
            <a:ext cx="564941" cy="8352928"/>
          </a:xfrm>
          <a:prstGeom prst="leftBrac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923928" y="3664188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60 км</a:t>
            </a:r>
            <a:endParaRPr lang="ru-RU" sz="2800" dirty="0"/>
          </a:p>
        </p:txBody>
      </p:sp>
      <p:pic>
        <p:nvPicPr>
          <p:cNvPr id="3096" name="Picture 24" descr="http://www.dubinandlee.com/Portals/65944/images/red_flag-resized-6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882037"/>
            <a:ext cx="1114915" cy="1114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183649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251520" y="3068960"/>
            <a:ext cx="835292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983" y="443136"/>
            <a:ext cx="1219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43136"/>
            <a:ext cx="1857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237240" y="4170040"/>
            <a:ext cx="8727248" cy="2427312"/>
          </a:xfrm>
        </p:spPr>
        <p:txBody>
          <a:bodyPr>
            <a:normAutofit/>
          </a:bodyPr>
          <a:lstStyle/>
          <a:p>
            <a:r>
              <a:rPr lang="ru-RU" dirty="0" smtClean="0"/>
              <a:t>Из одного пункта одновременно _____________________</a:t>
            </a:r>
          </a:p>
          <a:p>
            <a:pPr marL="0" indent="0">
              <a:buNone/>
            </a:pPr>
            <a:r>
              <a:rPr lang="ru-RU" dirty="0" smtClean="0"/>
              <a:t>_______________ отправились пешеход и велосипедист. Скорость велосипедиста в 3 раза больше скорости велосипедиста. Какое расстояние будет между ними через 1 час, через 2 часа,</a:t>
            </a:r>
            <a:r>
              <a:rPr lang="ru-RU" dirty="0"/>
              <a:t> через</a:t>
            </a:r>
            <a:r>
              <a:rPr lang="en-US" dirty="0"/>
              <a:t> t </a:t>
            </a:r>
            <a:r>
              <a:rPr lang="ru-RU" dirty="0"/>
              <a:t>часов</a:t>
            </a:r>
            <a:r>
              <a:rPr lang="ru-RU" dirty="0" smtClean="0"/>
              <a:t> ? </a:t>
            </a:r>
            <a:endParaRPr lang="ru-RU" dirty="0"/>
          </a:p>
        </p:txBody>
      </p:sp>
      <p:pic>
        <p:nvPicPr>
          <p:cNvPr id="3092" name="Picture 20" descr="&amp;Ncy;&amp;ocy;&amp;vcy;&amp;ocy;&amp;scy;&amp;tcy;&amp;icy; 1113 feedpro.r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48064" y="1052736"/>
            <a:ext cx="1225672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&amp;Pcy;&amp;iecy;&amp;shcy;&amp;iecy;&amp;khcy;&amp;ocy;&amp;dcy; &amp;icy; &amp;vcy;&amp;iecy;&amp;lcy;&amp;ocy;&amp;scy;&amp;icy;&amp;pcy;&amp;iecy;&amp;dcy;&amp;icy;&amp;scy;&amp;tcy; - &amp;Mcy;&amp;acy;&amp;tcy;&amp;iecy;&amp;mcy;&amp;acy;&amp;tcy;&amp;icy;&amp;kcy;&amp;acy; !--if()--- !--endif-- - …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79712" y="908720"/>
            <a:ext cx="2163830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http://www.dubinandlee.com/Portals/65944/images/red_flag-resized-6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542" y="1933413"/>
            <a:ext cx="1114915" cy="1114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51279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251520" y="3068960"/>
            <a:ext cx="835292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2211"/>
            <a:ext cx="1219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512" y="3140968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А</a:t>
            </a:r>
            <a:endParaRPr lang="ru-RU" sz="2800" dirty="0"/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179512" y="3664349"/>
            <a:ext cx="8629194" cy="2427312"/>
          </a:xfrm>
        </p:spPr>
        <p:txBody>
          <a:bodyPr/>
          <a:lstStyle/>
          <a:p>
            <a:r>
              <a:rPr lang="ru-RU" dirty="0" smtClean="0"/>
              <a:t>Одновременно из пункта  А ________________________ отправились пешеход и велосипедист. Какое расстояние будет между ними через 1 час, через 2 часа, </a:t>
            </a:r>
            <a:r>
              <a:rPr lang="ru-RU" dirty="0"/>
              <a:t>через</a:t>
            </a:r>
            <a:r>
              <a:rPr lang="en-US" dirty="0"/>
              <a:t> t </a:t>
            </a:r>
            <a:r>
              <a:rPr lang="ru-RU" dirty="0"/>
              <a:t>часов</a:t>
            </a:r>
            <a:r>
              <a:rPr lang="ru-RU" dirty="0" smtClean="0"/>
              <a:t>? </a:t>
            </a:r>
            <a:endParaRPr lang="ru-RU" dirty="0"/>
          </a:p>
        </p:txBody>
      </p:sp>
      <p:pic>
        <p:nvPicPr>
          <p:cNvPr id="3092" name="Picture 20" descr="&amp;Ncy;&amp;ocy;&amp;vcy;&amp;ocy;&amp;scy;&amp;tcy;&amp;icy; 1113 feedpro.r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4370" y="1090500"/>
            <a:ext cx="1225672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&amp;Pcy;&amp;iecy;&amp;shcy;&amp;iecy;&amp;khcy;&amp;ocy;&amp;dcy; &amp;icy; &amp;vcy;&amp;iecy;&amp;lcy;&amp;ocy;&amp;scy;&amp;icy;&amp;pcy;&amp;iecy;&amp;dcy;&amp;icy;&amp;scy;&amp;tcy; - &amp;Mcy;&amp;acy;&amp;tcy;&amp;iecy;&amp;mcy;&amp;acy;&amp;tcy;&amp;icy;&amp;kcy;&amp;acy; !--if()--- !--endif-- - …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510" y="933711"/>
            <a:ext cx="2462497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033" y="362211"/>
            <a:ext cx="16954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516887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251520" y="3068960"/>
            <a:ext cx="835292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16981"/>
            <a:ext cx="1219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9512" y="3140968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А</a:t>
            </a: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5084590" y="3140968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</a:t>
            </a:r>
            <a:endParaRPr lang="ru-RU" sz="2800" dirty="0"/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237240" y="4170040"/>
            <a:ext cx="8629194" cy="2427312"/>
          </a:xfrm>
        </p:spPr>
        <p:txBody>
          <a:bodyPr/>
          <a:lstStyle/>
          <a:p>
            <a:r>
              <a:rPr lang="ru-RU" dirty="0" smtClean="0"/>
              <a:t>Одновременно из пунктов А и В, находящихся на расстоянии 30 км, отправились пешеход и велосипедист. Какое расстояние будет между ними через 1 час, через 2 часа, </a:t>
            </a:r>
            <a:r>
              <a:rPr lang="ru-RU" dirty="0"/>
              <a:t>через</a:t>
            </a:r>
            <a:r>
              <a:rPr lang="en-US" dirty="0"/>
              <a:t> t </a:t>
            </a:r>
            <a:r>
              <a:rPr lang="ru-RU" dirty="0"/>
              <a:t>часов</a:t>
            </a:r>
            <a:r>
              <a:rPr lang="ru-RU" dirty="0" smtClean="0"/>
              <a:t>? Через сколько часов велосипедист догонит пешехода?</a:t>
            </a:r>
            <a:endParaRPr lang="ru-RU" dirty="0"/>
          </a:p>
        </p:txBody>
      </p:sp>
      <p:pic>
        <p:nvPicPr>
          <p:cNvPr id="3092" name="Picture 20" descr="&amp;Ncy;&amp;ocy;&amp;vcy;&amp;ocy;&amp;scy;&amp;tcy;&amp;icy; 1113 feedpro.r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04048" y="1077727"/>
            <a:ext cx="1225672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&amp;Pcy;&amp;iecy;&amp;shcy;&amp;iecy;&amp;khcy;&amp;ocy;&amp;dcy; &amp;icy; &amp;vcy;&amp;iecy;&amp;lcy;&amp;ocy;&amp;scy;&amp;icy;&amp;pcy;&amp;iecy;&amp;dcy;&amp;icy;&amp;scy;&amp;tcy; - &amp;Mcy;&amp;acy;&amp;tcy;&amp;iecy;&amp;mcy;&amp;acy;&amp;tcy;&amp;icy;&amp;kcy;&amp;acy; !--if()--- !--endif-- - …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1" y="933711"/>
            <a:ext cx="2462497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44" y="254495"/>
            <a:ext cx="16954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4" descr="http://www.dubinandlee.com/Portals/65944/images/red_flag-resized-6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462" y="1866085"/>
            <a:ext cx="1114915" cy="1114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Левая фигурная скобка 14"/>
          <p:cNvSpPr/>
          <p:nvPr/>
        </p:nvSpPr>
        <p:spPr>
          <a:xfrm rot="16200000">
            <a:off x="2481434" y="839046"/>
            <a:ext cx="458469" cy="4918298"/>
          </a:xfrm>
          <a:prstGeom prst="leftBrac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2287094" y="3643162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30 км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8350013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Чем мы пользовались при решении задач?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i="1" dirty="0" smtClean="0"/>
              <a:t>s</a:t>
            </a:r>
            <a:r>
              <a:rPr lang="en-US" sz="3200" dirty="0" smtClean="0"/>
              <a:t> = </a:t>
            </a:r>
            <a:r>
              <a:rPr 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endParaRPr lang="en-US" sz="3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/>
              <a:t>А какие формулы вы ещё знаете?</a:t>
            </a:r>
          </a:p>
          <a:p>
            <a:r>
              <a:rPr lang="en-US" sz="3200" dirty="0" smtClean="0"/>
              <a:t>P = </a:t>
            </a:r>
            <a:r>
              <a:rPr lang="ru-RU" sz="3200" dirty="0" smtClean="0"/>
              <a:t>2</a:t>
            </a:r>
            <a:r>
              <a:rPr lang="en-US" sz="3200" dirty="0" smtClean="0"/>
              <a:t>(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200" dirty="0" smtClean="0"/>
              <a:t> + 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3200" dirty="0" smtClean="0"/>
              <a:t>)</a:t>
            </a:r>
          </a:p>
          <a:p>
            <a:r>
              <a:rPr lang="en-US" sz="3200" dirty="0" smtClean="0"/>
              <a:t>S = </a:t>
            </a:r>
            <a:r>
              <a:rPr 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&amp;zcy;&amp;acy;&amp;gcy;&amp;acy;&amp;dcy;&amp;kcy;&amp;icy; &amp;pcy;&amp;rcy;&amp;ocy; &amp;shcy;&amp;kcy;&amp;ocy;&amp;lcy;&amp;ucy; mypartys.r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412" b="87899" l="10000" r="90000">
                        <a14:foregroundMark x1="48261" y1="53277" x2="48261" y2="53277"/>
                        <a14:foregroundMark x1="51522" y1="56975" x2="51522" y2="56975"/>
                        <a14:foregroundMark x1="50435" y1="59160" x2="50435" y2="59160"/>
                        <a14:foregroundMark x1="47174" y1="62017" x2="47174" y2="62017"/>
                        <a14:foregroundMark x1="46522" y1="65546" x2="46522" y2="65546"/>
                        <a14:foregroundMark x1="41087" y1="65546" x2="41087" y2="65546"/>
                        <a14:foregroundMark x1="44348" y1="71429" x2="44348" y2="71429"/>
                        <a14:foregroundMark x1="44348" y1="72269" x2="44348" y2="72269"/>
                        <a14:foregroundMark x1="41087" y1="54118" x2="41087" y2="54118"/>
                        <a14:foregroundMark x1="38261" y1="51933" x2="38261" y2="51933"/>
                        <a14:foregroundMark x1="38261" y1="51933" x2="38261" y2="51933"/>
                        <a14:foregroundMark x1="44348" y1="51933" x2="44348" y2="51933"/>
                        <a14:foregroundMark x1="48696" y1="52773" x2="48696" y2="52773"/>
                        <a14:foregroundMark x1="50435" y1="53277" x2="50435" y2="53277"/>
                        <a14:foregroundMark x1="52609" y1="55798" x2="52609" y2="55798"/>
                        <a14:foregroundMark x1="42174" y1="71429" x2="42174" y2="71429"/>
                        <a14:foregroundMark x1="36739" y1="54118" x2="36739" y2="54118"/>
                        <a14:foregroundMark x1="46522" y1="32437" x2="46522" y2="32437"/>
                        <a14:foregroundMark x1="52609" y1="32437" x2="49783" y2="32437"/>
                        <a14:foregroundMark x1="48696" y1="33277" x2="48696" y2="33277"/>
                        <a14:foregroundMark x1="50435" y1="32773" x2="50435" y2="32773"/>
                        <a14:foregroundMark x1="49783" y1="31597" x2="49783" y2="31597"/>
                        <a14:foregroundMark x1="50870" y1="30756" x2="50870" y2="30756"/>
                        <a14:foregroundMark x1="37826" y1="27731" x2="37826" y2="27731"/>
                        <a14:foregroundMark x1="37826" y1="27731" x2="37826" y2="27731"/>
                        <a14:foregroundMark x1="23043" y1="37983" x2="23043" y2="37983"/>
                        <a14:foregroundMark x1="21304" y1="38319" x2="21304" y2="38319"/>
                        <a14:foregroundMark x1="19130" y1="38319" x2="19130" y2="38319"/>
                        <a14:foregroundMark x1="18478" y1="38824" x2="18478" y2="38824"/>
                        <a14:foregroundMark x1="19565" y1="37143" x2="19565" y2="37143"/>
                        <a14:foregroundMark x1="20217" y1="35462" x2="20217" y2="35462"/>
                        <a14:foregroundMark x1="19565" y1="34622" x2="19565" y2="34622"/>
                        <a14:foregroundMark x1="19565" y1="34118" x2="19565" y2="34118"/>
                        <a14:foregroundMark x1="21304" y1="32437" x2="21304" y2="32437"/>
                        <a14:foregroundMark x1="21304" y1="40840" x2="21304" y2="40840"/>
                        <a14:foregroundMark x1="20217" y1="41345" x2="20217" y2="41345"/>
                        <a14:foregroundMark x1="48696" y1="34958" x2="48696" y2="34958"/>
                        <a14:foregroundMark x1="52609" y1="34958" x2="52609" y2="34958"/>
                        <a14:foregroundMark x1="63478" y1="40504" x2="63478" y2="40504"/>
                        <a14:foregroundMark x1="66304" y1="41345" x2="66304" y2="41345"/>
                        <a14:foregroundMark x1="61957" y1="41345" x2="61957" y2="41345"/>
                        <a14:foregroundMark x1="56304" y1="42185" x2="56304" y2="42185"/>
                        <a14:foregroundMark x1="56304" y1="42185" x2="56304" y2="42185"/>
                        <a14:foregroundMark x1="44783" y1="60840" x2="44783" y2="60840"/>
                        <a14:foregroundMark x1="44348" y1="63025" x2="44348" y2="63025"/>
                        <a14:foregroundMark x1="44348" y1="64706" x2="44348" y2="64706"/>
                        <a14:foregroundMark x1="44783" y1="68067" x2="44783" y2="68067"/>
                        <a14:foregroundMark x1="45435" y1="69748" x2="45435" y2="69748"/>
                        <a14:foregroundMark x1="19565" y1="28571" x2="19565" y2="28571"/>
                        <a14:foregroundMark x1="19565" y1="27731" x2="19565" y2="27731"/>
                        <a14:foregroundMark x1="13696" y1="39664" x2="13696" y2="39664"/>
                        <a14:foregroundMark x1="13696" y1="41345" x2="13696" y2="41345"/>
                        <a14:foregroundMark x1="53043" y1="30252" x2="53043" y2="30252"/>
                        <a14:foregroundMark x1="52609" y1="28235" x2="52609" y2="28235"/>
                        <a14:foregroundMark x1="51522" y1="26555" x2="51522" y2="26555"/>
                        <a14:foregroundMark x1="48261" y1="31092" x2="48261" y2="31092"/>
                        <a14:foregroundMark x1="47174" y1="54454" x2="47174" y2="54454"/>
                        <a14:foregroundMark x1="44783" y1="52773" x2="44783" y2="52773"/>
                        <a14:foregroundMark x1="41522" y1="51933" x2="41522" y2="51933"/>
                        <a14:foregroundMark x1="38261" y1="51429" x2="38261" y2="51429"/>
                        <a14:foregroundMark x1="44348" y1="51092" x2="44348" y2="51092"/>
                        <a14:foregroundMark x1="47609" y1="51429" x2="47609" y2="51429"/>
                        <a14:foregroundMark x1="50435" y1="54118" x2="50435" y2="54118"/>
                        <a14:foregroundMark x1="50435" y1="54454" x2="50435" y2="54454"/>
                        <a14:foregroundMark x1="50435" y1="58655" x2="50435" y2="58655"/>
                        <a14:foregroundMark x1="49783" y1="60000" x2="49783" y2="60000"/>
                        <a14:foregroundMark x1="47174" y1="60840" x2="47174" y2="60840"/>
                        <a14:foregroundMark x1="44783" y1="63361" x2="44783" y2="63361"/>
                        <a14:foregroundMark x1="43696" y1="66387" x2="43696" y2="66387"/>
                        <a14:foregroundMark x1="44348" y1="73109" x2="44348" y2="73109"/>
                        <a14:foregroundMark x1="44348" y1="73109" x2="44348" y2="73109"/>
                        <a14:foregroundMark x1="46087" y1="73613" x2="46087" y2="73613"/>
                        <a14:foregroundMark x1="16304" y1="37983" x2="16304" y2="37983"/>
                        <a14:foregroundMark x1="16304" y1="36303" x2="16304" y2="36303"/>
                        <a14:foregroundMark x1="16957" y1="34622" x2="16957" y2="34622"/>
                        <a14:foregroundMark x1="49783" y1="63361" x2="49783" y2="63361"/>
                        <a14:foregroundMark x1="35652" y1="31597" x2="35652" y2="31597"/>
                        <a14:foregroundMark x1="41087" y1="70924" x2="41087" y2="70924"/>
                        <a14:foregroundMark x1="45435" y1="70588" x2="45435" y2="70588"/>
                        <a14:foregroundMark x1="41522" y1="54118" x2="41522" y2="54118"/>
                        <a14:foregroundMark x1="41087" y1="53613" x2="41087" y2="53613"/>
                        <a14:foregroundMark x1="41522" y1="50252" x2="41522" y2="50252"/>
                        <a14:foregroundMark x1="46087" y1="50252" x2="46087" y2="50252"/>
                        <a14:foregroundMark x1="36739" y1="52269" x2="36739" y2="522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832"/>
          <a:stretch/>
        </p:blipFill>
        <p:spPr bwMode="auto">
          <a:xfrm>
            <a:off x="5566313" y="2924944"/>
            <a:ext cx="2956691" cy="3639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2995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4BEB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Формулы</a:t>
            </a:r>
            <a:r>
              <a:rPr lang="en-US" dirty="0" smtClean="0">
                <a:solidFill>
                  <a:schemeClr val="accent1"/>
                </a:solidFill>
              </a:rPr>
              <a:t> (</a:t>
            </a:r>
            <a:r>
              <a:rPr lang="ru-RU" dirty="0" smtClean="0">
                <a:solidFill>
                  <a:schemeClr val="accent1"/>
                </a:solidFill>
              </a:rPr>
              <a:t>урок 2)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836712"/>
            <a:ext cx="77048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Monotype Corsiva" panose="03010101010201010101" pitchFamily="66" charset="0"/>
              </a:rPr>
              <a:t>Теория без практики - это рюкзак с учебниками по плаванию за спиной тонущего.</a:t>
            </a:r>
          </a:p>
          <a:p>
            <a:pPr algn="r"/>
            <a:r>
              <a:rPr lang="ru-RU" sz="2800" dirty="0">
                <a:latin typeface="Monotype Corsiva" panose="03010101010201010101" pitchFamily="66" charset="0"/>
              </a:rPr>
              <a:t> Дмитрий А. </a:t>
            </a:r>
            <a:r>
              <a:rPr lang="ru-RU" sz="2800" dirty="0" err="1">
                <a:latin typeface="Monotype Corsiva" panose="03010101010201010101" pitchFamily="66" charset="0"/>
              </a:rPr>
              <a:t>Емец</a:t>
            </a:r>
            <a:r>
              <a:rPr lang="ru-RU" sz="2800" dirty="0">
                <a:latin typeface="Monotype Corsiva" panose="03010101010201010101" pitchFamily="66" charset="0"/>
              </a:rPr>
              <a:t/>
            </a:r>
            <a:br>
              <a:rPr lang="ru-RU" sz="2800" dirty="0">
                <a:latin typeface="Monotype Corsiva" panose="03010101010201010101" pitchFamily="66" charset="0"/>
              </a:rPr>
            </a:br>
            <a:endParaRPr lang="ru-RU" sz="2800" dirty="0">
              <a:latin typeface="Monotype Corsiva" panose="03010101010201010101" pitchFamily="66" charset="0"/>
            </a:endParaRPr>
          </a:p>
        </p:txBody>
      </p:sp>
      <p:pic>
        <p:nvPicPr>
          <p:cNvPr id="7172" name="Picture 4" descr="https://photoshop-kopona.com/uploads/posts/2018-09/1536777491_01-7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5" b="100000" l="0" r="100000">
                        <a14:foregroundMark x1="17297" y1="27091" x2="17297" y2="27091"/>
                        <a14:foregroundMark x1="25297" y1="32545" x2="25297" y2="32545"/>
                        <a14:foregroundMark x1="25297" y1="16000" x2="25297" y2="16000"/>
                        <a14:foregroundMark x1="39892" y1="46909" x2="39892" y2="46909"/>
                        <a14:foregroundMark x1="30919" y1="36000" x2="30919" y2="36000"/>
                        <a14:foregroundMark x1="7676" y1="37273" x2="7676" y2="37273"/>
                        <a14:foregroundMark x1="15459" y1="66182" x2="15459" y2="66182"/>
                        <a14:foregroundMark x1="29081" y1="67818" x2="29081" y2="67818"/>
                        <a14:foregroundMark x1="30919" y1="61091" x2="30919" y2="61091"/>
                        <a14:foregroundMark x1="26270" y1="66000" x2="26270" y2="66000"/>
                        <a14:foregroundMark x1="28541" y1="79818" x2="28541" y2="79818"/>
                        <a14:foregroundMark x1="25514" y1="84727" x2="25514" y2="84727"/>
                        <a14:foregroundMark x1="23676" y1="87091" x2="23676" y2="87091"/>
                        <a14:foregroundMark x1="38054" y1="46909" x2="38054" y2="46909"/>
                        <a14:foregroundMark x1="40865" y1="48545" x2="40865" y2="48545"/>
                        <a14:foregroundMark x1="42054" y1="51818" x2="42054" y2="51818"/>
                        <a14:foregroundMark x1="32108" y1="57455" x2="32108" y2="57455"/>
                        <a14:foregroundMark x1="28865" y1="80364" x2="28865" y2="80364"/>
                        <a14:foregroundMark x1="35676" y1="83455" x2="35676" y2="83455"/>
                        <a14:foregroundMark x1="93622" y1="24000" x2="93622" y2="24000"/>
                        <a14:foregroundMark x1="93622" y1="22727" x2="93622" y2="22727"/>
                        <a14:foregroundMark x1="93189" y1="22545" x2="93189" y2="22545"/>
                        <a14:foregroundMark x1="82054" y1="63455" x2="82054" y2="63455"/>
                        <a14:foregroundMark x1="78270" y1="86545" x2="78270" y2="86545"/>
                        <a14:foregroundMark x1="79676" y1="91818" x2="79676" y2="91818"/>
                        <a14:foregroundMark x1="86486" y1="59636" x2="86486" y2="59636"/>
                        <a14:foregroundMark x1="87892" y1="59455" x2="87892" y2="59455"/>
                        <a14:foregroundMark x1="88324" y1="62909" x2="88324" y2="62909"/>
                        <a14:foregroundMark x1="88541" y1="59636" x2="88541" y2="59636"/>
                        <a14:foregroundMark x1="88541" y1="56545" x2="88541" y2="56545"/>
                        <a14:foregroundMark x1="93189" y1="26364" x2="93189" y2="26364"/>
                        <a14:foregroundMark x1="92865" y1="25091" x2="92865" y2="25091"/>
                        <a14:foregroundMark x1="16973" y1="58364" x2="16973" y2="58364"/>
                        <a14:foregroundMark x1="32324" y1="67455" x2="32324" y2="67455"/>
                        <a14:foregroundMark x1="8324" y1="46000" x2="8324" y2="46000"/>
                        <a14:foregroundMark x1="2270" y1="46909" x2="2270" y2="46909"/>
                        <a14:foregroundMark x1="1622" y1="52364" x2="1622" y2="52364"/>
                        <a14:foregroundMark x1="3784" y1="61091" x2="3784" y2="610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1008"/>
            <a:ext cx="5056390" cy="3006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579450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307</TotalTime>
  <Words>737</Words>
  <Application>Microsoft Office PowerPoint</Application>
  <PresentationFormat>Экран (4:3)</PresentationFormat>
  <Paragraphs>116</Paragraphs>
  <Slides>24</Slides>
  <Notes>7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Ясность</vt:lpstr>
      <vt:lpstr>« Надо решать задачи последовательно, шаг за шагом… Надо поделить бесконечное будущее на пятиминутные кубики и брать их один за другим. »</vt:lpstr>
      <vt:lpstr>Устная работа</vt:lpstr>
      <vt:lpstr>Заполните пропуски  в тексте</vt:lpstr>
      <vt:lpstr>Презентация PowerPoint</vt:lpstr>
      <vt:lpstr>Презентация PowerPoint</vt:lpstr>
      <vt:lpstr>Презентация PowerPoint</vt:lpstr>
      <vt:lpstr>Презентация PowerPoint</vt:lpstr>
      <vt:lpstr>Чем мы пользовались при решении задач?</vt:lpstr>
      <vt:lpstr>Формулы (урок 2)</vt:lpstr>
      <vt:lpstr>Формулируем цели урока</vt:lpstr>
      <vt:lpstr>№ 678 (выполняем в парах)</vt:lpstr>
      <vt:lpstr>№ 680</vt:lpstr>
      <vt:lpstr>№ 681</vt:lpstr>
      <vt:lpstr>  </vt:lpstr>
      <vt:lpstr>Повторяй за мной</vt:lpstr>
      <vt:lpstr>Повторяй за мной</vt:lpstr>
      <vt:lpstr>Повторяй за мной</vt:lpstr>
      <vt:lpstr>Повторяй за мной</vt:lpstr>
      <vt:lpstr>Презентация PowerPoint</vt:lpstr>
      <vt:lpstr>№ 682</vt:lpstr>
      <vt:lpstr>№ 683</vt:lpstr>
      <vt:lpstr>Подведем итоги</vt:lpstr>
      <vt:lpstr> В математике следует помнить не формулы, а процессы мышления.                   (В. П. Ермаков)</vt:lpstr>
      <vt:lpstr>Используемая литература и интернет-источники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</dc:creator>
  <cp:lastModifiedBy>Анна</cp:lastModifiedBy>
  <cp:revision>34</cp:revision>
  <dcterms:created xsi:type="dcterms:W3CDTF">2014-12-01T17:29:12Z</dcterms:created>
  <dcterms:modified xsi:type="dcterms:W3CDTF">2019-01-20T10:56:37Z</dcterms:modified>
</cp:coreProperties>
</file>