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64" r:id="rId5"/>
    <p:sldId id="274" r:id="rId6"/>
    <p:sldId id="275" r:id="rId7"/>
    <p:sldId id="276" r:id="rId8"/>
    <p:sldId id="277" r:id="rId9"/>
    <p:sldId id="278" r:id="rId10"/>
    <p:sldId id="260" r:id="rId11"/>
    <p:sldId id="262" r:id="rId12"/>
    <p:sldId id="263" r:id="rId13"/>
    <p:sldId id="265" r:id="rId14"/>
    <p:sldId id="266" r:id="rId15"/>
    <p:sldId id="271" r:id="rId16"/>
    <p:sldId id="272" r:id="rId17"/>
    <p:sldId id="273" r:id="rId18"/>
    <p:sldId id="267" r:id="rId19"/>
    <p:sldId id="268" r:id="rId20"/>
    <p:sldId id="269" r:id="rId21"/>
    <p:sldId id="270" r:id="rId22"/>
    <p:sldId id="25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223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971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723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204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968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569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249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110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475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0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6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F0294AF-793A-4BF2-81BF-A968CEF52531}" type="datetimeFigureOut">
              <a:rPr lang="ru-RU" smtClean="0"/>
              <a:t>12.06.2021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8715A0C-5768-4227-B085-1375D3B9C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54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6545" y="267855"/>
            <a:ext cx="1066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бюджетное общеобразовательное учреждение «Веселовская средняя школа имени дважды Героя Советского Союза </a:t>
            </a:r>
            <a:r>
              <a:rPr lang="ru-RU" sz="24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Амет</a:t>
            </a:r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-Хан Султана» </a:t>
            </a:r>
            <a:r>
              <a:rPr lang="ru-RU" sz="24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Сакского</a:t>
            </a:r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Республики Крым</a:t>
            </a:r>
            <a:endParaRPr lang="ru-RU" sz="24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9980" y="2171407"/>
            <a:ext cx="10160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 отчет о реализации курса «Растениеводство и научно-практическая деятельность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в 2020-2021 учебном году </a:t>
            </a:r>
          </a:p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3-4 класс ( в рамках курса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Крымоведение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 5 и 7 классах 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9673" y="5048881"/>
            <a:ext cx="37222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 учитель внеурочной деятельности </a:t>
            </a:r>
          </a:p>
          <a:p>
            <a:r>
              <a:rPr lang="ru-RU" dirty="0" smtClean="0"/>
              <a:t>Рожкова Мария 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427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7322" y="1391478"/>
            <a:ext cx="118474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нашей  деятельности </a:t>
            </a:r>
            <a:endParaRPr lang="ru-RU" sz="80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401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881744"/>
              </p:ext>
            </p:extLst>
          </p:nvPr>
        </p:nvGraphicFramePr>
        <p:xfrm>
          <a:off x="178903" y="526773"/>
          <a:ext cx="11837506" cy="5979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9550">
                  <a:extLst>
                    <a:ext uri="{9D8B030D-6E8A-4147-A177-3AD203B41FA5}">
                      <a16:colId xmlns:a16="http://schemas.microsoft.com/office/drawing/2014/main" val="3662812582"/>
                    </a:ext>
                  </a:extLst>
                </a:gridCol>
                <a:gridCol w="3165895">
                  <a:extLst>
                    <a:ext uri="{9D8B030D-6E8A-4147-A177-3AD203B41FA5}">
                      <a16:colId xmlns:a16="http://schemas.microsoft.com/office/drawing/2014/main" val="2595734601"/>
                    </a:ext>
                  </a:extLst>
                </a:gridCol>
                <a:gridCol w="2653748">
                  <a:extLst>
                    <a:ext uri="{9D8B030D-6E8A-4147-A177-3AD203B41FA5}">
                      <a16:colId xmlns:a16="http://schemas.microsoft.com/office/drawing/2014/main" val="1355636233"/>
                    </a:ext>
                  </a:extLst>
                </a:gridCol>
                <a:gridCol w="1908313">
                  <a:extLst>
                    <a:ext uri="{9D8B030D-6E8A-4147-A177-3AD203B41FA5}">
                      <a16:colId xmlns:a16="http://schemas.microsoft.com/office/drawing/2014/main" val="3509292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Муниципальный 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Республиканский 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Всероссийский</a:t>
                      </a:r>
                      <a:r>
                        <a:rPr lang="ru-RU" baseline="0" dirty="0" smtClean="0"/>
                        <a:t> уровень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504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/>
                        <a:t>Всероссийская акция «С любовью к России мы делами добрыми едины» 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место </a:t>
                      </a:r>
                    </a:p>
                    <a:p>
                      <a:r>
                        <a:rPr lang="ru-RU" dirty="0" smtClean="0"/>
                        <a:t>(приказ</a:t>
                      </a:r>
                      <a:r>
                        <a:rPr lang="ru-RU" baseline="0" dirty="0" smtClean="0"/>
                        <a:t> №227 от 08.10.2020 г.)</a:t>
                      </a:r>
                    </a:p>
                    <a:p>
                      <a:r>
                        <a:rPr lang="ru-RU" baseline="0" dirty="0" smtClean="0"/>
                        <a:t>Команда 5 и 7 классов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830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Республиканская экологическая акция «Сохраним можжевельники Крыма»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1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место</a:t>
                      </a:r>
                    </a:p>
                    <a:p>
                      <a:r>
                        <a:rPr lang="ru-RU" baseline="0" dirty="0" smtClean="0"/>
                        <a:t> (приказ №241 от 29.10.2020 г.)</a:t>
                      </a:r>
                    </a:p>
                    <a:p>
                      <a:r>
                        <a:rPr lang="ru-RU" baseline="0" dirty="0" err="1" smtClean="0"/>
                        <a:t>Зиядинова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Эльзара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Победитель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III</a:t>
                      </a:r>
                      <a:r>
                        <a:rPr lang="ru-RU" baseline="0" dirty="0" smtClean="0"/>
                        <a:t> степени</a:t>
                      </a:r>
                    </a:p>
                    <a:p>
                      <a:r>
                        <a:rPr lang="ru-RU" baseline="0" dirty="0" smtClean="0"/>
                        <a:t>(приказ №1736 от 04.12.2020 г.)</a:t>
                      </a:r>
                    </a:p>
                    <a:p>
                      <a:r>
                        <a:rPr lang="ru-RU" baseline="0" dirty="0" err="1" smtClean="0"/>
                        <a:t>Зиядинова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Эльзара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692742"/>
                  </a:ext>
                </a:extLst>
              </a:tr>
              <a:tr h="1407381">
                <a:tc>
                  <a:txBody>
                    <a:bodyPr/>
                    <a:lstStyle/>
                    <a:p>
                      <a:r>
                        <a:rPr lang="ru-RU" dirty="0" smtClean="0"/>
                        <a:t>Всероссийский конкурс минутных видеороликов социальной направленности  «Мы за жизнь»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Участники </a:t>
                      </a:r>
                    </a:p>
                    <a:p>
                      <a:r>
                        <a:rPr lang="ru-RU" dirty="0" smtClean="0"/>
                        <a:t>(5 сертификатов)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619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Международный детский экологический форум Зеленая</a:t>
                      </a:r>
                      <a:r>
                        <a:rPr lang="ru-RU" baseline="0" dirty="0" smtClean="0"/>
                        <a:t> планета»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Участники</a:t>
                      </a:r>
                      <a:r>
                        <a:rPr lang="ru-RU" baseline="0" dirty="0" smtClean="0"/>
                        <a:t> </a:t>
                      </a:r>
                    </a:p>
                    <a:p>
                      <a:r>
                        <a:rPr lang="ru-RU" baseline="0" dirty="0" smtClean="0"/>
                        <a:t>(приказ №127 от 12.04.2021 г.)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333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Всероссиийская</a:t>
                      </a:r>
                      <a:r>
                        <a:rPr lang="ru-RU" dirty="0" smtClean="0"/>
                        <a:t> акция «Я-гражданин России»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место</a:t>
                      </a:r>
                    </a:p>
                    <a:p>
                      <a:r>
                        <a:rPr lang="ru-RU" dirty="0" smtClean="0"/>
                        <a:t>(приказ №163 от 12.05.2021 г.)</a:t>
                      </a:r>
                    </a:p>
                    <a:p>
                      <a:r>
                        <a:rPr lang="ru-RU" dirty="0" err="1" smtClean="0"/>
                        <a:t>Аппазова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Сабрие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021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998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631804"/>
              </p:ext>
            </p:extLst>
          </p:nvPr>
        </p:nvGraphicFramePr>
        <p:xfrm>
          <a:off x="178902" y="526773"/>
          <a:ext cx="11618845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9203">
                  <a:extLst>
                    <a:ext uri="{9D8B030D-6E8A-4147-A177-3AD203B41FA5}">
                      <a16:colId xmlns:a16="http://schemas.microsoft.com/office/drawing/2014/main" val="3662812582"/>
                    </a:ext>
                  </a:extLst>
                </a:gridCol>
                <a:gridCol w="4005337">
                  <a:extLst>
                    <a:ext uri="{9D8B030D-6E8A-4147-A177-3AD203B41FA5}">
                      <a16:colId xmlns:a16="http://schemas.microsoft.com/office/drawing/2014/main" val="2595734601"/>
                    </a:ext>
                  </a:extLst>
                </a:gridCol>
                <a:gridCol w="2414305">
                  <a:extLst>
                    <a:ext uri="{9D8B030D-6E8A-4147-A177-3AD203B41FA5}">
                      <a16:colId xmlns:a16="http://schemas.microsoft.com/office/drawing/2014/main" val="3509292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Школьный 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Всероссийский</a:t>
                      </a:r>
                      <a:r>
                        <a:rPr lang="ru-RU" baseline="0" dirty="0" smtClean="0"/>
                        <a:t> уровень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504903"/>
                  </a:ext>
                </a:extLst>
              </a:tr>
              <a:tr h="2842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r>
                        <a:rPr lang="ru-RU" dirty="0" smtClean="0"/>
                        <a:t>Экологические</a:t>
                      </a:r>
                      <a:r>
                        <a:rPr lang="ru-RU" baseline="0" dirty="0" smtClean="0"/>
                        <a:t> уроки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Всемирный день защиты прав потребителей (Тема Всемирного дня прав</a:t>
                      </a:r>
                      <a:r>
                        <a:rPr lang="ru-RU" baseline="0" dirty="0" smtClean="0"/>
                        <a:t> потребителей 2021 года-решение проблемы загрязнения пластиком);</a:t>
                      </a:r>
                    </a:p>
                    <a:p>
                      <a:r>
                        <a:rPr lang="ru-RU" baseline="0" dirty="0" smtClean="0"/>
                        <a:t>«Ноль отходов. Разделяй с нами», в рамках Всероссийского конкурса «Битва </a:t>
                      </a:r>
                      <a:r>
                        <a:rPr lang="ru-RU" baseline="0" dirty="0" err="1" smtClean="0"/>
                        <a:t>экопросветителей</a:t>
                      </a:r>
                      <a:r>
                        <a:rPr lang="ru-RU" baseline="0" dirty="0" smtClean="0"/>
                        <a:t>».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Диплом о проведении экологического урока (МЭОО</a:t>
                      </a:r>
                      <a:r>
                        <a:rPr lang="ru-RU" baseline="0" dirty="0" smtClean="0"/>
                        <a:t> «ЭКА»)</a:t>
                      </a:r>
                    </a:p>
                    <a:p>
                      <a:r>
                        <a:rPr lang="ru-RU" baseline="0" dirty="0" smtClean="0"/>
                        <a:t>(школа)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830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Всероссийская акция «День экологических знаний»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Сертификат об</a:t>
                      </a:r>
                      <a:r>
                        <a:rPr lang="ru-RU" baseline="0" dirty="0" smtClean="0"/>
                        <a:t> участии в уроке «Мир экологического волонтерства»</a:t>
                      </a:r>
                    </a:p>
                    <a:p>
                      <a:r>
                        <a:rPr lang="ru-RU" dirty="0" smtClean="0"/>
                        <a:t>Рожкова М.А.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692742"/>
                  </a:ext>
                </a:extLst>
              </a:tr>
              <a:tr h="287131">
                <a:tc>
                  <a:txBody>
                    <a:bodyPr/>
                    <a:lstStyle/>
                    <a:p>
                      <a:r>
                        <a:rPr lang="ru-RU" dirty="0" smtClean="0"/>
                        <a:t>Всероссийский экологический диктант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Сертификат</a:t>
                      </a:r>
                      <a:r>
                        <a:rPr lang="ru-RU" baseline="0" dirty="0" smtClean="0"/>
                        <a:t> участника</a:t>
                      </a:r>
                    </a:p>
                    <a:p>
                      <a:r>
                        <a:rPr lang="ru-RU" baseline="0" dirty="0" smtClean="0"/>
                        <a:t>Рожкова М.А.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619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71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4072" y="102412"/>
            <a:ext cx="4112434" cy="4528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437" y="310445"/>
            <a:ext cx="6659418" cy="41124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400" y="4608945"/>
            <a:ext cx="4248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Составление композиции в технике папье-маше, 7 класс (2020 г.)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292437" y="4830618"/>
            <a:ext cx="6419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Изготовление подделок в различных техниках, 3-5 </a:t>
            </a:r>
            <a:r>
              <a:rPr lang="ru-RU" dirty="0" err="1" smtClean="0"/>
              <a:t>кл</a:t>
            </a:r>
            <a:r>
              <a:rPr lang="ru-RU" dirty="0" smtClean="0"/>
              <a:t>. (2020 г.)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87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1820" y="4849091"/>
            <a:ext cx="4830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Оформление первой мини-клумбы (5,7 </a:t>
            </a:r>
            <a:r>
              <a:rPr lang="ru-RU" dirty="0" err="1" smtClean="0"/>
              <a:t>кл</a:t>
            </a:r>
            <a:r>
              <a:rPr lang="ru-RU" dirty="0" smtClean="0"/>
              <a:t>.-осень 2020 г.), участие в муниципальном этапе Всероссийской акции «С любовью к России мы делами добрыми едины»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132945" y="4849091"/>
            <a:ext cx="6419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Оформление «Зелёного подоконника», 5,7 </a:t>
            </a:r>
            <a:r>
              <a:rPr lang="ru-RU" dirty="0" err="1" smtClean="0"/>
              <a:t>кл</a:t>
            </a:r>
            <a:r>
              <a:rPr lang="ru-RU" dirty="0" smtClean="0"/>
              <a:t>. (2020 г.)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19" y="861291"/>
            <a:ext cx="4830618" cy="35629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945" y="861291"/>
            <a:ext cx="5578764" cy="356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4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074" y="2406364"/>
            <a:ext cx="4830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Победитель муниципального этапа Республиканской экологической акции «Сохраним можжевельники Крыма»; призёр </a:t>
            </a:r>
            <a:r>
              <a:rPr lang="en-US" dirty="0" smtClean="0"/>
              <a:t>III</a:t>
            </a:r>
            <a:r>
              <a:rPr lang="ru-RU" dirty="0" smtClean="0"/>
              <a:t> степени Республиканской экологической акции «Сохраним можжевельники Крыма»</a:t>
            </a:r>
          </a:p>
          <a:p>
            <a:r>
              <a:rPr lang="ru-RU" dirty="0" err="1" smtClean="0"/>
              <a:t>Зиядинова</a:t>
            </a:r>
            <a:r>
              <a:rPr lang="ru-RU" dirty="0" smtClean="0"/>
              <a:t> </a:t>
            </a:r>
            <a:r>
              <a:rPr lang="ru-RU" dirty="0" err="1" smtClean="0"/>
              <a:t>Эльзара</a:t>
            </a:r>
            <a:r>
              <a:rPr lang="ru-RU" dirty="0" smtClean="0"/>
              <a:t>, 3 </a:t>
            </a:r>
            <a:r>
              <a:rPr lang="ru-RU" dirty="0" err="1" smtClean="0"/>
              <a:t>кл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090" y="286327"/>
            <a:ext cx="4714587" cy="599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32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20655" y="4405790"/>
            <a:ext cx="62345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Сертификаты участников Всероссийского конкурса минутных видеороликов социальной направленности «Мы за жизнь», 6-7 </a:t>
            </a:r>
            <a:r>
              <a:rPr lang="ru-RU" dirty="0" err="1" smtClean="0"/>
              <a:t>кл</a:t>
            </a:r>
            <a:r>
              <a:rPr lang="ru-RU" dirty="0" smtClean="0"/>
              <a:t>. (2021 год) </a:t>
            </a:r>
          </a:p>
          <a:p>
            <a:r>
              <a:rPr lang="ru-RU" dirty="0" err="1" smtClean="0"/>
              <a:t>Аппазова</a:t>
            </a:r>
            <a:r>
              <a:rPr lang="ru-RU" dirty="0" smtClean="0"/>
              <a:t> </a:t>
            </a:r>
            <a:r>
              <a:rPr lang="ru-RU" dirty="0" err="1" smtClean="0"/>
              <a:t>Сабрие</a:t>
            </a:r>
            <a:r>
              <a:rPr lang="ru-RU" dirty="0" smtClean="0"/>
              <a:t>, Рожкова Елизавета, </a:t>
            </a:r>
            <a:r>
              <a:rPr lang="ru-RU" dirty="0" err="1" smtClean="0"/>
              <a:t>Селяметова</a:t>
            </a:r>
            <a:r>
              <a:rPr lang="ru-RU" dirty="0" smtClean="0"/>
              <a:t> Амина, Чашкина Светлана, Шарапова Диана.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42" y="272454"/>
            <a:ext cx="2112068" cy="32281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677" y="272455"/>
            <a:ext cx="2065887" cy="32281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31" y="272455"/>
            <a:ext cx="2149015" cy="32281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513" y="272456"/>
            <a:ext cx="2185961" cy="32281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1" y="3624816"/>
            <a:ext cx="2112068" cy="287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8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45891" y="4110226"/>
            <a:ext cx="623454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Диплом за проведение экологического урока (09.04.2021 г.), в рамках </a:t>
            </a:r>
            <a:r>
              <a:rPr lang="ru-RU" sz="2000" b="1" dirty="0" smtClean="0"/>
              <a:t>Акции </a:t>
            </a:r>
            <a:r>
              <a:rPr lang="ru-RU" sz="2000" b="1" dirty="0"/>
              <a:t>«</a:t>
            </a:r>
            <a:r>
              <a:rPr lang="ru-RU" sz="2000" b="1" dirty="0" err="1"/>
              <a:t>Экоурок</a:t>
            </a:r>
            <a:r>
              <a:rPr lang="ru-RU" sz="2000" b="1" dirty="0"/>
              <a:t>. Увлекательные экологические занятия для школьников»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89" y="729673"/>
            <a:ext cx="3615701" cy="491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1819" y="4849091"/>
            <a:ext cx="3934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Фото-отчёт детей об употреблении </a:t>
            </a:r>
            <a:r>
              <a:rPr lang="ru-RU" dirty="0"/>
              <a:t>зеленых </a:t>
            </a:r>
            <a:r>
              <a:rPr lang="ru-RU" dirty="0" smtClean="0"/>
              <a:t>культур, выращенных своими руками (5,7 </a:t>
            </a:r>
            <a:r>
              <a:rPr lang="ru-RU" dirty="0" err="1" smtClean="0"/>
              <a:t>кл</a:t>
            </a:r>
            <a:r>
              <a:rPr lang="ru-RU" dirty="0" smtClean="0"/>
              <a:t>.-осень 2020 г.)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477163" y="4830618"/>
            <a:ext cx="6234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Сбор первого урожая, выращенного своими руками, 5 </a:t>
            </a:r>
            <a:r>
              <a:rPr lang="ru-RU" dirty="0" err="1" smtClean="0"/>
              <a:t>кл</a:t>
            </a:r>
            <a:r>
              <a:rPr lang="ru-RU" dirty="0" smtClean="0"/>
              <a:t>. (2021 г.)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508" y="316346"/>
            <a:ext cx="6483927" cy="4218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473" y="505692"/>
            <a:ext cx="4313382" cy="393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6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68219" y="4692118"/>
            <a:ext cx="3934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Оформление второй мини-клумбы (7 </a:t>
            </a:r>
            <a:r>
              <a:rPr lang="ru-RU" dirty="0" err="1" smtClean="0"/>
              <a:t>кл</a:t>
            </a:r>
            <a:r>
              <a:rPr lang="ru-RU" dirty="0" smtClean="0"/>
              <a:t>. весна 2021 г.)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57455" y="4692118"/>
            <a:ext cx="623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Оформление  третьей мини-клумбы, 7 </a:t>
            </a:r>
            <a:r>
              <a:rPr lang="ru-RU" dirty="0" err="1" smtClean="0"/>
              <a:t>кл</a:t>
            </a:r>
            <a:r>
              <a:rPr lang="ru-RU" dirty="0" smtClean="0"/>
              <a:t>. (2021 г.)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689" y="381000"/>
            <a:ext cx="5763491" cy="38215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19" y="381000"/>
            <a:ext cx="4784436" cy="395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8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1300" y="318554"/>
            <a:ext cx="113884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    Российская сельская школа всегда считалась важнейшим источником подготовки трудовых ресурсов для сельского сектора. Сегодня в аграрном секторе страны много проблем, решить которые непросто. Изменившиеся социальные и экономические условия жизни общества, и села в частности, требуют от школы кардинальных изменений в деятельности. На данный момент для большинства сельского населения единственным стабильным источником дохода является ЛПХ (личное подсобное хозяйство). По статистике, сельское население на 80% обеспечивает себя продуктами питания с приусадебного участка и домашней фермы.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Сформировать у школьников отношение к земле как к важнейшему достоянию человечества и к крестьянскому труду как к достойному занятию, способному дать человеку средства к жизни, – вот круг задач, которые наша школа ставит сегодня на первый план в своей работе.</a:t>
            </a:r>
            <a:r>
              <a:rPr lang="ru-RU" dirty="0"/>
              <a:t> </a:t>
            </a:r>
            <a:endParaRPr lang="ru-RU" dirty="0" smtClean="0"/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Для решения этого вопроса в нашей школе введён для изучения курс «Растениеводство и научно-практическая деятельность». Целью данного курса является: «Развитие </a:t>
            </a:r>
            <a:r>
              <a:rPr lang="ru-RU" dirty="0"/>
              <a:t>ребенка, его творческого потенциала, а также формирование мотивации успеха и достижений, творческой самореализации на основе (с помощью) приобретения определенных знаний умений, навыков в области </a:t>
            </a:r>
            <a:r>
              <a:rPr lang="ru-RU" dirty="0" smtClean="0"/>
              <a:t>растениеводства». В основу занятий положены практическая работа, что вооружает учащихся практическими умениями и навыками по выращиванию растений, по изучению и охране природы. Особое внимание в работе юных растениеводов уделяется изучению и охране природы и исследовательской деятельности, направленному на решение задач, поставленных перед сельским хозяйством. Программой также предусмотрено ознакомление учащихся с основами таких дисциплин как почвоведение, агрохимия, физиология растений, фитопатология, защита растений, а также ознакомление с основными отраслями сельскохозяйственного производства, что позволяет учащимся получить необходимые знания, умения и навыки в области сельскохозяйственного производства и, возможно, дает предпосылки определиться с выбором профессии и дальнейшей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278535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17090" y="5985162"/>
            <a:ext cx="6234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Объединение 3-х мини-клумб в один пришкольный учебно-опытный участок, весна 2021 год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82850" y="1183989"/>
            <a:ext cx="5634182" cy="3746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1" y="445654"/>
            <a:ext cx="2262909" cy="20851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0" y="3057239"/>
            <a:ext cx="3205018" cy="214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15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36073" y="5437909"/>
            <a:ext cx="10317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 летних каникулах дети изъявили желание продолжать заниматься исследовательской деятельностью (дети забрали домой для дальнейшего ухода и наблюдения собственноручно выращенные растения (5 </a:t>
            </a:r>
            <a:r>
              <a:rPr lang="ru-RU" dirty="0" err="1" smtClean="0"/>
              <a:t>кл</a:t>
            </a:r>
            <a:r>
              <a:rPr lang="ru-RU" dirty="0" smtClean="0"/>
              <a:t>.), весна 2021 год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072" y="408709"/>
            <a:ext cx="10058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1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422" y="507398"/>
            <a:ext cx="11388436" cy="4893647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</a:t>
            </a:r>
            <a:r>
              <a:rPr lang="ru-RU" sz="2400" dirty="0" smtClean="0"/>
              <a:t>О влиянии внедрения </a:t>
            </a:r>
            <a:r>
              <a:rPr lang="ru-RU" sz="2400" dirty="0" err="1" smtClean="0"/>
              <a:t>агро</a:t>
            </a:r>
            <a:r>
              <a:rPr lang="ru-RU" sz="2400" dirty="0" smtClean="0"/>
              <a:t>-направления в сельской школе на социальную среду села говорят следующие данные: у учащихся диагностируется ценностное отношение к сельскохозяйственному труду как фактору будущего материально-экономического благополучия, большее количество учащихся школы готовы остаться работать на селе и вести приусадебное хозяйство, часть ребят планируют получить образование и вернуться в свое село.</a:t>
            </a:r>
          </a:p>
          <a:p>
            <a:pPr algn="just"/>
            <a:r>
              <a:rPr lang="ru-RU" sz="2400" dirty="0" smtClean="0"/>
              <a:t>             Таким образом, организация пришкольного учебно-опытного участка и работа на нём</a:t>
            </a:r>
            <a:r>
              <a:rPr lang="ru-RU" sz="2400" dirty="0"/>
              <a:t> </a:t>
            </a:r>
            <a:r>
              <a:rPr lang="ru-RU" sz="2400" dirty="0" smtClean="0"/>
              <a:t>в сельской школе является эффективным средством воспитания учащихся, позволяет успешно решать проблемы социальной защищённости учащихся. В целом </a:t>
            </a:r>
            <a:r>
              <a:rPr lang="ru-RU" sz="2400" dirty="0" err="1" smtClean="0"/>
              <a:t>агро</a:t>
            </a:r>
            <a:r>
              <a:rPr lang="ru-RU" sz="2400" dirty="0" smtClean="0"/>
              <a:t>-направление способствует оздоровлению сельской среды.</a:t>
            </a:r>
          </a:p>
        </p:txBody>
      </p:sp>
    </p:spTree>
    <p:extLst>
      <p:ext uri="{BB962C8B-B14F-4D97-AF65-F5344CB8AC3E}">
        <p14:creationId xmlns:p14="http://schemas.microsoft.com/office/powerpoint/2010/main" val="23828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4557" y="2325757"/>
            <a:ext cx="118474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деятельность </a:t>
            </a:r>
            <a:endParaRPr lang="ru-RU" sz="80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071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0124" y="249978"/>
            <a:ext cx="2821091" cy="30335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85" y="3918526"/>
            <a:ext cx="6105236" cy="26485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727" y="288636"/>
            <a:ext cx="4110181" cy="28886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218" y="3918526"/>
            <a:ext cx="4950691" cy="26485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741" y="356218"/>
            <a:ext cx="3624695" cy="282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7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09577" y="1342160"/>
            <a:ext cx="4283363" cy="2231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38" y="316346"/>
            <a:ext cx="5652654" cy="42833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38354" y="1031010"/>
            <a:ext cx="4283361" cy="28540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90254" y="4950691"/>
            <a:ext cx="9541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Обучающиеся 5 класса занимаются посадкой сухих и заранее пророщенных семян  в горшки для дальнейшей исследовательской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626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81" y="371763"/>
            <a:ext cx="4821382" cy="32027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346" y="3574472"/>
            <a:ext cx="6336145" cy="29810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0981" y="3574472"/>
            <a:ext cx="508923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Обучающиеся 3 класса в рамках  учебной программы внеурочного занятия «</a:t>
            </a:r>
            <a:r>
              <a:rPr lang="ru-RU" dirty="0" err="1" smtClean="0"/>
              <a:t>Крымоведение</a:t>
            </a:r>
            <a:r>
              <a:rPr lang="ru-RU" dirty="0" smtClean="0"/>
              <a:t>», с целью изучения темы «Растениеводство» </a:t>
            </a:r>
            <a:r>
              <a:rPr lang="ru-RU" dirty="0"/>
              <a:t>посетили кабинет </a:t>
            </a:r>
            <a:r>
              <a:rPr lang="ru-RU" dirty="0" smtClean="0"/>
              <a:t>растениеводства, где рассматривали  макеты овощей, фруктов и т.д., изготовленных обучающимися 7 класса, в технике папье-маше, в рамках курса «Растениеводство и научно-практическая деятельность»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23346" y="3038764"/>
            <a:ext cx="633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Обучающиеся 4 класса составили и защитили экологические проекты «Благоустройство школьной территории».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397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55" y="381000"/>
            <a:ext cx="5440218" cy="30341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63" y="3415144"/>
            <a:ext cx="6169892" cy="308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98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656" y="325580"/>
            <a:ext cx="5624944" cy="31311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3456708"/>
            <a:ext cx="6146797" cy="31172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7834" y="1413164"/>
            <a:ext cx="42648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Экологический урок «Разделяй вместе с нами. Ноль отходов.»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6693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72889" y="1664855"/>
            <a:ext cx="5130804" cy="254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40344" y="1715656"/>
            <a:ext cx="5130802" cy="2438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19597" y="1717390"/>
            <a:ext cx="5130803" cy="2434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31725" y="1757218"/>
            <a:ext cx="5130804" cy="23552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33963" y="5837382"/>
            <a:ext cx="8072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Посев семян в открытый грунт и уход за посевами, весна 2021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4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302</TotalTime>
  <Words>909</Words>
  <Application>Microsoft Office PowerPoint</Application>
  <PresentationFormat>Широкоэкранный</PresentationFormat>
  <Paragraphs>75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Corbel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23</cp:revision>
  <dcterms:created xsi:type="dcterms:W3CDTF">2021-06-12T09:48:23Z</dcterms:created>
  <dcterms:modified xsi:type="dcterms:W3CDTF">2021-06-12T15:19:20Z</dcterms:modified>
</cp:coreProperties>
</file>