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9" r:id="rId3"/>
    <p:sldId id="260" r:id="rId4"/>
    <p:sldId id="277" r:id="rId5"/>
    <p:sldId id="262" r:id="rId6"/>
    <p:sldId id="274" r:id="rId7"/>
    <p:sldId id="287" r:id="rId8"/>
    <p:sldId id="282" r:id="rId9"/>
    <p:sldId id="276" r:id="rId10"/>
    <p:sldId id="269" r:id="rId11"/>
    <p:sldId id="267" r:id="rId12"/>
    <p:sldId id="272" r:id="rId13"/>
    <p:sldId id="283" r:id="rId14"/>
    <p:sldId id="271" r:id="rId15"/>
    <p:sldId id="284" r:id="rId16"/>
    <p:sldId id="278" r:id="rId17"/>
    <p:sldId id="279" r:id="rId18"/>
    <p:sldId id="281" r:id="rId19"/>
    <p:sldId id="285" r:id="rId20"/>
    <p:sldId id="28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901A2B7-8610-4E8C-8DEA-CBEEEFA763D6}">
          <p14:sldIdLst>
            <p14:sldId id="256"/>
            <p14:sldId id="259"/>
            <p14:sldId id="260"/>
            <p14:sldId id="277"/>
            <p14:sldId id="262"/>
            <p14:sldId id="274"/>
            <p14:sldId id="287"/>
            <p14:sldId id="282"/>
            <p14:sldId id="276"/>
            <p14:sldId id="269"/>
            <p14:sldId id="267"/>
            <p14:sldId id="272"/>
            <p14:sldId id="283"/>
            <p14:sldId id="271"/>
            <p14:sldId id="284"/>
            <p14:sldId id="278"/>
            <p14:sldId id="279"/>
            <p14:sldId id="281"/>
            <p14:sldId id="285"/>
            <p14:sldId id="28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2118" y="-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C19F43-E918-416A-99CD-32866A29C9BF}" type="datetimeFigureOut">
              <a:rPr lang="ru-RU" smtClean="0"/>
              <a:t>14.11.2018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5437D-86B4-4E78-A349-8057E56052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93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EE448-0A3F-4783-BDBA-6500A2A0A817}" type="datetime1">
              <a:rPr lang="ru-RU" smtClean="0"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3818-A4E6-48DC-8D3B-B063F82268FE}" type="datetime1">
              <a:rPr lang="ru-RU" smtClean="0"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985F-B13E-4DDC-A23A-2B901F57D2F6}" type="datetime1">
              <a:rPr lang="ru-RU" smtClean="0"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EF83E-DC81-442E-AEAD-E19B6651C03C}" type="datetime1">
              <a:rPr lang="ru-RU" smtClean="0"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79E89-3F50-45A3-97CC-F0256DE6A741}" type="datetime1">
              <a:rPr lang="ru-RU" smtClean="0"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4573C-276A-46E3-9DEE-83C80006533B}" type="datetime1">
              <a:rPr lang="ru-RU" smtClean="0"/>
              <a:t>14.11.2018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962C8-90C7-4058-9159-80B8CD719532}" type="datetime1">
              <a:rPr lang="ru-RU" smtClean="0"/>
              <a:t>14.11.2018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E19D-8EEA-4494-8424-1310B6D2CB25}" type="datetime1">
              <a:rPr lang="ru-RU" smtClean="0"/>
              <a:t>14.11.2018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9390-7431-4107-81B4-3CFDCF0398BD}" type="datetime1">
              <a:rPr lang="ru-RU" smtClean="0"/>
              <a:t>14.11.2018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C50CA-2A54-43F3-88ED-B593085FD9A6}" type="datetime1">
              <a:rPr lang="ru-RU" smtClean="0"/>
              <a:t>14.11.2018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B12AC-5682-4A2E-AC7A-C8837A2FE630}" type="datetime1">
              <a:rPr lang="ru-RU" smtClean="0"/>
              <a:t>14.11.2018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E02D2-25BC-47D4-94EC-DC7CDCF02BAA}" type="datetime1">
              <a:rPr lang="ru-RU" smtClean="0"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go.mail.ru/frame.html?imgurl=http://www.leme.ru/image/ivanfed.jpg&amp;pageurl=http://www.leme.ru/pamyatnik2.htm&amp;id=45063142&amp;iid=5&amp;imgwidth=150&amp;imgheight=225&amp;imgsize=13099&amp;images_links=b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ручной ввод 3"/>
          <p:cNvSpPr/>
          <p:nvPr/>
        </p:nvSpPr>
        <p:spPr>
          <a:xfrm>
            <a:off x="-108520" y="332656"/>
            <a:ext cx="9361040" cy="1584176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586135"/>
            <a:ext cx="9361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Путешествие в мир вещей. Из истории создания славянской  азбуки.</a:t>
            </a:r>
            <a:endParaRPr lang="ru-RU" sz="4000" b="1" i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Блок-схема: ручной ввод 7"/>
          <p:cNvSpPr/>
          <p:nvPr/>
        </p:nvSpPr>
        <p:spPr>
          <a:xfrm>
            <a:off x="5220072" y="5517232"/>
            <a:ext cx="3923928" cy="936104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355976" y="5605299"/>
            <a:ext cx="5436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Емельянова И. А. ,</a:t>
            </a:r>
            <a:r>
              <a:rPr lang="ru-RU" sz="2400" b="1" i="1" dirty="0" err="1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Подушко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Е.П.</a:t>
            </a:r>
          </a:p>
          <a:p>
            <a:pPr algn="ctr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МАОУ «СОШ №40»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08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88640"/>
            <a:ext cx="7776864" cy="151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Ежегодно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24 мая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у славянских народов </a:t>
            </a:r>
          </a:p>
          <a:p>
            <a:pPr algn="ctr">
              <a:lnSpc>
                <a:spcPct val="70000"/>
              </a:lnSpc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отмечается особый праздник – </a:t>
            </a:r>
          </a:p>
          <a:p>
            <a:pPr algn="ctr">
              <a:lnSpc>
                <a:spcPct val="70000"/>
              </a:lnSpc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День славянской культуры и письменности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.</a:t>
            </a:r>
          </a:p>
        </p:txBody>
      </p:sp>
      <p:pic>
        <p:nvPicPr>
          <p:cNvPr id="2050" name="Picture 2" descr="http://vidania.ru/picture/kolomna/pamyatnik_kirillu_i_mefodiy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683220"/>
            <a:ext cx="3048000" cy="3689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30829" y="5662060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ПАМЯТНИК СВЯТЫМ РАВНОАПОСТОЛЬНЫМ БРАТЬЯМ КИРИЛЛУ И МЕФОДИЮ. </a:t>
            </a:r>
          </a:p>
          <a:p>
            <a:pPr algn="ctr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КОЛОМЕНСКИЙ КРЕМЛЬ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38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07165" y="54360"/>
            <a:ext cx="7632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Памятники         </a:t>
            </a:r>
          </a:p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Кириллу </a:t>
            </a:r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   Мефодию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" name="Picture 2" descr="Фото Москвы. Памятник Кириллу и Мефодию на Славянской площади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3096344" cy="4023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5457057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kern="10" dirty="0">
                <a:solidFill>
                  <a:schemeClr val="accent6">
                    <a:lumMod val="50000"/>
                  </a:schemeClr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Monotype Corsiva" pitchFamily="66" charset="0"/>
              </a:rPr>
              <a:t>Москва </a:t>
            </a:r>
            <a:r>
              <a:rPr lang="ru-RU" sz="2000" b="1" kern="10" dirty="0" smtClean="0">
                <a:solidFill>
                  <a:schemeClr val="accent6">
                    <a:lumMod val="50000"/>
                  </a:schemeClr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Monotype Corsiva" pitchFamily="66" charset="0"/>
              </a:rPr>
              <a:t>. Памятник </a:t>
            </a:r>
            <a:endParaRPr lang="ru-RU" sz="2000" b="1" kern="10" dirty="0">
              <a:solidFill>
                <a:schemeClr val="accent6">
                  <a:lumMod val="50000"/>
                </a:schemeClr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2000" b="1" kern="10" dirty="0">
                <a:solidFill>
                  <a:schemeClr val="accent6">
                    <a:lumMod val="50000"/>
                  </a:schemeClr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Monotype Corsiva" pitchFamily="66" charset="0"/>
              </a:rPr>
              <a:t>Кириллу и Мефодию </a:t>
            </a:r>
          </a:p>
          <a:p>
            <a:pPr algn="ctr"/>
            <a:r>
              <a:rPr lang="ru-RU" sz="2000" b="1" kern="10" dirty="0">
                <a:solidFill>
                  <a:schemeClr val="accent6">
                    <a:lumMod val="50000"/>
                  </a:schemeClr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Monotype Corsiva" pitchFamily="66" charset="0"/>
              </a:rPr>
              <a:t>на  Славянской площади</a:t>
            </a:r>
          </a:p>
        </p:txBody>
      </p:sp>
      <p:pic>
        <p:nvPicPr>
          <p:cNvPr id="6" name="Picture 2" descr="http://photo.foto-planeta.com/view/5/2/9/1/belgorod-5291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80019"/>
            <a:ext cx="3312368" cy="406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932040" y="5641722"/>
            <a:ext cx="37444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Поклонный крест в честь Кирилла 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и Мефодия</a:t>
            </a: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 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.Белгород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802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/>
          </a:p>
        </p:txBody>
      </p:sp>
      <p:pic>
        <p:nvPicPr>
          <p:cNvPr id="1026" name="Picture 2" descr="http://sobory.ru/pic/16050/16096_20120424_1636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3672408" cy="31683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Церковь Кирилла и Мефодия - Малые Маячки - Прохоровский район - Белгородская облас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167" y="3717032"/>
            <a:ext cx="3600400" cy="2736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430035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Село Малые Маячки. </a:t>
            </a:r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Церковь Кирилла и Мефодия.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41607" y="1844824"/>
            <a:ext cx="34755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Белгородская область.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Прохоровский район.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61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476672"/>
            <a:ext cx="61387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Игра «Собери пословицу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» 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340768"/>
            <a:ext cx="74888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1.Сперва аз да буки, потом и другие  науки.</a:t>
            </a:r>
          </a:p>
          <a:p>
            <a:r>
              <a:rPr lang="ru-RU" sz="4000" b="1" i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2.Кончил курс науки, а знает аз да буки</a:t>
            </a:r>
          </a:p>
          <a:p>
            <a:r>
              <a:rPr lang="ru-RU" sz="4000" b="1" i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3.Азбуке учиться всегда пригодиться.</a:t>
            </a:r>
          </a:p>
          <a:p>
            <a:r>
              <a:rPr lang="ru-RU" sz="4000" b="1" i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4.Азбука – к мудрости ступенька.</a:t>
            </a:r>
          </a:p>
          <a:p>
            <a:r>
              <a:rPr lang="ru-RU" sz="4000" b="1" i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5.Азбуку учат, на всю избу кричат.</a:t>
            </a:r>
          </a:p>
        </p:txBody>
      </p:sp>
    </p:spTree>
    <p:extLst>
      <p:ext uri="{BB962C8B-B14F-4D97-AF65-F5344CB8AC3E}">
        <p14:creationId xmlns:p14="http://schemas.microsoft.com/office/powerpoint/2010/main" val="30900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152" y="1484784"/>
            <a:ext cx="3816424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5" y="332656"/>
            <a:ext cx="82656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СВЯТЫЕ РАВНОАПОСТОЛЬНЫЕ КИРИЛЛ И МЕФОДИЙ</a:t>
            </a:r>
          </a:p>
          <a:p>
            <a:endParaRPr lang="ru-RU" sz="54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Unikal_naya-zapis_---Prazdnichnyy-kolokol_nyy-zvon-Unikal_naya-zapis_---Prazdnichnyy-kolokol_nyy-zvon(muzofon.com).mp3"/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52320" y="57164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97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6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15</a:t>
            </a:fld>
            <a:endParaRPr lang="ru-RU"/>
          </a:p>
        </p:txBody>
      </p:sp>
      <p:pic>
        <p:nvPicPr>
          <p:cNvPr id="3074" name="Picture 2" descr="http://slavyanskaya-kultura.ru/upload/blogs/20a1aa0710d459dbb0e3990ea975db9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4"/>
          <a:stretch/>
        </p:blipFill>
        <p:spPr bwMode="auto">
          <a:xfrm>
            <a:off x="2339752" y="1628800"/>
            <a:ext cx="4680520" cy="475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3648" y="479081"/>
            <a:ext cx="3888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Азбука</a:t>
            </a:r>
            <a:endParaRPr lang="ru-RU" sz="6000" b="1" i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30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i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Malgun Gothic" pitchFamily="34" charset="-127"/>
                <a:cs typeface="Times New Roman" pitchFamily="18" charset="0"/>
              </a:rPr>
              <a:t>Иван </a:t>
            </a:r>
            <a:r>
              <a:rPr lang="ru-RU" b="1" i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Malgun Gothic" pitchFamily="34" charset="-127"/>
                <a:cs typeface="Times New Roman" pitchFamily="18" charset="0"/>
              </a:rPr>
              <a:t>Фёдоров </a:t>
            </a:r>
            <a:r>
              <a:rPr lang="ru-RU" b="1" i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Malgun Gothic" pitchFamily="34" charset="-127"/>
                <a:cs typeface="Times New Roman" pitchFamily="18" charset="0"/>
              </a:rPr>
              <a:t>- первопечатник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16</a:t>
            </a:fld>
            <a:endParaRPr lang="ru-RU"/>
          </a:p>
        </p:txBody>
      </p:sp>
      <p:pic>
        <p:nvPicPr>
          <p:cNvPr id="4" name="Содержимое 3" descr="http://im5-tub.mail.ru/i?id=45063142&amp;tov=5">
            <a:hlinkClick r:id="rId2" tgtFrame="_blank"/>
          </p:cNvPr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643050"/>
            <a:ext cx="327185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fondfedorova.ru/azbuka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571612"/>
            <a:ext cx="357190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716016" y="60007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Первый русский печатный букварь с грамматикой – Азбука</a:t>
            </a:r>
          </a:p>
        </p:txBody>
      </p:sp>
    </p:spTree>
    <p:extLst>
      <p:ext uri="{BB962C8B-B14F-4D97-AF65-F5344CB8AC3E}">
        <p14:creationId xmlns:p14="http://schemas.microsoft.com/office/powerpoint/2010/main" val="143678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17</a:t>
            </a:fld>
            <a:endParaRPr lang="ru-RU"/>
          </a:p>
        </p:txBody>
      </p:sp>
      <p:pic>
        <p:nvPicPr>
          <p:cNvPr id="1026" name="Picture 2" descr="http://bigslide.ru/images/4/3620/960/img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2" y="419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833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18</a:t>
            </a:fld>
            <a:endParaRPr lang="ru-RU"/>
          </a:p>
        </p:txBody>
      </p:sp>
      <p:pic>
        <p:nvPicPr>
          <p:cNvPr id="1026" name="Picture 2" descr="САМАЯ ПЕРВАЯ КНИГА НА РУС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212" y="1988840"/>
            <a:ext cx="6324600" cy="453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548680"/>
            <a:ext cx="7056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Первая печатная книга на Руси- «Апостол»</a:t>
            </a:r>
            <a:endParaRPr lang="ru-RU" sz="32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90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19</a:t>
            </a:fld>
            <a:endParaRPr lang="ru-RU"/>
          </a:p>
        </p:txBody>
      </p:sp>
      <p:pic>
        <p:nvPicPr>
          <p:cNvPr id="4098" name="Picture 2" descr="https://fs01.infourok.ru/images/doc/34/43601/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2696"/>
            <a:ext cx="7272808" cy="527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91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  <p:pic>
        <p:nvPicPr>
          <p:cNvPr id="1026" name="Picture 2" descr="http://fs00.infourok.ru/images/doc/139/161381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3"/>
            <a:ext cx="756084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69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20</a:t>
            </a:fld>
            <a:endParaRPr lang="ru-RU"/>
          </a:p>
        </p:txBody>
      </p:sp>
      <p:pic>
        <p:nvPicPr>
          <p:cNvPr id="3" name="Picture 2" descr="http://agios.com.ua/wp-content/uploads/2014/09/KiriloMefodi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018" y="1268760"/>
            <a:ext cx="388843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9712" y="188640"/>
            <a:ext cx="52710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Святые </a:t>
            </a:r>
          </a:p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Кирилл и Мефодий</a:t>
            </a:r>
          </a:p>
        </p:txBody>
      </p:sp>
      <p:pic>
        <p:nvPicPr>
          <p:cNvPr id="6" name="Unikal_naya-zapis_---Prazdnichnyy-kolokol_nyy-zvon-Unikal_naya-zapis_---Prazdnichnyy-kolokol_nyy-zvon(muzofon.com).mp3"/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50790" y="51068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76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6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/>
          </a:p>
        </p:txBody>
      </p:sp>
      <p:pic>
        <p:nvPicPr>
          <p:cNvPr id="1026" name="Picture 2" descr="http://vacona.ru/pres/561e90b45f86f/561e90b45ff8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40" y="548680"/>
            <a:ext cx="7560840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43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  <p:pic>
        <p:nvPicPr>
          <p:cNvPr id="3" name="Picture 2" descr="http://mypresentation.ru/documents/fdb246b8c0fbf0ee57bc5766102f108f/img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3" r="50000" b="473"/>
          <a:stretch/>
        </p:blipFill>
        <p:spPr bwMode="auto">
          <a:xfrm>
            <a:off x="683568" y="620688"/>
            <a:ext cx="3888432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2040" y="2492896"/>
            <a:ext cx="3528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ea typeface="Cambria Math" pitchFamily="18" charset="0"/>
              </a:rPr>
              <a:t>Рукописная книга из пергамента</a:t>
            </a:r>
          </a:p>
        </p:txBody>
      </p:sp>
    </p:spTree>
    <p:extLst>
      <p:ext uri="{BB962C8B-B14F-4D97-AF65-F5344CB8AC3E}">
        <p14:creationId xmlns:p14="http://schemas.microsoft.com/office/powerpoint/2010/main" val="166754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  <p:pic>
        <p:nvPicPr>
          <p:cNvPr id="3" name="Picture 2" descr="http://www.reglib.natm.ru/newsite/images/news/03.2012/06032012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52" y="548680"/>
            <a:ext cx="4032448" cy="5570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2040" y="5085184"/>
            <a:ext cx="31683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МСТИСЛАВОВО ЕВАНГЕЛИЕ. 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81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  <p:pic>
        <p:nvPicPr>
          <p:cNvPr id="3" name="Picture 2" descr="http://agios.com.ua/wp-content/uploads/2014/09/KiriloMefodi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018" y="1268760"/>
            <a:ext cx="388843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191542"/>
            <a:ext cx="5400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Святые 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Кирилл и Мефодий</a:t>
            </a:r>
          </a:p>
        </p:txBody>
      </p:sp>
      <p:pic>
        <p:nvPicPr>
          <p:cNvPr id="5" name="Gimn_-_Svyatym--ravnoapostolnym--Kirillu-i-Mefodiyu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35485" y="46866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35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0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307" y="1077416"/>
            <a:ext cx="4977035" cy="55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79312" y="188640"/>
            <a:ext cx="28955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i="1" dirty="0">
                <a:solidFill>
                  <a:schemeClr val="accent6">
                    <a:lumMod val="50000"/>
                  </a:schemeClr>
                </a:solidFill>
              </a:rPr>
              <a:t>Кириллица</a:t>
            </a:r>
            <a:endParaRPr lang="ru-RU" sz="4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91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763688" y="567268"/>
            <a:ext cx="59046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Парад букв</a:t>
            </a:r>
            <a:endParaRPr lang="ru-RU" sz="60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www.metod-kopilka.ru/images/doc/35/29473/img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37"/>
          <a:stretch/>
        </p:blipFill>
        <p:spPr bwMode="auto">
          <a:xfrm>
            <a:off x="1101079" y="1772816"/>
            <a:ext cx="6948264" cy="271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3688" y="5301207"/>
            <a:ext cx="54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АЛФАВИТ</a:t>
            </a:r>
            <a:endParaRPr lang="ru-RU" sz="6000" b="1" i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33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150266" y="307975"/>
            <a:ext cx="28955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i="1" dirty="0">
                <a:solidFill>
                  <a:schemeClr val="accent6">
                    <a:lumMod val="50000"/>
                  </a:schemeClr>
                </a:solidFill>
              </a:rPr>
              <a:t>Кириллица</a:t>
            </a: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307" y="1077416"/>
            <a:ext cx="4977035" cy="55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354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183</Words>
  <Application>Microsoft Office PowerPoint</Application>
  <PresentationFormat>Экран (4:3)</PresentationFormat>
  <Paragraphs>57</Paragraphs>
  <Slides>20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Иван Фёдоров - первопечатник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Ученик</dc:creator>
  <cp:lastModifiedBy>Пользователь</cp:lastModifiedBy>
  <cp:revision>56</cp:revision>
  <dcterms:created xsi:type="dcterms:W3CDTF">2012-12-11T13:21:37Z</dcterms:created>
  <dcterms:modified xsi:type="dcterms:W3CDTF">2018-11-14T07:31:54Z</dcterms:modified>
</cp:coreProperties>
</file>