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8" r:id="rId3"/>
    <p:sldId id="279" r:id="rId4"/>
    <p:sldId id="257" r:id="rId5"/>
    <p:sldId id="258" r:id="rId6"/>
    <p:sldId id="276" r:id="rId7"/>
    <p:sldId id="277" r:id="rId8"/>
    <p:sldId id="259" r:id="rId9"/>
    <p:sldId id="260" r:id="rId10"/>
    <p:sldId id="280" r:id="rId11"/>
    <p:sldId id="281" r:id="rId12"/>
    <p:sldId id="261" r:id="rId13"/>
    <p:sldId id="262" r:id="rId14"/>
    <p:sldId id="282" r:id="rId15"/>
    <p:sldId id="283" r:id="rId16"/>
    <p:sldId id="263" r:id="rId17"/>
    <p:sldId id="264" r:id="rId18"/>
    <p:sldId id="284" r:id="rId19"/>
    <p:sldId id="285" r:id="rId20"/>
    <p:sldId id="265" r:id="rId21"/>
    <p:sldId id="266" r:id="rId22"/>
    <p:sldId id="286" r:id="rId23"/>
    <p:sldId id="287" r:id="rId24"/>
    <p:sldId id="267" r:id="rId25"/>
    <p:sldId id="268" r:id="rId26"/>
    <p:sldId id="288" r:id="rId27"/>
    <p:sldId id="289" r:id="rId28"/>
    <p:sldId id="269" r:id="rId29"/>
    <p:sldId id="270" r:id="rId30"/>
    <p:sldId id="290" r:id="rId31"/>
    <p:sldId id="291" r:id="rId32"/>
    <p:sldId id="271" r:id="rId33"/>
    <p:sldId id="272" r:id="rId34"/>
    <p:sldId id="273" r:id="rId35"/>
    <p:sldId id="274" r:id="rId36"/>
    <p:sldId id="275" r:id="rId3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89" autoAdjust="0"/>
    <p:restoredTop sz="94660"/>
  </p:normalViewPr>
  <p:slideViewPr>
    <p:cSldViewPr snapToGrid="0">
      <p:cViewPr>
        <p:scale>
          <a:sx n="106" d="100"/>
          <a:sy n="106" d="100"/>
        </p:scale>
        <p:origin x="864"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A93EF4E-EBF5-4562-9A7B-8EA70FCBEA14}" type="datetimeFigureOut">
              <a:rPr lang="ru-RU" smtClean="0"/>
              <a:t>19.01.2021</a:t>
            </a:fld>
            <a:endParaRPr lang="ru-RU"/>
          </a:p>
        </p:txBody>
      </p:sp>
      <p:sp>
        <p:nvSpPr>
          <p:cNvPr id="5" name="Footer Placeholder 4"/>
          <p:cNvSpPr>
            <a:spLocks noGrp="1"/>
          </p:cNvSpPr>
          <p:nvPr>
            <p:ph type="ftr" sz="quarter" idx="11"/>
          </p:nvPr>
        </p:nvSpPr>
        <p:spPr>
          <a:xfrm>
            <a:off x="2692397" y="5037663"/>
            <a:ext cx="5214635" cy="279400"/>
          </a:xfrm>
        </p:spPr>
        <p:txBody>
          <a:bodyPr/>
          <a:lstStyle/>
          <a:p>
            <a:endParaRPr lang="ru-RU"/>
          </a:p>
        </p:txBody>
      </p:sp>
      <p:sp>
        <p:nvSpPr>
          <p:cNvPr id="6" name="Slide Number Placeholder 5"/>
          <p:cNvSpPr>
            <a:spLocks noGrp="1"/>
          </p:cNvSpPr>
          <p:nvPr>
            <p:ph type="sldNum" sz="quarter" idx="12"/>
          </p:nvPr>
        </p:nvSpPr>
        <p:spPr>
          <a:xfrm>
            <a:off x="8956900" y="5037663"/>
            <a:ext cx="551167" cy="279400"/>
          </a:xfrm>
        </p:spPr>
        <p:txBody>
          <a:bodyPr/>
          <a:lstStyle/>
          <a:p>
            <a:fld id="{A2A4366F-5B87-4EFF-AEE1-E0E8413B0903}" type="slidenum">
              <a:rPr lang="ru-RU" smtClean="0"/>
              <a:t>‹#›</a:t>
            </a:fld>
            <a:endParaRPr lang="ru-RU"/>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594430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A93EF4E-EBF5-4562-9A7B-8EA70FCBEA14}" type="datetimeFigureOut">
              <a:rPr lang="ru-RU" smtClean="0"/>
              <a:t>19.01.2021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2A4366F-5B87-4EFF-AEE1-E0E8413B0903}" type="slidenum">
              <a:rPr lang="ru-RU" smtClean="0"/>
              <a:t>‹#›</a:t>
            </a:fld>
            <a:endParaRPr lang="ru-RU"/>
          </a:p>
        </p:txBody>
      </p:sp>
    </p:spTree>
    <p:extLst>
      <p:ext uri="{BB962C8B-B14F-4D97-AF65-F5344CB8AC3E}">
        <p14:creationId xmlns:p14="http://schemas.microsoft.com/office/powerpoint/2010/main" val="5250185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A93EF4E-EBF5-4562-9A7B-8EA70FCBEA14}" type="datetimeFigureOut">
              <a:rPr lang="ru-RU" smtClean="0"/>
              <a:t>19.01.2021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A4366F-5B87-4EFF-AEE1-E0E8413B0903}" type="slidenum">
              <a:rPr lang="ru-RU" smtClean="0"/>
              <a:t>‹#›</a:t>
            </a:fld>
            <a:endParaRPr lang="ru-RU"/>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325973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A93EF4E-EBF5-4562-9A7B-8EA70FCBEA14}" type="datetimeFigureOut">
              <a:rPr lang="ru-RU" smtClean="0"/>
              <a:t>19.01.2021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A4366F-5B87-4EFF-AEE1-E0E8413B0903}" type="slidenum">
              <a:rPr lang="ru-RU" smtClean="0"/>
              <a:t>‹#›</a:t>
            </a:fld>
            <a:endParaRPr lang="ru-RU"/>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514143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A93EF4E-EBF5-4562-9A7B-8EA70FCBEA14}" type="datetimeFigureOut">
              <a:rPr lang="ru-RU" smtClean="0"/>
              <a:t>19.01.2021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A4366F-5B87-4EFF-AEE1-E0E8413B0903}" type="slidenum">
              <a:rPr lang="ru-RU" smtClean="0"/>
              <a:t>‹#›</a:t>
            </a:fld>
            <a:endParaRPr lang="ru-RU"/>
          </a:p>
        </p:txBody>
      </p:sp>
    </p:spTree>
    <p:extLst>
      <p:ext uri="{BB962C8B-B14F-4D97-AF65-F5344CB8AC3E}">
        <p14:creationId xmlns:p14="http://schemas.microsoft.com/office/powerpoint/2010/main" val="17117694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A93EF4E-EBF5-4562-9A7B-8EA70FCBEA14}" type="datetimeFigureOut">
              <a:rPr lang="ru-RU" smtClean="0"/>
              <a:t>19.01.2021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A4366F-5B87-4EFF-AEE1-E0E8413B0903}" type="slidenum">
              <a:rPr lang="ru-RU" smtClean="0"/>
              <a:t>‹#›</a:t>
            </a:fld>
            <a:endParaRPr lang="ru-RU"/>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084286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A93EF4E-EBF5-4562-9A7B-8EA70FCBEA14}" type="datetimeFigureOut">
              <a:rPr lang="ru-RU" smtClean="0"/>
              <a:t>19.01.2021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A4366F-5B87-4EFF-AEE1-E0E8413B0903}" type="slidenum">
              <a:rPr lang="ru-RU" smtClean="0"/>
              <a:t>‹#›</a:t>
            </a:fld>
            <a:endParaRPr lang="ru-RU"/>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308748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A93EF4E-EBF5-4562-9A7B-8EA70FCBEA14}" type="datetimeFigureOut">
              <a:rPr lang="ru-RU" smtClean="0"/>
              <a:t>19.01.2021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A4366F-5B87-4EFF-AEE1-E0E8413B0903}" type="slidenum">
              <a:rPr lang="ru-RU" smtClean="0"/>
              <a:t>‹#›</a:t>
            </a:fld>
            <a:endParaRPr lang="ru-RU"/>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833147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A93EF4E-EBF5-4562-9A7B-8EA70FCBEA14}" type="datetimeFigureOut">
              <a:rPr lang="ru-RU" smtClean="0"/>
              <a:t>19.01.2021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A4366F-5B87-4EFF-AEE1-E0E8413B0903}" type="slidenum">
              <a:rPr lang="ru-RU" smtClean="0"/>
              <a:t>‹#›</a:t>
            </a:fld>
            <a:endParaRPr lang="ru-RU"/>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781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A93EF4E-EBF5-4562-9A7B-8EA70FCBEA14}" type="datetimeFigureOut">
              <a:rPr lang="ru-RU" smtClean="0"/>
              <a:t>19.01.2021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A4366F-5B87-4EFF-AEE1-E0E8413B0903}" type="slidenum">
              <a:rPr lang="ru-RU" smtClean="0"/>
              <a:t>‹#›</a:t>
            </a:fld>
            <a:endParaRPr lang="ru-RU"/>
          </a:p>
        </p:txBody>
      </p:sp>
    </p:spTree>
    <p:extLst>
      <p:ext uri="{BB962C8B-B14F-4D97-AF65-F5344CB8AC3E}">
        <p14:creationId xmlns:p14="http://schemas.microsoft.com/office/powerpoint/2010/main" val="474004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A93EF4E-EBF5-4562-9A7B-8EA70FCBEA14}" type="datetimeFigureOut">
              <a:rPr lang="ru-RU" smtClean="0"/>
              <a:t>19.01.2021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A4366F-5B87-4EFF-AEE1-E0E8413B0903}" type="slidenum">
              <a:rPr lang="ru-RU" smtClean="0"/>
              <a:t>‹#›</a:t>
            </a:fld>
            <a:endParaRPr lang="ru-RU"/>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35488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A93EF4E-EBF5-4562-9A7B-8EA70FCBEA14}" type="datetimeFigureOut">
              <a:rPr lang="ru-RU" smtClean="0"/>
              <a:t>19.01.2021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2A4366F-5B87-4EFF-AEE1-E0E8413B0903}" type="slidenum">
              <a:rPr lang="ru-RU" smtClean="0"/>
              <a:t>‹#›</a:t>
            </a:fld>
            <a:endParaRPr lang="ru-RU"/>
          </a:p>
        </p:txBody>
      </p:sp>
    </p:spTree>
    <p:extLst>
      <p:ext uri="{BB962C8B-B14F-4D97-AF65-F5344CB8AC3E}">
        <p14:creationId xmlns:p14="http://schemas.microsoft.com/office/powerpoint/2010/main" val="3200282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A93EF4E-EBF5-4562-9A7B-8EA70FCBEA14}" type="datetimeFigureOut">
              <a:rPr lang="ru-RU" smtClean="0"/>
              <a:t>19.01.2021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2A4366F-5B87-4EFF-AEE1-E0E8413B0903}" type="slidenum">
              <a:rPr lang="ru-RU" smtClean="0"/>
              <a:t>‹#›</a:t>
            </a:fld>
            <a:endParaRPr lang="ru-RU"/>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068024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A93EF4E-EBF5-4562-9A7B-8EA70FCBEA14}" type="datetimeFigureOut">
              <a:rPr lang="ru-RU" smtClean="0"/>
              <a:t>19.01.2021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2A4366F-5B87-4EFF-AEE1-E0E8413B0903}" type="slidenum">
              <a:rPr lang="ru-RU" smtClean="0"/>
              <a:t>‹#›</a:t>
            </a:fld>
            <a:endParaRPr lang="ru-RU"/>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28814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93EF4E-EBF5-4562-9A7B-8EA70FCBEA14}" type="datetimeFigureOut">
              <a:rPr lang="ru-RU" smtClean="0"/>
              <a:t>19.01.2021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2A4366F-5B87-4EFF-AEE1-E0E8413B0903}" type="slidenum">
              <a:rPr lang="ru-RU" smtClean="0"/>
              <a:t>‹#›</a:t>
            </a:fld>
            <a:endParaRPr lang="ru-RU"/>
          </a:p>
        </p:txBody>
      </p:sp>
    </p:spTree>
    <p:extLst>
      <p:ext uri="{BB962C8B-B14F-4D97-AF65-F5344CB8AC3E}">
        <p14:creationId xmlns:p14="http://schemas.microsoft.com/office/powerpoint/2010/main" val="42922368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A93EF4E-EBF5-4562-9A7B-8EA70FCBEA14}" type="datetimeFigureOut">
              <a:rPr lang="ru-RU" smtClean="0"/>
              <a:t>19.01.2021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2A4366F-5B87-4EFF-AEE1-E0E8413B0903}" type="slidenum">
              <a:rPr lang="ru-RU" smtClean="0"/>
              <a:t>‹#›</a:t>
            </a:fld>
            <a:endParaRPr lang="ru-RU"/>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9616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ru-RU" smtClean="0"/>
              <a:t>Образец заголовка</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A93EF4E-EBF5-4562-9A7B-8EA70FCBEA14}" type="datetimeFigureOut">
              <a:rPr lang="ru-RU" smtClean="0"/>
              <a:t>19.01.2021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2A4366F-5B87-4EFF-AEE1-E0E8413B0903}" type="slidenum">
              <a:rPr lang="ru-RU" smtClean="0"/>
              <a:t>‹#›</a:t>
            </a:fld>
            <a:endParaRPr lang="ru-RU"/>
          </a:p>
        </p:txBody>
      </p:sp>
    </p:spTree>
    <p:extLst>
      <p:ext uri="{BB962C8B-B14F-4D97-AF65-F5344CB8AC3E}">
        <p14:creationId xmlns:p14="http://schemas.microsoft.com/office/powerpoint/2010/main" val="795937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A93EF4E-EBF5-4562-9A7B-8EA70FCBEA14}" type="datetimeFigureOut">
              <a:rPr lang="ru-RU" smtClean="0"/>
              <a:t>19.01.2021</a:t>
            </a:fld>
            <a:endParaRPr lang="ru-RU"/>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2A4366F-5B87-4EFF-AEE1-E0E8413B0903}" type="slidenum">
              <a:rPr lang="ru-RU" smtClean="0"/>
              <a:t>‹#›</a:t>
            </a:fld>
            <a:endParaRPr lang="ru-RU"/>
          </a:p>
        </p:txBody>
      </p:sp>
    </p:spTree>
    <p:extLst>
      <p:ext uri="{BB962C8B-B14F-4D97-AF65-F5344CB8AC3E}">
        <p14:creationId xmlns:p14="http://schemas.microsoft.com/office/powerpoint/2010/main" val="41532589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www.olympic-champions.ru/olympic/regions/kaliningrad/" TargetMode="External"/><Relationship Id="rId2" Type="http://schemas.openxmlformats.org/officeDocument/2006/relationships/hyperlink" Target="https://ruwest.ru/news/52494/"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sz="4800" dirty="0" smtClean="0">
                <a:latin typeface="Times New Roman" panose="02020603050405020304" pitchFamily="18" charset="0"/>
                <a:cs typeface="Times New Roman" panose="02020603050405020304" pitchFamily="18" charset="0"/>
              </a:rPr>
              <a:t>Известные спортсмены Калининградской области.</a:t>
            </a:r>
            <a:endParaRPr lang="ru-RU" sz="4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46557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Греко-Римская борьба</a:t>
            </a:r>
            <a:endParaRPr lang="ru-RU" dirty="0"/>
          </a:p>
        </p:txBody>
      </p:sp>
      <p:sp>
        <p:nvSpPr>
          <p:cNvPr id="3" name="Объект 2"/>
          <p:cNvSpPr>
            <a:spLocks noGrp="1"/>
          </p:cNvSpPr>
          <p:nvPr>
            <p:ph idx="1"/>
          </p:nvPr>
        </p:nvSpPr>
        <p:spPr/>
        <p:txBody>
          <a:bodyPr/>
          <a:lstStyle/>
          <a:p>
            <a:r>
              <a:rPr lang="ru-RU" dirty="0"/>
              <a:t>Греко-римская борьба появилась в Древней Греции как основа физического воспитания юношей, но со временем её правила претерпели изменения, а в современном виде оформились в XIX веке во Франции. В 1896 году этот тип борьбы был впервые представлен на Олимпийских играх. Задача борцов — вывести друг друга из равновесия и прижать лопатками к ковру. Для этого они могут применять захваты и приёмы только выше пояса и </a:t>
            </a:r>
            <a:r>
              <a:rPr lang="ru-RU" dirty="0" smtClean="0"/>
              <a:t>только руками.</a:t>
            </a:r>
            <a:endParaRPr lang="ru-RU" dirty="0"/>
          </a:p>
        </p:txBody>
      </p:sp>
    </p:spTree>
    <p:extLst>
      <p:ext uri="{BB962C8B-B14F-4D97-AF65-F5344CB8AC3E}">
        <p14:creationId xmlns:p14="http://schemas.microsoft.com/office/powerpoint/2010/main" val="26152632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5122" name="Picture 2" descr="http://inelstal.ru/upload/gallery/135/45635_a0e595900038cf604da05ec435094d99b943eef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49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43831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295401" y="2344848"/>
            <a:ext cx="9505383" cy="1176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p:cNvSpPr>
            <a:spLocks noGrp="1"/>
          </p:cNvSpPr>
          <p:nvPr>
            <p:ph idx="1"/>
          </p:nvPr>
        </p:nvSpPr>
        <p:spPr>
          <a:xfrm>
            <a:off x="806514" y="803075"/>
            <a:ext cx="9601196" cy="3318936"/>
          </a:xfrm>
        </p:spPr>
        <p:txBody>
          <a:bodyPr>
            <a:noAutofit/>
          </a:bodyPr>
          <a:lstStyle/>
          <a:p>
            <a:pPr marL="0" indent="0">
              <a:buNone/>
            </a:pPr>
            <a:r>
              <a:rPr lang="ru-RU" sz="1800" dirty="0" smtClean="0">
                <a:cs typeface="Times New Roman" panose="02020603050405020304" pitchFamily="18" charset="0"/>
              </a:rPr>
              <a:t>Урожайным на медали 2018 год был и для калининградского борца Мусы </a:t>
            </a:r>
            <a:r>
              <a:rPr lang="ru-RU" sz="1800" dirty="0" err="1" smtClean="0">
                <a:cs typeface="Times New Roman" panose="02020603050405020304" pitchFamily="18" charset="0"/>
              </a:rPr>
              <a:t>Евлоева</a:t>
            </a:r>
            <a:r>
              <a:rPr lang="ru-RU" sz="1800" dirty="0" smtClean="0">
                <a:cs typeface="Times New Roman" panose="02020603050405020304" pitchFamily="18" charset="0"/>
              </a:rPr>
              <a:t>. В правительстве области его наградили как лучшего спортсмена по олимпийским видам спорта. Наверное, ничего бы не было, если б не громкая победа на чемпионате мира по греко-римской борьбе, который приняла Венгрия.</a:t>
            </a:r>
          </a:p>
          <a:p>
            <a:pPr marL="0" indent="0">
              <a:buNone/>
            </a:pPr>
            <a:r>
              <a:rPr lang="ru-RU" sz="1800" dirty="0" smtClean="0">
                <a:cs typeface="Times New Roman" panose="02020603050405020304" pitchFamily="18" charset="0"/>
              </a:rPr>
              <a:t>В Будапешт съехались спортсмены со всего мира – на коврах арены имени трехкратного олимпийского чемпиона </a:t>
            </a:r>
            <a:r>
              <a:rPr lang="ru-RU" sz="1800" dirty="0" err="1" smtClean="0">
                <a:cs typeface="Times New Roman" panose="02020603050405020304" pitchFamily="18" charset="0"/>
              </a:rPr>
              <a:t>Ласло</a:t>
            </a:r>
            <a:r>
              <a:rPr lang="ru-RU" sz="1800" dirty="0" smtClean="0">
                <a:cs typeface="Times New Roman" panose="02020603050405020304" pitchFamily="18" charset="0"/>
              </a:rPr>
              <a:t> </a:t>
            </a:r>
            <a:r>
              <a:rPr lang="ru-RU" sz="1800" dirty="0" err="1" smtClean="0">
                <a:cs typeface="Times New Roman" panose="02020603050405020304" pitchFamily="18" charset="0"/>
              </a:rPr>
              <a:t>Паппа</a:t>
            </a:r>
            <a:r>
              <a:rPr lang="ru-RU" sz="1800" dirty="0" smtClean="0">
                <a:cs typeface="Times New Roman" panose="02020603050405020304" pitchFamily="18" charset="0"/>
              </a:rPr>
              <a:t> выступило около 900 представителей 114 стран.</a:t>
            </a:r>
          </a:p>
          <a:p>
            <a:pPr marL="0" indent="0">
              <a:buNone/>
            </a:pPr>
            <a:r>
              <a:rPr lang="ru-RU" sz="1800" dirty="0" smtClean="0">
                <a:cs typeface="Times New Roman" panose="02020603050405020304" pitchFamily="18" charset="0"/>
              </a:rPr>
              <a:t>Калининградец Муса </a:t>
            </a:r>
            <a:r>
              <a:rPr lang="ru-RU" sz="1800" dirty="0" err="1" smtClean="0">
                <a:cs typeface="Times New Roman" panose="02020603050405020304" pitchFamily="18" charset="0"/>
              </a:rPr>
              <a:t>Евлоев</a:t>
            </a:r>
            <a:r>
              <a:rPr lang="ru-RU" sz="1800" dirty="0" smtClean="0">
                <a:cs typeface="Times New Roman" panose="02020603050405020304" pitchFamily="18" charset="0"/>
              </a:rPr>
              <a:t> показал отличный результат в составе сборной России по греко-римской борьбе. В весовой категории до 97 кг Муса провел пять поединков. Наш земляк оказался сильнее представителей Кыргызстана, Ирана, Венесуэлы, Армении и Болгарии.</a:t>
            </a:r>
          </a:p>
          <a:p>
            <a:pPr marL="0" indent="0">
              <a:buNone/>
            </a:pPr>
            <a:r>
              <a:rPr lang="ru-RU" sz="1800" dirty="0" smtClean="0">
                <a:cs typeface="Times New Roman" panose="02020603050405020304" pitchFamily="18" charset="0"/>
              </a:rPr>
              <a:t>В полуфинале ему удалось победить олимпийского чемпиона и трехкратного чемпиона мира Артура </a:t>
            </a:r>
            <a:r>
              <a:rPr lang="ru-RU" sz="1800" dirty="0" err="1" smtClean="0">
                <a:cs typeface="Times New Roman" panose="02020603050405020304" pitchFamily="18" charset="0"/>
              </a:rPr>
              <a:t>Алексаняна</a:t>
            </a:r>
            <a:r>
              <a:rPr lang="ru-RU" sz="1800" dirty="0" smtClean="0">
                <a:cs typeface="Times New Roman" panose="02020603050405020304" pitchFamily="18" charset="0"/>
              </a:rPr>
              <a:t> из Армении, в финале одолеть болгарина </a:t>
            </a:r>
            <a:r>
              <a:rPr lang="ru-RU" sz="1800" dirty="0" err="1" smtClean="0">
                <a:cs typeface="Times New Roman" panose="02020603050405020304" pitchFamily="18" charset="0"/>
              </a:rPr>
              <a:t>Кирила</a:t>
            </a:r>
            <a:r>
              <a:rPr lang="ru-RU" sz="1800" dirty="0" smtClean="0">
                <a:cs typeface="Times New Roman" panose="02020603050405020304" pitchFamily="18" charset="0"/>
              </a:rPr>
              <a:t> </a:t>
            </a:r>
            <a:r>
              <a:rPr lang="ru-RU" sz="1800" dirty="0" err="1" smtClean="0">
                <a:cs typeface="Times New Roman" panose="02020603050405020304" pitchFamily="18" charset="0"/>
              </a:rPr>
              <a:t>Милова</a:t>
            </a:r>
            <a:r>
              <a:rPr lang="ru-RU" sz="1800" dirty="0" smtClean="0">
                <a:cs typeface="Times New Roman" panose="02020603050405020304" pitchFamily="18" charset="0"/>
              </a:rPr>
              <a:t>.</a:t>
            </a:r>
          </a:p>
          <a:p>
            <a:pPr marL="0" indent="0">
              <a:buNone/>
            </a:pPr>
            <a:r>
              <a:rPr lang="ru-RU" sz="1800" dirty="0" smtClean="0">
                <a:cs typeface="Times New Roman" panose="02020603050405020304" pitchFamily="18" charset="0"/>
              </a:rPr>
              <a:t>В </a:t>
            </a:r>
            <a:r>
              <a:rPr lang="ru-RU" sz="1800" dirty="0" err="1" smtClean="0">
                <a:cs typeface="Times New Roman" panose="02020603050405020304" pitchFamily="18" charset="0"/>
              </a:rPr>
              <a:t>минспорта</a:t>
            </a:r>
            <a:r>
              <a:rPr lang="ru-RU" sz="1800" dirty="0" smtClean="0">
                <a:cs typeface="Times New Roman" panose="02020603050405020304" pitchFamily="18" charset="0"/>
              </a:rPr>
              <a:t> отметили, что последний раз такого успеха калининградская школа спортивной борьбы добивалась 7 лет назад, когда на чемпионате мира в Стамбуле победу праздновал борец-</a:t>
            </a:r>
            <a:r>
              <a:rPr lang="ru-RU" sz="1800" dirty="0" err="1" smtClean="0">
                <a:cs typeface="Times New Roman" panose="02020603050405020304" pitchFamily="18" charset="0"/>
              </a:rPr>
              <a:t>вольник</a:t>
            </a:r>
            <a:r>
              <a:rPr lang="ru-RU" sz="1800" dirty="0" smtClean="0">
                <a:cs typeface="Times New Roman" panose="02020603050405020304" pitchFamily="18" charset="0"/>
              </a:rPr>
              <a:t> Алексей </a:t>
            </a:r>
            <a:r>
              <a:rPr lang="ru-RU" sz="1800" dirty="0" err="1" smtClean="0">
                <a:cs typeface="Times New Roman" panose="02020603050405020304" pitchFamily="18" charset="0"/>
              </a:rPr>
              <a:t>Шемаров</a:t>
            </a:r>
            <a:r>
              <a:rPr lang="ru-RU" sz="1800" dirty="0" smtClean="0">
                <a:cs typeface="Times New Roman" panose="02020603050405020304" pitchFamily="18" charset="0"/>
              </a:rPr>
              <a:t>.</a:t>
            </a:r>
          </a:p>
          <a:p>
            <a:pPr marL="0" indent="0">
              <a:buNone/>
            </a:pPr>
            <a:r>
              <a:rPr lang="ru-RU" sz="1800" dirty="0" smtClean="0">
                <a:cs typeface="Times New Roman" panose="02020603050405020304" pitchFamily="18" charset="0"/>
              </a:rPr>
              <a:t>Муса </a:t>
            </a:r>
            <a:r>
              <a:rPr lang="ru-RU" sz="1800" dirty="0" err="1" smtClean="0">
                <a:cs typeface="Times New Roman" panose="02020603050405020304" pitchFamily="18" charset="0"/>
              </a:rPr>
              <a:t>Евлоев</a:t>
            </a:r>
            <a:r>
              <a:rPr lang="ru-RU" sz="1800" dirty="0" smtClean="0">
                <a:cs typeface="Times New Roman" panose="02020603050405020304" pitchFamily="18" charset="0"/>
              </a:rPr>
              <a:t> – атлет регионального Центра спортивной подготовки сборных команд, победитель чемпионата России 2018 года и вице-чемпион мира прошлого сезона.</a:t>
            </a:r>
            <a:endParaRPr lang="ru-RU" sz="1800" dirty="0">
              <a:cs typeface="Times New Roman" panose="02020603050405020304" pitchFamily="18" charset="0"/>
            </a:endParaRPr>
          </a:p>
        </p:txBody>
      </p:sp>
    </p:spTree>
    <p:extLst>
      <p:ext uri="{BB962C8B-B14F-4D97-AF65-F5344CB8AC3E}">
        <p14:creationId xmlns:p14="http://schemas.microsoft.com/office/powerpoint/2010/main" val="1931286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2255948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Спортивное ориентирование</a:t>
            </a:r>
            <a:endParaRPr lang="ru-RU" dirty="0"/>
          </a:p>
        </p:txBody>
      </p:sp>
      <p:sp>
        <p:nvSpPr>
          <p:cNvPr id="4" name="Объект 3"/>
          <p:cNvSpPr>
            <a:spLocks noGrp="1"/>
          </p:cNvSpPr>
          <p:nvPr>
            <p:ph idx="1"/>
          </p:nvPr>
        </p:nvSpPr>
        <p:spPr/>
        <p:txBody>
          <a:bodyPr/>
          <a:lstStyle/>
          <a:p>
            <a:r>
              <a:rPr lang="ru-RU" dirty="0"/>
              <a:t>Вид спорта, в котором участники при помощи спортивной карты и компаса должны пройти неизвестную им трассу через контрольные пункты, расположенные на местности. Результаты определяются по времени прохождения дистанции или по количеству набранных очков.</a:t>
            </a:r>
            <a:endParaRPr lang="ru-RU" dirty="0"/>
          </a:p>
        </p:txBody>
      </p:sp>
    </p:spTree>
    <p:extLst>
      <p:ext uri="{BB962C8B-B14F-4D97-AF65-F5344CB8AC3E}">
        <p14:creationId xmlns:p14="http://schemas.microsoft.com/office/powerpoint/2010/main" val="2157415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7170" name="Picture 2" descr="https://tumentoday.ru/media/gallery_images/img0851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80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41463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295401" y="2335794"/>
            <a:ext cx="9601196" cy="1448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p:cNvSpPr>
            <a:spLocks noGrp="1"/>
          </p:cNvSpPr>
          <p:nvPr>
            <p:ph idx="1"/>
          </p:nvPr>
        </p:nvSpPr>
        <p:spPr>
          <a:xfrm>
            <a:off x="806514" y="821181"/>
            <a:ext cx="10365462" cy="5054517"/>
          </a:xfrm>
        </p:spPr>
        <p:txBody>
          <a:bodyPr>
            <a:normAutofit/>
          </a:bodyPr>
          <a:lstStyle/>
          <a:p>
            <a:pPr marL="0" indent="0">
              <a:buNone/>
            </a:pPr>
            <a:r>
              <a:rPr lang="ru-RU" sz="2000" dirty="0" smtClean="0">
                <a:cs typeface="Times New Roman" panose="02020603050405020304" pitchFamily="18" charset="0"/>
              </a:rPr>
              <a:t>На последних в этом году отечественных соревнованиях по спортивному ориентированию, которые прошли в Краснодарском крае, выступал и представитель Калининградской области.</a:t>
            </a:r>
          </a:p>
          <a:p>
            <a:pPr marL="0" indent="0">
              <a:buNone/>
            </a:pPr>
            <a:r>
              <a:rPr lang="ru-RU" sz="2000" dirty="0" smtClean="0">
                <a:cs typeface="Times New Roman" panose="02020603050405020304" pitchFamily="18" charset="0"/>
              </a:rPr>
              <a:t>Показывать мастерство пришлось в горном ущелье около поселка </a:t>
            </a:r>
            <a:r>
              <a:rPr lang="ru-RU" sz="2000" dirty="0" err="1" smtClean="0">
                <a:cs typeface="Times New Roman" panose="02020603050405020304" pitchFamily="18" charset="0"/>
              </a:rPr>
              <a:t>Адербиевка</a:t>
            </a:r>
            <a:r>
              <a:rPr lang="ru-RU" sz="2000" dirty="0" smtClean="0">
                <a:cs typeface="Times New Roman" panose="02020603050405020304" pitchFamily="18" charset="0"/>
              </a:rPr>
              <a:t>. Спортсмен из Люблино Дмитрий Наконечный стал одним из трех медалистов дисциплины «кросс-выбор».</a:t>
            </a:r>
          </a:p>
          <a:p>
            <a:pPr marL="0" indent="0">
              <a:buNone/>
            </a:pPr>
            <a:r>
              <a:rPr lang="ru-RU" sz="2000" dirty="0" smtClean="0">
                <a:cs typeface="Times New Roman" panose="02020603050405020304" pitchFamily="18" charset="0"/>
              </a:rPr>
              <a:t>Дима преодолел около 10 км и 28 контрольных пунктов из 30, финишировав с картой и электронным чипом за 37 минут и 45 секунд.</a:t>
            </a:r>
          </a:p>
          <a:p>
            <a:pPr marL="0" indent="0">
              <a:buNone/>
            </a:pPr>
            <a:r>
              <a:rPr lang="ru-RU" sz="2000" dirty="0" smtClean="0">
                <a:cs typeface="Times New Roman" panose="02020603050405020304" pitchFamily="18" charset="0"/>
              </a:rPr>
              <a:t>В </a:t>
            </a:r>
            <a:r>
              <a:rPr lang="ru-RU" sz="2000" dirty="0" err="1" smtClean="0">
                <a:cs typeface="Times New Roman" panose="02020603050405020304" pitchFamily="18" charset="0"/>
              </a:rPr>
              <a:t>минспорта</a:t>
            </a:r>
            <a:r>
              <a:rPr lang="ru-RU" sz="2000" dirty="0" smtClean="0">
                <a:cs typeface="Times New Roman" panose="02020603050405020304" pitchFamily="18" charset="0"/>
              </a:rPr>
              <a:t> отметили, что один из всероссийских стартов осенью-2019 пройдет в Светлогорске.</a:t>
            </a:r>
          </a:p>
          <a:p>
            <a:pPr marL="0" indent="0">
              <a:buNone/>
            </a:pPr>
            <a:r>
              <a:rPr lang="ru-RU" sz="2000" dirty="0" smtClean="0">
                <a:cs typeface="Times New Roman" panose="02020603050405020304" pitchFamily="18" charset="0"/>
              </a:rPr>
              <a:t>Дмитрий Наконечный – воспитанник </a:t>
            </a:r>
            <a:r>
              <a:rPr lang="ru-RU" sz="2000" dirty="0" err="1" smtClean="0">
                <a:cs typeface="Times New Roman" panose="02020603050405020304" pitchFamily="18" charset="0"/>
              </a:rPr>
              <a:t>светловской</a:t>
            </a:r>
            <a:r>
              <a:rPr lang="ru-RU" sz="2000" dirty="0" smtClean="0">
                <a:cs typeface="Times New Roman" panose="02020603050405020304" pitchFamily="18" charset="0"/>
              </a:rPr>
              <a:t> муниципальной спортшколы олимпийского резерва, неоднократный призер и победитель национальных турниров, призер прошлогоднего этапа кубка мира.</a:t>
            </a:r>
          </a:p>
          <a:p>
            <a:pPr marL="0" indent="0">
              <a:buNone/>
            </a:pPr>
            <a:r>
              <a:rPr lang="ru-RU" sz="2000" dirty="0" smtClean="0">
                <a:cs typeface="Times New Roman" panose="02020603050405020304" pitchFamily="18" charset="0"/>
              </a:rPr>
              <a:t>По итогам 2018 года Дмитрий Наконечный назван лучшим спортсменом по неолимпийским видам спорта.</a:t>
            </a:r>
          </a:p>
          <a:p>
            <a:endParaRPr lang="ru-RU" sz="1800" dirty="0" smtClean="0">
              <a:latin typeface="Times New Roman" panose="02020603050405020304" pitchFamily="18" charset="0"/>
              <a:cs typeface="Times New Roman" panose="02020603050405020304" pitchFamily="18" charset="0"/>
            </a:endParaRPr>
          </a:p>
          <a:p>
            <a:endParaRPr lang="ru-RU"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02394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p:cNvPicPr>
            <a:picLocks noGrp="1" noChangeAspect="1"/>
          </p:cNvPicPr>
          <p:nvPr>
            <p:ph idx="1"/>
          </p:nvPr>
        </p:nvPicPr>
        <p:blipFill>
          <a:blip r:embed="rId2"/>
          <a:stretch>
            <a:fillRect/>
          </a:stretch>
        </p:blipFill>
        <p:spPr>
          <a:xfrm>
            <a:off x="0" y="0"/>
            <a:ext cx="12276498" cy="6867343"/>
          </a:xfrm>
          <a:prstGeom prst="rect">
            <a:avLst/>
          </a:prstGeom>
        </p:spPr>
      </p:pic>
    </p:spTree>
    <p:extLst>
      <p:ext uri="{BB962C8B-B14F-4D97-AF65-F5344CB8AC3E}">
        <p14:creationId xmlns:p14="http://schemas.microsoft.com/office/powerpoint/2010/main" val="15442468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Стрельба из лука</a:t>
            </a:r>
            <a:endParaRPr lang="ru-RU" dirty="0"/>
          </a:p>
        </p:txBody>
      </p:sp>
      <p:sp>
        <p:nvSpPr>
          <p:cNvPr id="3" name="Объект 2"/>
          <p:cNvSpPr>
            <a:spLocks noGrp="1"/>
          </p:cNvSpPr>
          <p:nvPr>
            <p:ph idx="1"/>
          </p:nvPr>
        </p:nvSpPr>
        <p:spPr/>
        <p:txBody>
          <a:bodyPr/>
          <a:lstStyle/>
          <a:p>
            <a:r>
              <a:rPr lang="ru-RU" b="1" dirty="0"/>
              <a:t>Стрельба из лука</a:t>
            </a:r>
            <a:r>
              <a:rPr lang="ru-RU" dirty="0"/>
              <a:t> — вид спорта, в котором производится стрельба из лука стрелами на точность или дальность. Победителем является спортсмен или команда, которая наберёт больше очков, согласно правилам соревнований. Олимпийский вид спорта с 1900 </a:t>
            </a:r>
            <a:r>
              <a:rPr lang="ru-RU" dirty="0" smtClean="0"/>
              <a:t>года</a:t>
            </a:r>
            <a:endParaRPr lang="ru-RU" dirty="0"/>
          </a:p>
        </p:txBody>
      </p:sp>
    </p:spTree>
    <p:extLst>
      <p:ext uri="{BB962C8B-B14F-4D97-AF65-F5344CB8AC3E}">
        <p14:creationId xmlns:p14="http://schemas.microsoft.com/office/powerpoint/2010/main" val="10897477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8194" name="Picture 2" descr="https://pbs.twimg.com/media/CmJMdLSXEAAIIpd.jpg:lar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115" y="0"/>
            <a:ext cx="12424229" cy="6896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310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Керлинг</a:t>
            </a:r>
            <a:endParaRPr lang="ru-RU" dirty="0"/>
          </a:p>
        </p:txBody>
      </p:sp>
      <p:sp>
        <p:nvSpPr>
          <p:cNvPr id="3" name="Объект 2"/>
          <p:cNvSpPr>
            <a:spLocks noGrp="1"/>
          </p:cNvSpPr>
          <p:nvPr>
            <p:ph idx="1"/>
          </p:nvPr>
        </p:nvSpPr>
        <p:spPr/>
        <p:txBody>
          <a:bodyPr/>
          <a:lstStyle/>
          <a:p>
            <a:r>
              <a:rPr lang="ru-RU" dirty="0"/>
              <a:t>С</a:t>
            </a:r>
            <a:r>
              <a:rPr lang="ru-RU" dirty="0" smtClean="0"/>
              <a:t>портивная </a:t>
            </a:r>
            <a:r>
              <a:rPr lang="ru-RU" dirty="0"/>
              <a:t>игра на льду с участием 2-х команд. Цель игры – попасть, пущенным по ледовому полю специальным камнем с ручкой в центр внешнего круга (дом), расположенном в конце игровой площадки. Данный вид спорта – самый молодой участник олимпийской программы.</a:t>
            </a:r>
            <a:endParaRPr lang="ru-RU" dirty="0"/>
          </a:p>
        </p:txBody>
      </p:sp>
    </p:spTree>
    <p:extLst>
      <p:ext uri="{BB962C8B-B14F-4D97-AF65-F5344CB8AC3E}">
        <p14:creationId xmlns:p14="http://schemas.microsoft.com/office/powerpoint/2010/main" val="35834807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385180" y="2353901"/>
            <a:ext cx="9415604" cy="1267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p:cNvSpPr>
            <a:spLocks noGrp="1"/>
          </p:cNvSpPr>
          <p:nvPr>
            <p:ph idx="1"/>
          </p:nvPr>
        </p:nvSpPr>
        <p:spPr>
          <a:xfrm>
            <a:off x="860834" y="900148"/>
            <a:ext cx="9601196" cy="3318936"/>
          </a:xfrm>
        </p:spPr>
        <p:txBody>
          <a:bodyPr>
            <a:noAutofit/>
          </a:bodyPr>
          <a:lstStyle/>
          <a:p>
            <a:pPr marL="0" indent="0">
              <a:buNone/>
            </a:pPr>
            <a:r>
              <a:rPr lang="ru-RU" sz="2000" dirty="0" smtClean="0">
                <a:cs typeface="Times New Roman" panose="02020603050405020304" pitchFamily="18" charset="0"/>
              </a:rPr>
              <a:t>В этом году Тегеран принимал первый в истории мировой чемпионат по стрельбе из классического и блочного лука среди военных: выступил 61 спортсмен из 20 стран.</a:t>
            </a:r>
          </a:p>
          <a:p>
            <a:pPr marL="0" indent="0">
              <a:buNone/>
            </a:pPr>
            <a:r>
              <a:rPr lang="ru-RU" sz="2000" dirty="0" err="1" smtClean="0">
                <a:cs typeface="Times New Roman" panose="02020603050405020304" pitchFamily="18" charset="0"/>
              </a:rPr>
              <a:t>Калининградка</a:t>
            </a:r>
            <a:r>
              <a:rPr lang="ru-RU" sz="2000" dirty="0" smtClean="0">
                <a:cs typeface="Times New Roman" panose="02020603050405020304" pitchFamily="18" charset="0"/>
              </a:rPr>
              <a:t> Наталья Авдеева представляла нашу страну и родной ЦСКА в звании прапорщика. Она показала прекрасный результат в личном первенстве и в составе команды.</a:t>
            </a:r>
          </a:p>
          <a:p>
            <a:pPr marL="0" indent="0">
              <a:buNone/>
            </a:pPr>
            <a:r>
              <a:rPr lang="ru-RU" sz="2000" dirty="0" smtClean="0">
                <a:cs typeface="Times New Roman" panose="02020603050405020304" pitchFamily="18" charset="0"/>
              </a:rPr>
              <a:t>Несмотря на сложные погодные условия (было довольно холодно и ощущались порывы ветра), Наталья победила в индивидуальном зачете, в решающем матче оказавшись точнее напарницы по сборной Виктории </a:t>
            </a:r>
            <a:r>
              <a:rPr lang="ru-RU" sz="2000" dirty="0" err="1" smtClean="0">
                <a:cs typeface="Times New Roman" panose="02020603050405020304" pitchFamily="18" charset="0"/>
              </a:rPr>
              <a:t>Бальжановой</a:t>
            </a:r>
            <a:r>
              <a:rPr lang="ru-RU" sz="2000" dirty="0" smtClean="0">
                <a:cs typeface="Times New Roman" panose="02020603050405020304" pitchFamily="18" charset="0"/>
              </a:rPr>
              <a:t>.</a:t>
            </a:r>
          </a:p>
          <a:p>
            <a:pPr marL="0" indent="0">
              <a:buNone/>
            </a:pPr>
            <a:r>
              <a:rPr lang="ru-RU" sz="2000" dirty="0" smtClean="0">
                <a:cs typeface="Times New Roman" panose="02020603050405020304" pitchFamily="18" charset="0"/>
              </a:rPr>
              <a:t>Интересно, что еще одна спортсменка в этом году отличилась на соревнованиях среди военнослужащих в Рио-де-Жанейро собрал 171 дзюдоиста из 21 страны. Россию представили 18 атлетов из ЦСКА, в их числе 23-летняя </a:t>
            </a:r>
            <a:r>
              <a:rPr lang="ru-RU" sz="2000" dirty="0" err="1" smtClean="0">
                <a:cs typeface="Times New Roman" panose="02020603050405020304" pitchFamily="18" charset="0"/>
              </a:rPr>
              <a:t>калининградка</a:t>
            </a:r>
            <a:r>
              <a:rPr lang="ru-RU" sz="2000" dirty="0" smtClean="0">
                <a:cs typeface="Times New Roman" panose="02020603050405020304" pitchFamily="18" charset="0"/>
              </a:rPr>
              <a:t> Анжела </a:t>
            </a:r>
            <a:r>
              <a:rPr lang="ru-RU" sz="2000" dirty="0" err="1" smtClean="0">
                <a:cs typeface="Times New Roman" panose="02020603050405020304" pitchFamily="18" charset="0"/>
              </a:rPr>
              <a:t>Гаспарян</a:t>
            </a:r>
            <a:r>
              <a:rPr lang="ru-RU" sz="2000" dirty="0" smtClean="0">
                <a:cs typeface="Times New Roman" panose="02020603050405020304" pitchFamily="18" charset="0"/>
              </a:rPr>
              <a:t>.</a:t>
            </a:r>
          </a:p>
          <a:p>
            <a:pPr marL="0" indent="0">
              <a:buNone/>
            </a:pPr>
            <a:r>
              <a:rPr lang="ru-RU" sz="2000" dirty="0" smtClean="0">
                <a:cs typeface="Times New Roman" panose="02020603050405020304" pitchFamily="18" charset="0"/>
              </a:rPr>
              <a:t>Ей удалось завоевать две бронзы: в состязании команд и личных встречах.</a:t>
            </a:r>
          </a:p>
          <a:p>
            <a:pPr marL="0" indent="0">
              <a:buNone/>
            </a:pPr>
            <a:r>
              <a:rPr lang="ru-RU" sz="2000" dirty="0" smtClean="0">
                <a:cs typeface="Times New Roman" panose="02020603050405020304" pitchFamily="18" charset="0"/>
              </a:rPr>
              <a:t>В индивидуальных соревнованиях Анжела проиграла француженке, но матч за бронзу выиграла у представительницы Народно-освободительной армии Китая.</a:t>
            </a:r>
            <a:endParaRPr lang="ru-RU" sz="2000" dirty="0">
              <a:cs typeface="Times New Roman" panose="02020603050405020304" pitchFamily="18" charset="0"/>
            </a:endParaRPr>
          </a:p>
        </p:txBody>
      </p:sp>
    </p:spTree>
    <p:extLst>
      <p:ext uri="{BB962C8B-B14F-4D97-AF65-F5344CB8AC3E}">
        <p14:creationId xmlns:p14="http://schemas.microsoft.com/office/powerpoint/2010/main" val="20036747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0" y="0"/>
            <a:ext cx="12192000" cy="6862704"/>
          </a:xfrm>
          <a:prstGeom prst="rect">
            <a:avLst/>
          </a:prstGeom>
        </p:spPr>
      </p:pic>
    </p:spTree>
    <p:extLst>
      <p:ext uri="{BB962C8B-B14F-4D97-AF65-F5344CB8AC3E}">
        <p14:creationId xmlns:p14="http://schemas.microsoft.com/office/powerpoint/2010/main" val="2487550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Велоспорт</a:t>
            </a:r>
            <a:endParaRPr lang="ru-RU" dirty="0"/>
          </a:p>
        </p:txBody>
      </p:sp>
      <p:sp>
        <p:nvSpPr>
          <p:cNvPr id="3" name="Объект 2"/>
          <p:cNvSpPr>
            <a:spLocks noGrp="1"/>
          </p:cNvSpPr>
          <p:nvPr>
            <p:ph idx="1"/>
          </p:nvPr>
        </p:nvSpPr>
        <p:spPr/>
        <p:txBody>
          <a:bodyPr>
            <a:normAutofit fontScale="85000" lnSpcReduction="10000"/>
          </a:bodyPr>
          <a:lstStyle/>
          <a:p>
            <a:r>
              <a:rPr lang="ru-RU" dirty="0"/>
              <a:t>Велоспорт — это спортивная дисциплина, где преодоление трассы происходит с помощью велосипеда. Спортсмен приводит его в движение своей мускульной силой</a:t>
            </a:r>
            <a:r>
              <a:rPr lang="ru-RU" dirty="0" smtClean="0"/>
              <a:t>.</a:t>
            </a:r>
          </a:p>
          <a:p>
            <a:r>
              <a:rPr lang="ru-RU" dirty="0"/>
              <a:t>Этот спорт схож с легкой атлетикой: и там, и там максимум нагрузки ложится на ноги. Отсюда и сходство тренировочного процесса, его цель — повышение выносливости и работоспособности организма, укрепление суставов и мышц.</a:t>
            </a:r>
          </a:p>
          <a:p>
            <a:r>
              <a:rPr lang="ru-RU" dirty="0"/>
              <a:t>В достижении победы большую роль играет не только </a:t>
            </a:r>
            <a:r>
              <a:rPr lang="ru-RU" dirty="0" err="1"/>
              <a:t>физподготовка</a:t>
            </a:r>
            <a:r>
              <a:rPr lang="ru-RU" dirty="0"/>
              <a:t> велосипедиста, но и характеристики его «железного коня». От них напрямую зависит положение ездока и, как следствие, постановка дыхания, качество работы внутренних органов и систем, а также суставов и мышц. Посадка спортсмена зависит от высоты сидения и руля, а также от размера педалей.</a:t>
            </a:r>
          </a:p>
          <a:p>
            <a:endParaRPr lang="ru-RU" dirty="0"/>
          </a:p>
        </p:txBody>
      </p:sp>
    </p:spTree>
    <p:extLst>
      <p:ext uri="{BB962C8B-B14F-4D97-AF65-F5344CB8AC3E}">
        <p14:creationId xmlns:p14="http://schemas.microsoft.com/office/powerpoint/2010/main" val="12653628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0244" name="Picture 4" descr="https://avatars.mds.yandex.net/get-zen_doc/203431/pub_5ab529b93dceb7fb3e65dea7_5ab52d7e79885ea4d1a45455/scale_12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481" y="0"/>
            <a:ext cx="12357980" cy="6862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76382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385180" y="2372008"/>
            <a:ext cx="9424658" cy="633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p:cNvSpPr>
            <a:spLocks noGrp="1"/>
          </p:cNvSpPr>
          <p:nvPr>
            <p:ph idx="1"/>
          </p:nvPr>
        </p:nvSpPr>
        <p:spPr>
          <a:xfrm>
            <a:off x="824620" y="945416"/>
            <a:ext cx="10655173" cy="5084192"/>
          </a:xfrm>
        </p:spPr>
        <p:txBody>
          <a:bodyPr>
            <a:normAutofit fontScale="70000" lnSpcReduction="20000"/>
          </a:bodyPr>
          <a:lstStyle/>
          <a:p>
            <a:pPr marL="0" indent="0">
              <a:buNone/>
            </a:pPr>
            <a:r>
              <a:rPr lang="ru-RU" sz="3200" dirty="0" smtClean="0">
                <a:cs typeface="Times New Roman" panose="02020603050405020304" pitchFamily="18" charset="0"/>
              </a:rPr>
              <a:t>Павел </a:t>
            </a:r>
            <a:r>
              <a:rPr lang="ru-RU" sz="3200" dirty="0" err="1" smtClean="0">
                <a:cs typeface="Times New Roman" panose="02020603050405020304" pitchFamily="18" charset="0"/>
              </a:rPr>
              <a:t>Комоцкий</a:t>
            </a:r>
            <a:r>
              <a:rPr lang="ru-RU" sz="3200" dirty="0" smtClean="0">
                <a:cs typeface="Times New Roman" panose="02020603050405020304" pitchFamily="18" charset="0"/>
              </a:rPr>
              <a:t> завоевал два серебра Кубка Европы по адаптивному велоспорту. Об этом корреспонденту </a:t>
            </a:r>
            <a:r>
              <a:rPr lang="ru-RU" sz="3200" dirty="0" err="1" smtClean="0">
                <a:cs typeface="Times New Roman" panose="02020603050405020304" pitchFamily="18" charset="0"/>
              </a:rPr>
              <a:t>Калининград.Ru</a:t>
            </a:r>
            <a:r>
              <a:rPr lang="ru-RU" sz="3200" dirty="0" smtClean="0">
                <a:cs typeface="Times New Roman" panose="02020603050405020304" pitchFamily="18" charset="0"/>
              </a:rPr>
              <a:t> в пресс-службе регионального правительства.</a:t>
            </a:r>
          </a:p>
          <a:p>
            <a:pPr marL="0" indent="0">
              <a:buNone/>
            </a:pPr>
            <a:r>
              <a:rPr lang="ru-RU" sz="3200" dirty="0" smtClean="0">
                <a:cs typeface="Times New Roman" panose="02020603050405020304" pitchFamily="18" charset="0"/>
              </a:rPr>
              <a:t>Этап открытого летнего континентального кубка по велоспорту-шоссе среди людей с поражениями опорно-двигательного аппарата проводился на северо-западе Словакии. На дорогах в окрестностях города Пухов соперничали почти 50 велогонщиков-</a:t>
            </a:r>
            <a:r>
              <a:rPr lang="ru-RU" sz="3200" dirty="0" err="1" smtClean="0">
                <a:cs typeface="Times New Roman" panose="02020603050405020304" pitchFamily="18" charset="0"/>
              </a:rPr>
              <a:t>паралимпийцев</a:t>
            </a:r>
            <a:r>
              <a:rPr lang="ru-RU" sz="3200" dirty="0" smtClean="0">
                <a:cs typeface="Times New Roman" panose="02020603050405020304" pitchFamily="18" charset="0"/>
              </a:rPr>
              <a:t> из Германии, Австрии, Греции, Польши, Сербии, Румынии, Словакии, Венгрии, Словении, Чехии, ОАЭ и России.</a:t>
            </a:r>
          </a:p>
          <a:p>
            <a:pPr marL="0" indent="0">
              <a:buNone/>
            </a:pPr>
            <a:r>
              <a:rPr lang="ru-RU" sz="3200" dirty="0" err="1" smtClean="0">
                <a:cs typeface="Times New Roman" panose="02020603050405020304" pitchFamily="18" charset="0"/>
              </a:rPr>
              <a:t>Комоцкий</a:t>
            </a:r>
            <a:r>
              <a:rPr lang="ru-RU" sz="3200" dirty="0" smtClean="0">
                <a:cs typeface="Times New Roman" panose="02020603050405020304" pitchFamily="18" charset="0"/>
              </a:rPr>
              <a:t>, тренирующийся самостоятельно, стал вице-чемпионом и в групповой, и в индивидуальной гонке. Заезды с раздельным стартом проводились на дистанции 14 километров, групповая — 60 км. В каждом из них россиянина смог опередить только словацкий велосипедист Андрей </a:t>
            </a:r>
            <a:r>
              <a:rPr lang="ru-RU" sz="3200" dirty="0" err="1" smtClean="0">
                <a:cs typeface="Times New Roman" panose="02020603050405020304" pitchFamily="18" charset="0"/>
              </a:rPr>
              <a:t>Стречко</a:t>
            </a:r>
            <a:r>
              <a:rPr lang="ru-RU" sz="3200" dirty="0" smtClean="0">
                <a:cs typeface="Times New Roman" panose="02020603050405020304" pitchFamily="18" charset="0"/>
              </a:rPr>
              <a:t>.</a:t>
            </a:r>
          </a:p>
          <a:p>
            <a:pPr marL="0" indent="0">
              <a:buNone/>
            </a:pPr>
            <a:r>
              <a:rPr lang="ru-RU" sz="3200" dirty="0" smtClean="0">
                <a:cs typeface="Times New Roman" panose="02020603050405020304" pitchFamily="18" charset="0"/>
              </a:rPr>
              <a:t>Теперь калининградец готовится выступить на следующих этапах кубка Европы, которые в ближайшее время пройдут в странах Балканского полуострова. Павел </a:t>
            </a:r>
            <a:r>
              <a:rPr lang="ru-RU" sz="3200" dirty="0" err="1" smtClean="0">
                <a:cs typeface="Times New Roman" panose="02020603050405020304" pitchFamily="18" charset="0"/>
              </a:rPr>
              <a:t>Комоцкий</a:t>
            </a:r>
            <a:r>
              <a:rPr lang="ru-RU" sz="3200" dirty="0" smtClean="0">
                <a:cs typeface="Times New Roman" panose="02020603050405020304" pitchFamily="18" charset="0"/>
              </a:rPr>
              <a:t> входит в число претендентов на место в сборной России на </a:t>
            </a:r>
            <a:r>
              <a:rPr lang="ru-RU" sz="3200" dirty="0" err="1" smtClean="0">
                <a:cs typeface="Times New Roman" panose="02020603050405020304" pitchFamily="18" charset="0"/>
              </a:rPr>
              <a:t>Паралимпийские</a:t>
            </a:r>
            <a:r>
              <a:rPr lang="ru-RU" sz="3200" dirty="0" smtClean="0">
                <a:cs typeface="Times New Roman" panose="02020603050405020304" pitchFamily="18" charset="0"/>
              </a:rPr>
              <a:t> игры 2020 года в Японии.</a:t>
            </a:r>
          </a:p>
          <a:p>
            <a:endParaRPr lang="ru-RU" sz="1800" dirty="0" smtClean="0">
              <a:latin typeface="Times New Roman" panose="02020603050405020304" pitchFamily="18" charset="0"/>
              <a:cs typeface="Times New Roman" panose="02020603050405020304" pitchFamily="18" charset="0"/>
            </a:endParaRPr>
          </a:p>
          <a:p>
            <a:endParaRPr lang="ru-RU"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33783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911078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Настольный теннис</a:t>
            </a:r>
            <a:endParaRPr lang="ru-RU" dirty="0"/>
          </a:p>
        </p:txBody>
      </p:sp>
      <p:sp>
        <p:nvSpPr>
          <p:cNvPr id="3" name="Объект 2"/>
          <p:cNvSpPr>
            <a:spLocks noGrp="1"/>
          </p:cNvSpPr>
          <p:nvPr>
            <p:ph idx="1"/>
          </p:nvPr>
        </p:nvSpPr>
        <p:spPr/>
        <p:txBody>
          <a:bodyPr>
            <a:normAutofit/>
          </a:bodyPr>
          <a:lstStyle/>
          <a:p>
            <a:r>
              <a:rPr lang="ru-RU" sz="2800" b="1" dirty="0"/>
              <a:t>Настольный</a:t>
            </a:r>
            <a:r>
              <a:rPr lang="ru-RU" sz="2800" dirty="0"/>
              <a:t> </a:t>
            </a:r>
            <a:r>
              <a:rPr lang="ru-RU" sz="2800" b="1" dirty="0"/>
              <a:t>теннис</a:t>
            </a:r>
            <a:r>
              <a:rPr lang="ru-RU" sz="2800" dirty="0"/>
              <a:t> (пинг-понг) – олимпийский вид спорта, в котором два игрока или две команды по два человека (парная игра) соперничают между собой, пытаясь перекинуть ракетками специальный мяч (через сетку на игровом столе) на сторону соперника таким образом, чтобы соперник не смог его отразить.</a:t>
            </a:r>
            <a:endParaRPr lang="ru-RU" sz="2800" dirty="0"/>
          </a:p>
        </p:txBody>
      </p:sp>
    </p:spTree>
    <p:extLst>
      <p:ext uri="{BB962C8B-B14F-4D97-AF65-F5344CB8AC3E}">
        <p14:creationId xmlns:p14="http://schemas.microsoft.com/office/powerpoint/2010/main" val="251892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1266" name="Picture 2" descr="https://uv-sport.ru/userfls/site/large/171_malyy-tenn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28" y="1"/>
            <a:ext cx="12330820" cy="6872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43631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367073" y="2326741"/>
            <a:ext cx="9460872" cy="1448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p:cNvSpPr>
            <a:spLocks noGrp="1"/>
          </p:cNvSpPr>
          <p:nvPr>
            <p:ph idx="1"/>
          </p:nvPr>
        </p:nvSpPr>
        <p:spPr>
          <a:xfrm>
            <a:off x="743140" y="739699"/>
            <a:ext cx="10772868" cy="5480031"/>
          </a:xfrm>
        </p:spPr>
        <p:txBody>
          <a:bodyPr>
            <a:normAutofit/>
          </a:bodyPr>
          <a:lstStyle/>
          <a:p>
            <a:pPr marL="0" indent="0">
              <a:buNone/>
            </a:pPr>
            <a:r>
              <a:rPr lang="ru-RU" sz="2800" dirty="0" smtClean="0">
                <a:cs typeface="Times New Roman" panose="02020603050405020304" pitchFamily="18" charset="0"/>
              </a:rPr>
              <a:t>Георгий Рубинштейн, первая ракетка настольного тенниса Калининградской области, стал победителем в парном разряде в категории мужчин старше 40 лет на чемпионате Европы по настольному теннису. Соревнования проходили в Тампере (Финляндия) с 29 июня по 4 июля 2015 года. В паре с Георгием выступал россиянин Александр Савельев. Спортивная борьба вышла драматичной. </a:t>
            </a:r>
          </a:p>
          <a:p>
            <a:pPr marL="0" indent="0">
              <a:buNone/>
            </a:pPr>
            <a:r>
              <a:rPr lang="ru-RU" sz="2800" dirty="0" smtClean="0">
                <a:cs typeface="Times New Roman" panose="02020603050405020304" pitchFamily="18" charset="0"/>
              </a:rPr>
              <a:t>В паре с Георгием выступал россиянин Александр Савельев. Спортивная борьба вышла драматичной. Как указывает Федерация настольного тенниса Калининградской области, занять первое место на пьедестале почёта «удалось только с 6-й попытки».</a:t>
            </a:r>
            <a:endParaRPr lang="ru-RU" sz="2800" dirty="0">
              <a:cs typeface="Times New Roman" panose="02020603050405020304" pitchFamily="18" charset="0"/>
            </a:endParaRPr>
          </a:p>
        </p:txBody>
      </p:sp>
    </p:spTree>
    <p:extLst>
      <p:ext uri="{BB962C8B-B14F-4D97-AF65-F5344CB8AC3E}">
        <p14:creationId xmlns:p14="http://schemas.microsoft.com/office/powerpoint/2010/main" val="21716933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endParaRPr lang="ru-RU"/>
          </a:p>
        </p:txBody>
      </p:sp>
      <p:pic>
        <p:nvPicPr>
          <p:cNvPr id="2050" name="Picture 2" descr="https://www.newkaliningrad.ru/upload/iblock/751/7510cf497068970a1ad1b8419762dc6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737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0230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s://kudago.com/media/images/event/01/f4/01f40f903e719121e18fdb5b5eae1f0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094" y="0"/>
            <a:ext cx="12381486" cy="7005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40751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Янтарный олимп</a:t>
            </a:r>
            <a:endParaRPr lang="ru-RU" dirty="0"/>
          </a:p>
        </p:txBody>
      </p:sp>
      <p:sp>
        <p:nvSpPr>
          <p:cNvPr id="3" name="Объект 2"/>
          <p:cNvSpPr>
            <a:spLocks noGrp="1"/>
          </p:cNvSpPr>
          <p:nvPr>
            <p:ph idx="1"/>
          </p:nvPr>
        </p:nvSpPr>
        <p:spPr>
          <a:xfrm>
            <a:off x="1295401" y="2556931"/>
            <a:ext cx="9601196" cy="3726173"/>
          </a:xfrm>
        </p:spPr>
        <p:txBody>
          <a:bodyPr>
            <a:normAutofit lnSpcReduction="10000"/>
          </a:bodyPr>
          <a:lstStyle/>
          <a:p>
            <a:r>
              <a:rPr lang="ru-RU" dirty="0">
                <a:latin typeface="Times New Roman" panose="02020603050405020304" pitchFamily="18" charset="0"/>
                <a:cs typeface="Times New Roman" panose="02020603050405020304" pitchFamily="18" charset="0"/>
              </a:rPr>
              <a:t>В Калининградской области вручены премии “Янтарный олимп”. Ее получили спортсмены, которые лучше других отличились на соревнованиях в уходящем году. Премии вручали члены правительства Калининградской области. </a:t>
            </a:r>
          </a:p>
          <a:p>
            <a:r>
              <a:rPr lang="ru-RU" dirty="0">
                <a:latin typeface="Times New Roman" panose="02020603050405020304" pitchFamily="18" charset="0"/>
                <a:cs typeface="Times New Roman" panose="02020603050405020304" pitchFamily="18" charset="0"/>
              </a:rPr>
              <a:t>“В уходящем году в Калининградской области организованы Кубок России по тайскому боксу, национальное первенство по тяжёлой атлетике среди молодёжи, всероссийские соревнования по плаванию на открытой воде, Мировая лига, Гран-при и отечественный кубок по волейболу”, - сообщил руководитель Агентства по спорту Калининградской области Олег Косенков.</a:t>
            </a:r>
          </a:p>
          <a:p>
            <a:endParaRPr lang="ru-RU" dirty="0"/>
          </a:p>
        </p:txBody>
      </p:sp>
    </p:spTree>
    <p:extLst>
      <p:ext uri="{BB962C8B-B14F-4D97-AF65-F5344CB8AC3E}">
        <p14:creationId xmlns:p14="http://schemas.microsoft.com/office/powerpoint/2010/main" val="26600231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2290" name="Picture 2" descr="https://kgd.ru/media/k2/galleries/69237/2017olimp_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763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27553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94234" y="2326741"/>
            <a:ext cx="9406550" cy="1267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p:cNvSpPr>
            <a:spLocks noGrp="1"/>
          </p:cNvSpPr>
          <p:nvPr>
            <p:ph idx="1"/>
          </p:nvPr>
        </p:nvSpPr>
        <p:spPr>
          <a:xfrm>
            <a:off x="675238" y="660648"/>
            <a:ext cx="10515600" cy="5842112"/>
          </a:xfrm>
        </p:spPr>
        <p:txBody>
          <a:bodyPr>
            <a:noAutofit/>
          </a:bodyPr>
          <a:lstStyle/>
          <a:p>
            <a:r>
              <a:rPr lang="ru-RU" sz="1400" dirty="0" smtClean="0">
                <a:latin typeface="Times New Roman" panose="02020603050405020304" pitchFamily="18" charset="0"/>
                <a:cs typeface="Times New Roman" panose="02020603050405020304" pitchFamily="18" charset="0"/>
              </a:rPr>
              <a:t>Кто оказался в числе лучших спортсменов 2015 года</a:t>
            </a:r>
          </a:p>
          <a:p>
            <a:r>
              <a:rPr lang="ru-RU" sz="1400" dirty="0" smtClean="0">
                <a:latin typeface="Times New Roman" panose="02020603050405020304" pitchFamily="18" charset="0"/>
                <a:cs typeface="Times New Roman" panose="02020603050405020304" pitchFamily="18" charset="0"/>
              </a:rPr>
              <a:t>Триумфаторы премии «Янтарный Олимп»:</a:t>
            </a:r>
          </a:p>
          <a:p>
            <a:endParaRPr lang="ru-RU" sz="1400" dirty="0" smtClean="0">
              <a:latin typeface="Times New Roman" panose="02020603050405020304" pitchFamily="18" charset="0"/>
              <a:cs typeface="Times New Roman" panose="02020603050405020304" pitchFamily="18" charset="0"/>
            </a:endParaRPr>
          </a:p>
          <a:p>
            <a:r>
              <a:rPr lang="ru-RU" sz="1400" dirty="0" smtClean="0">
                <a:latin typeface="Times New Roman" panose="02020603050405020304" pitchFamily="18" charset="0"/>
                <a:cs typeface="Times New Roman" panose="02020603050405020304" pitchFamily="18" charset="0"/>
              </a:rPr>
              <a:t>«Юное спортивное дарование»: Михаил </a:t>
            </a:r>
            <a:r>
              <a:rPr lang="ru-RU" sz="1400" dirty="0" err="1" smtClean="0">
                <a:latin typeface="Times New Roman" panose="02020603050405020304" pitchFamily="18" charset="0"/>
                <a:cs typeface="Times New Roman" panose="02020603050405020304" pitchFamily="18" charset="0"/>
              </a:rPr>
              <a:t>Дмитрюк</a:t>
            </a:r>
            <a:r>
              <a:rPr lang="ru-RU" sz="1400" dirty="0" smtClean="0">
                <a:latin typeface="Times New Roman" panose="02020603050405020304" pitchFamily="18" charset="0"/>
                <a:cs typeface="Times New Roman" panose="02020603050405020304" pitchFamily="18" charset="0"/>
              </a:rPr>
              <a:t> (современное пятиборье);</a:t>
            </a:r>
          </a:p>
          <a:p>
            <a:endParaRPr lang="ru-RU" sz="1400" dirty="0" smtClean="0">
              <a:latin typeface="Times New Roman" panose="02020603050405020304" pitchFamily="18" charset="0"/>
              <a:cs typeface="Times New Roman" panose="02020603050405020304" pitchFamily="18" charset="0"/>
            </a:endParaRPr>
          </a:p>
          <a:p>
            <a:r>
              <a:rPr lang="ru-RU" sz="1400" dirty="0" smtClean="0">
                <a:latin typeface="Times New Roman" panose="02020603050405020304" pitchFamily="18" charset="0"/>
                <a:cs typeface="Times New Roman" panose="02020603050405020304" pitchFamily="18" charset="0"/>
              </a:rPr>
              <a:t>«Олимпийская надежда среди девушек»: Анжела </a:t>
            </a:r>
            <a:r>
              <a:rPr lang="ru-RU" sz="1400" dirty="0" err="1" smtClean="0">
                <a:latin typeface="Times New Roman" panose="02020603050405020304" pitchFamily="18" charset="0"/>
                <a:cs typeface="Times New Roman" panose="02020603050405020304" pitchFamily="18" charset="0"/>
              </a:rPr>
              <a:t>Гаспарян</a:t>
            </a:r>
            <a:r>
              <a:rPr lang="ru-RU" sz="1400" dirty="0" smtClean="0">
                <a:latin typeface="Times New Roman" panose="02020603050405020304" pitchFamily="18" charset="0"/>
                <a:cs typeface="Times New Roman" panose="02020603050405020304" pitchFamily="18" charset="0"/>
              </a:rPr>
              <a:t> (дзюдо);</a:t>
            </a:r>
          </a:p>
          <a:p>
            <a:endParaRPr lang="ru-RU" sz="1400" dirty="0" smtClean="0">
              <a:latin typeface="Times New Roman" panose="02020603050405020304" pitchFamily="18" charset="0"/>
              <a:cs typeface="Times New Roman" panose="02020603050405020304" pitchFamily="18" charset="0"/>
            </a:endParaRPr>
          </a:p>
          <a:p>
            <a:r>
              <a:rPr lang="ru-RU" sz="1400" dirty="0" smtClean="0">
                <a:latin typeface="Times New Roman" panose="02020603050405020304" pitchFamily="18" charset="0"/>
                <a:cs typeface="Times New Roman" panose="02020603050405020304" pitchFamily="18" charset="0"/>
              </a:rPr>
              <a:t>«Олимпийская надежда среди юношей»: Ибрагим Ильясов (вольная борьба);</a:t>
            </a:r>
          </a:p>
          <a:p>
            <a:endParaRPr lang="ru-RU" sz="1400" dirty="0" smtClean="0">
              <a:latin typeface="Times New Roman" panose="02020603050405020304" pitchFamily="18" charset="0"/>
              <a:cs typeface="Times New Roman" panose="02020603050405020304" pitchFamily="18" charset="0"/>
            </a:endParaRPr>
          </a:p>
          <a:p>
            <a:r>
              <a:rPr lang="ru-RU" sz="1400" dirty="0" smtClean="0">
                <a:latin typeface="Times New Roman" panose="02020603050405020304" pitchFamily="18" charset="0"/>
                <a:cs typeface="Times New Roman" panose="02020603050405020304" pitchFamily="18" charset="0"/>
              </a:rPr>
              <a:t>«Лучшая спортсменка по неолимпийским видам спорта»: Наталья Авдеева (стрельба из лука);</a:t>
            </a:r>
          </a:p>
          <a:p>
            <a:endParaRPr lang="ru-RU" sz="1400" dirty="0" smtClean="0">
              <a:latin typeface="Times New Roman" panose="02020603050405020304" pitchFamily="18" charset="0"/>
              <a:cs typeface="Times New Roman" panose="02020603050405020304" pitchFamily="18" charset="0"/>
            </a:endParaRPr>
          </a:p>
          <a:p>
            <a:r>
              <a:rPr lang="ru-RU" sz="1400" dirty="0" smtClean="0">
                <a:latin typeface="Times New Roman" panose="02020603050405020304" pitchFamily="18" charset="0"/>
                <a:cs typeface="Times New Roman" panose="02020603050405020304" pitchFamily="18" charset="0"/>
              </a:rPr>
              <a:t>«Лучший спортсмен по неолимпийским видам спорта»: Дмитрий Наконечный (спортивное ориентирование);</a:t>
            </a:r>
          </a:p>
          <a:p>
            <a:endParaRPr lang="ru-RU" sz="1400" dirty="0" smtClean="0">
              <a:latin typeface="Times New Roman" panose="02020603050405020304" pitchFamily="18" charset="0"/>
              <a:cs typeface="Times New Roman" panose="02020603050405020304" pitchFamily="18" charset="0"/>
            </a:endParaRPr>
          </a:p>
          <a:p>
            <a:r>
              <a:rPr lang="ru-RU" sz="1400" dirty="0" smtClean="0">
                <a:latin typeface="Times New Roman" panose="02020603050405020304" pitchFamily="18" charset="0"/>
                <a:cs typeface="Times New Roman" panose="02020603050405020304" pitchFamily="18" charset="0"/>
              </a:rPr>
              <a:t>«Лучший спортсмен-ветеран»: Георгий Рубинштейн (настольный теннис);</a:t>
            </a:r>
          </a:p>
          <a:p>
            <a:endParaRPr lang="ru-RU" sz="1400" dirty="0" smtClean="0">
              <a:latin typeface="Times New Roman" panose="02020603050405020304" pitchFamily="18" charset="0"/>
              <a:cs typeface="Times New Roman" panose="02020603050405020304" pitchFamily="18" charset="0"/>
            </a:endParaRPr>
          </a:p>
          <a:p>
            <a:r>
              <a:rPr lang="ru-RU" sz="1400" dirty="0" smtClean="0">
                <a:latin typeface="Times New Roman" panose="02020603050405020304" pitchFamily="18" charset="0"/>
                <a:cs typeface="Times New Roman" panose="02020603050405020304" pitchFamily="18" charset="0"/>
              </a:rPr>
              <a:t>«Лучшая спортсменка в адаптивном спорте»: Ольга Ярославцева (</a:t>
            </a:r>
            <a:r>
              <a:rPr lang="ru-RU" sz="1400" dirty="0" err="1" smtClean="0">
                <a:latin typeface="Times New Roman" panose="02020603050405020304" pitchFamily="18" charset="0"/>
                <a:cs typeface="Times New Roman" panose="02020603050405020304" pitchFamily="18" charset="0"/>
              </a:rPr>
              <a:t>сурдлимпийский</a:t>
            </a:r>
            <a:r>
              <a:rPr lang="ru-RU" sz="1400" dirty="0" smtClean="0">
                <a:latin typeface="Times New Roman" panose="02020603050405020304" pitchFamily="18" charset="0"/>
                <a:cs typeface="Times New Roman" panose="02020603050405020304" pitchFamily="18" charset="0"/>
              </a:rPr>
              <a:t> кёрлинг);</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563282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57896" y="540913"/>
            <a:ext cx="10515600" cy="5988676"/>
          </a:xfrm>
        </p:spPr>
        <p:txBody>
          <a:bodyPr>
            <a:noAutofit/>
          </a:bodyPr>
          <a:lstStyle/>
          <a:p>
            <a:r>
              <a:rPr lang="ru-RU" sz="1600" dirty="0" smtClean="0">
                <a:latin typeface="Times New Roman" panose="02020603050405020304" pitchFamily="18" charset="0"/>
                <a:cs typeface="Times New Roman" panose="02020603050405020304" pitchFamily="18" charset="0"/>
              </a:rPr>
              <a:t>«Лучший спортсмен в адаптивном спорте»: Павел </a:t>
            </a:r>
            <a:r>
              <a:rPr lang="ru-RU" sz="1600" dirty="0" err="1" smtClean="0">
                <a:latin typeface="Times New Roman" panose="02020603050405020304" pitchFamily="18" charset="0"/>
                <a:cs typeface="Times New Roman" panose="02020603050405020304" pitchFamily="18" charset="0"/>
              </a:rPr>
              <a:t>Комоцкий</a:t>
            </a:r>
            <a:r>
              <a:rPr lang="ru-RU" sz="1600" dirty="0" smtClean="0">
                <a:latin typeface="Times New Roman" panose="02020603050405020304" pitchFamily="18" charset="0"/>
                <a:cs typeface="Times New Roman" panose="02020603050405020304" pitchFamily="18" charset="0"/>
              </a:rPr>
              <a:t> (велоспорт-шоссе ПОДА);</a:t>
            </a:r>
          </a:p>
          <a:p>
            <a:endParaRPr lang="ru-RU" sz="1600" dirty="0" smtClean="0">
              <a:latin typeface="Times New Roman" panose="02020603050405020304" pitchFamily="18" charset="0"/>
              <a:cs typeface="Times New Roman" panose="02020603050405020304" pitchFamily="18" charset="0"/>
            </a:endParaRPr>
          </a:p>
          <a:p>
            <a:r>
              <a:rPr lang="ru-RU" sz="1600" dirty="0" smtClean="0">
                <a:latin typeface="Times New Roman" panose="02020603050405020304" pitchFamily="18" charset="0"/>
                <a:cs typeface="Times New Roman" panose="02020603050405020304" pitchFamily="18" charset="0"/>
              </a:rPr>
              <a:t>«Лучшая спортсменка в олимпийском спорте»: Анжела Титенко (женская борьба);</a:t>
            </a:r>
          </a:p>
          <a:p>
            <a:endParaRPr lang="ru-RU" sz="1600" dirty="0" smtClean="0">
              <a:latin typeface="Times New Roman" panose="02020603050405020304" pitchFamily="18" charset="0"/>
              <a:cs typeface="Times New Roman" panose="02020603050405020304" pitchFamily="18" charset="0"/>
            </a:endParaRPr>
          </a:p>
          <a:p>
            <a:r>
              <a:rPr lang="ru-RU" sz="1600" dirty="0" smtClean="0">
                <a:latin typeface="Times New Roman" panose="02020603050405020304" pitchFamily="18" charset="0"/>
                <a:cs typeface="Times New Roman" panose="02020603050405020304" pitchFamily="18" charset="0"/>
              </a:rPr>
              <a:t>«Лучший спортсмен в олимпийском спорте»: Денис Прибыл (академическая гребля);</a:t>
            </a:r>
          </a:p>
          <a:p>
            <a:endParaRPr lang="ru-RU" sz="1600" dirty="0" smtClean="0">
              <a:latin typeface="Times New Roman" panose="02020603050405020304" pitchFamily="18" charset="0"/>
              <a:cs typeface="Times New Roman" panose="02020603050405020304" pitchFamily="18" charset="0"/>
            </a:endParaRPr>
          </a:p>
          <a:p>
            <a:r>
              <a:rPr lang="ru-RU" sz="1600" dirty="0" smtClean="0">
                <a:latin typeface="Times New Roman" panose="02020603050405020304" pitchFamily="18" charset="0"/>
                <a:cs typeface="Times New Roman" panose="02020603050405020304" pitchFamily="18" charset="0"/>
              </a:rPr>
              <a:t>«Лучший тренер по неолимпийским видам спорта»: Юрий Кривоногов (стрельба из лука);</a:t>
            </a:r>
          </a:p>
          <a:p>
            <a:endParaRPr lang="ru-RU" sz="1600" dirty="0" smtClean="0">
              <a:latin typeface="Times New Roman" panose="02020603050405020304" pitchFamily="18" charset="0"/>
              <a:cs typeface="Times New Roman" panose="02020603050405020304" pitchFamily="18" charset="0"/>
            </a:endParaRPr>
          </a:p>
          <a:p>
            <a:r>
              <a:rPr lang="ru-RU" sz="1600" dirty="0" smtClean="0">
                <a:latin typeface="Times New Roman" panose="02020603050405020304" pitchFamily="18" charset="0"/>
                <a:cs typeface="Times New Roman" panose="02020603050405020304" pitchFamily="18" charset="0"/>
              </a:rPr>
              <a:t>«Лучший тренер по олимпийским видам спорта»: Александр </a:t>
            </a:r>
            <a:r>
              <a:rPr lang="ru-RU" sz="1600" dirty="0" err="1" smtClean="0">
                <a:latin typeface="Times New Roman" panose="02020603050405020304" pitchFamily="18" charset="0"/>
                <a:cs typeface="Times New Roman" panose="02020603050405020304" pitchFamily="18" charset="0"/>
              </a:rPr>
              <a:t>Подобедов</a:t>
            </a:r>
            <a:r>
              <a:rPr lang="ru-RU" sz="1600" dirty="0" smtClean="0">
                <a:latin typeface="Times New Roman" panose="02020603050405020304" pitchFamily="18" charset="0"/>
                <a:cs typeface="Times New Roman" panose="02020603050405020304" pitchFamily="18" charset="0"/>
              </a:rPr>
              <a:t> (женская борьба);</a:t>
            </a:r>
          </a:p>
          <a:p>
            <a:endParaRPr lang="ru-RU" sz="1600" dirty="0" smtClean="0">
              <a:latin typeface="Times New Roman" panose="02020603050405020304" pitchFamily="18" charset="0"/>
              <a:cs typeface="Times New Roman" panose="02020603050405020304" pitchFamily="18" charset="0"/>
            </a:endParaRPr>
          </a:p>
          <a:p>
            <a:r>
              <a:rPr lang="ru-RU" sz="1600" dirty="0" smtClean="0">
                <a:latin typeface="Times New Roman" panose="02020603050405020304" pitchFamily="18" charset="0"/>
                <a:cs typeface="Times New Roman" panose="02020603050405020304" pitchFamily="18" charset="0"/>
              </a:rPr>
              <a:t>«Лучший детский тренер»: Вячеслав Кобзев (регби);</a:t>
            </a:r>
          </a:p>
          <a:p>
            <a:endParaRPr lang="ru-RU" sz="1600" dirty="0" smtClean="0">
              <a:latin typeface="Times New Roman" panose="02020603050405020304" pitchFamily="18" charset="0"/>
              <a:cs typeface="Times New Roman" panose="02020603050405020304" pitchFamily="18" charset="0"/>
            </a:endParaRPr>
          </a:p>
          <a:p>
            <a:r>
              <a:rPr lang="ru-RU" sz="1600" dirty="0" smtClean="0">
                <a:latin typeface="Times New Roman" panose="02020603050405020304" pitchFamily="18" charset="0"/>
                <a:cs typeface="Times New Roman" panose="02020603050405020304" pitchFamily="18" charset="0"/>
              </a:rPr>
              <a:t>«Лучший тренер в адаптивном спорте»: Виталий Карпинский (</a:t>
            </a:r>
            <a:r>
              <a:rPr lang="ru-RU" sz="1600" dirty="0" err="1" smtClean="0">
                <a:latin typeface="Times New Roman" panose="02020603050405020304" pitchFamily="18" charset="0"/>
                <a:cs typeface="Times New Roman" panose="02020603050405020304" pitchFamily="18" charset="0"/>
              </a:rPr>
              <a:t>сурдлимпийский</a:t>
            </a:r>
            <a:r>
              <a:rPr lang="ru-RU" sz="1600" dirty="0" smtClean="0">
                <a:latin typeface="Times New Roman" panose="02020603050405020304" pitchFamily="18" charset="0"/>
                <a:cs typeface="Times New Roman" panose="02020603050405020304" pitchFamily="18" charset="0"/>
              </a:rPr>
              <a:t> кёрлинг);</a:t>
            </a:r>
          </a:p>
          <a:p>
            <a:endParaRPr lang="ru-RU" sz="1600" dirty="0" smtClean="0">
              <a:latin typeface="Times New Roman" panose="02020603050405020304" pitchFamily="18" charset="0"/>
              <a:cs typeface="Times New Roman" panose="02020603050405020304" pitchFamily="18" charset="0"/>
            </a:endParaRPr>
          </a:p>
          <a:p>
            <a:r>
              <a:rPr lang="ru-RU" sz="1600" dirty="0" smtClean="0">
                <a:latin typeface="Times New Roman" panose="02020603050405020304" pitchFamily="18" charset="0"/>
                <a:cs typeface="Times New Roman" panose="02020603050405020304" pitchFamily="18" charset="0"/>
              </a:rPr>
              <a:t>«Лучший инструктор физкультуры в дошкольном учреждении»: Наталья Лапина (детский сад "Светлячок", Светлый);</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064859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5321" y="566670"/>
            <a:ext cx="10515600" cy="6014434"/>
          </a:xfrm>
        </p:spPr>
        <p:txBody>
          <a:bodyPr>
            <a:noAutofit/>
          </a:bodyPr>
          <a:lstStyle/>
          <a:p>
            <a:r>
              <a:rPr lang="ru-RU" sz="2000" dirty="0" smtClean="0">
                <a:latin typeface="Times New Roman" panose="02020603050405020304" pitchFamily="18" charset="0"/>
                <a:cs typeface="Times New Roman" panose="02020603050405020304" pitchFamily="18" charset="0"/>
              </a:rPr>
              <a:t>«Лучший преподаватель физкультуры в школе»: Наталья Косова (СОШ №4, Черняховск);</a:t>
            </a:r>
          </a:p>
          <a:p>
            <a:endParaRPr lang="ru-RU" sz="2000" dirty="0" smtClean="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«Лучший преподаватель физкультуры в учреждении начального или среднего профессионального образования»: Игорь Снегирёв (Агропромышленный колледж, Гусев);</a:t>
            </a:r>
          </a:p>
          <a:p>
            <a:endParaRPr lang="ru-RU" sz="2000" dirty="0" smtClean="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«Лучший преподаватель физкультуры в учреждении высшего профессионального образования»: Ольга Румянцева (БФУ им. И. Канта);</a:t>
            </a:r>
          </a:p>
          <a:p>
            <a:endParaRPr lang="ru-RU" sz="2000" dirty="0" smtClean="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«Лучший президент региональной федерации по неолимпийским видам спорта»: Алексей Якимов (Федерация тайского бокса Калининградской области);</a:t>
            </a:r>
          </a:p>
          <a:p>
            <a:endParaRPr lang="ru-RU" sz="2000" dirty="0" smtClean="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«Лучший президент региональной федерации по олимпийским видам спорта»: Олег </a:t>
            </a:r>
            <a:r>
              <a:rPr lang="ru-RU" sz="2000" dirty="0" err="1" smtClean="0">
                <a:latin typeface="Times New Roman" panose="02020603050405020304" pitchFamily="18" charset="0"/>
                <a:cs typeface="Times New Roman" panose="02020603050405020304" pitchFamily="18" charset="0"/>
              </a:rPr>
              <a:t>Пономарёв</a:t>
            </a:r>
            <a:r>
              <a:rPr lang="ru-RU" sz="2000" dirty="0" smtClean="0">
                <a:latin typeface="Times New Roman" panose="02020603050405020304" pitchFamily="18" charset="0"/>
                <a:cs typeface="Times New Roman" panose="02020603050405020304" pitchFamily="18" charset="0"/>
              </a:rPr>
              <a:t> (Федерация настольного тенниса Калининградской области);</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357610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618186"/>
            <a:ext cx="10515600" cy="5558777"/>
          </a:xfrm>
        </p:spPr>
        <p:txBody>
          <a:bodyPr>
            <a:normAutofit fontScale="92500"/>
          </a:bodyPr>
          <a:lstStyle/>
          <a:p>
            <a:r>
              <a:rPr lang="ru-RU" sz="2400" dirty="0" smtClean="0">
                <a:latin typeface="Times New Roman" panose="02020603050405020304" pitchFamily="18" charset="0"/>
                <a:cs typeface="Times New Roman" panose="02020603050405020304" pitchFamily="18" charset="0"/>
              </a:rPr>
              <a:t>«Лучший спортивный судья»: Людмила </a:t>
            </a:r>
            <a:r>
              <a:rPr lang="ru-RU" sz="2400" dirty="0" err="1" smtClean="0">
                <a:latin typeface="Times New Roman" panose="02020603050405020304" pitchFamily="18" charset="0"/>
                <a:cs typeface="Times New Roman" panose="02020603050405020304" pitchFamily="18" charset="0"/>
              </a:rPr>
              <a:t>Перепечёная</a:t>
            </a:r>
            <a:r>
              <a:rPr lang="ru-RU" sz="2400" dirty="0" smtClean="0">
                <a:latin typeface="Times New Roman" panose="02020603050405020304" pitchFamily="18" charset="0"/>
                <a:cs typeface="Times New Roman" panose="02020603050405020304" pitchFamily="18" charset="0"/>
              </a:rPr>
              <a:t> (лёгкая атлетика);</a:t>
            </a:r>
          </a:p>
          <a:p>
            <a:endParaRPr lang="ru-RU" sz="2400" dirty="0" smtClean="0">
              <a:latin typeface="Times New Roman" panose="02020603050405020304" pitchFamily="18" charset="0"/>
              <a:cs typeface="Times New Roman" panose="02020603050405020304" pitchFamily="18" charset="0"/>
            </a:endParaRPr>
          </a:p>
          <a:p>
            <a:r>
              <a:rPr lang="ru-RU" sz="2400" dirty="0" smtClean="0">
                <a:latin typeface="Times New Roman" panose="02020603050405020304" pitchFamily="18" charset="0"/>
                <a:cs typeface="Times New Roman" panose="02020603050405020304" pitchFamily="18" charset="0"/>
              </a:rPr>
              <a:t>«Лучший организатор спорта в муниципальном образовании»: Светлана Коваленя (Черняховский </a:t>
            </a:r>
            <a:r>
              <a:rPr lang="ru-RU" sz="2400" dirty="0" err="1" smtClean="0">
                <a:latin typeface="Times New Roman" panose="02020603050405020304" pitchFamily="18" charset="0"/>
                <a:cs typeface="Times New Roman" panose="02020603050405020304" pitchFamily="18" charset="0"/>
              </a:rPr>
              <a:t>мунципальный</a:t>
            </a:r>
            <a:r>
              <a:rPr lang="ru-RU" sz="2400" dirty="0" smtClean="0">
                <a:latin typeface="Times New Roman" panose="02020603050405020304" pitchFamily="18" charset="0"/>
                <a:cs typeface="Times New Roman" panose="02020603050405020304" pitchFamily="18" charset="0"/>
              </a:rPr>
              <a:t> район)</a:t>
            </a:r>
          </a:p>
          <a:p>
            <a:endParaRPr lang="ru-RU" sz="2400" dirty="0" smtClean="0">
              <a:latin typeface="Times New Roman" panose="02020603050405020304" pitchFamily="18" charset="0"/>
              <a:cs typeface="Times New Roman" panose="02020603050405020304" pitchFamily="18" charset="0"/>
            </a:endParaRPr>
          </a:p>
          <a:p>
            <a:r>
              <a:rPr lang="ru-RU" sz="2400" dirty="0" smtClean="0">
                <a:latin typeface="Times New Roman" panose="02020603050405020304" pitchFamily="18" charset="0"/>
                <a:cs typeface="Times New Roman" panose="02020603050405020304" pitchFamily="18" charset="0"/>
              </a:rPr>
              <a:t>«Лучший спортивный меценат»: Людмила </a:t>
            </a:r>
            <a:r>
              <a:rPr lang="ru-RU" sz="2400" dirty="0" err="1" smtClean="0">
                <a:latin typeface="Times New Roman" panose="02020603050405020304" pitchFamily="18" charset="0"/>
                <a:cs typeface="Times New Roman" panose="02020603050405020304" pitchFamily="18" charset="0"/>
              </a:rPr>
              <a:t>Просянникова</a:t>
            </a:r>
            <a:r>
              <a:rPr lang="ru-RU" sz="2400" dirty="0" smtClean="0">
                <a:latin typeface="Times New Roman" panose="02020603050405020304" pitchFamily="18" charset="0"/>
                <a:cs typeface="Times New Roman" panose="02020603050405020304" pitchFamily="18" charset="0"/>
              </a:rPr>
              <a:t> (Национальный благотворительный фонд развития детского регби)</a:t>
            </a:r>
          </a:p>
          <a:p>
            <a:endParaRPr lang="ru-RU" sz="2400" dirty="0" smtClean="0">
              <a:latin typeface="Times New Roman" panose="02020603050405020304" pitchFamily="18" charset="0"/>
              <a:cs typeface="Times New Roman" panose="02020603050405020304" pitchFamily="18" charset="0"/>
            </a:endParaRPr>
          </a:p>
          <a:p>
            <a:r>
              <a:rPr lang="ru-RU" sz="2400" dirty="0" smtClean="0">
                <a:latin typeface="Times New Roman" panose="02020603050405020304" pitchFamily="18" charset="0"/>
                <a:cs typeface="Times New Roman" panose="02020603050405020304" pitchFamily="18" charset="0"/>
              </a:rPr>
              <a:t>«Лучший спортивный журналист»: Лиана Петрова (газета "За доблестный труд", Гусев).</a:t>
            </a:r>
          </a:p>
          <a:p>
            <a:endParaRPr lang="ru-RU" sz="2400" dirty="0" smtClean="0">
              <a:latin typeface="Times New Roman" panose="02020603050405020304" pitchFamily="18" charset="0"/>
              <a:cs typeface="Times New Roman" panose="02020603050405020304" pitchFamily="18" charset="0"/>
            </a:endParaRPr>
          </a:p>
          <a:p>
            <a:r>
              <a:rPr lang="ru-RU" sz="2400" dirty="0" smtClean="0">
                <a:latin typeface="Times New Roman" panose="02020603050405020304" pitchFamily="18" charset="0"/>
                <a:cs typeface="Times New Roman" panose="02020603050405020304" pitchFamily="18" charset="0"/>
              </a:rPr>
              <a:t>«За любовь и преданность спорту»: Тамара </a:t>
            </a:r>
            <a:r>
              <a:rPr lang="ru-RU" sz="2400" dirty="0" err="1" smtClean="0">
                <a:latin typeface="Times New Roman" panose="02020603050405020304" pitchFamily="18" charset="0"/>
                <a:cs typeface="Times New Roman" panose="02020603050405020304" pitchFamily="18" charset="0"/>
              </a:rPr>
              <a:t>Домейкене</a:t>
            </a:r>
            <a:r>
              <a:rPr lang="ru-RU" sz="2400" dirty="0" smtClean="0">
                <a:latin typeface="Times New Roman" panose="02020603050405020304" pitchFamily="18" charset="0"/>
                <a:cs typeface="Times New Roman" panose="02020603050405020304" pitchFamily="18" charset="0"/>
              </a:rPr>
              <a:t> (ДЮСШ "Морская школа").</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56022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dirty="0" smtClean="0">
                <a:latin typeface="Times New Roman" panose="02020603050405020304" pitchFamily="18" charset="0"/>
                <a:cs typeface="Times New Roman" panose="02020603050405020304" pitchFamily="18" charset="0"/>
              </a:rPr>
              <a:t>Список литературы</a:t>
            </a:r>
            <a:r>
              <a:rPr lang="en-US" sz="4000" dirty="0" smtClean="0">
                <a:latin typeface="Times New Roman" panose="02020603050405020304" pitchFamily="18" charset="0"/>
                <a:cs typeface="Times New Roman" panose="02020603050405020304" pitchFamily="18" charset="0"/>
              </a:rPr>
              <a:t>:</a:t>
            </a:r>
            <a:endParaRPr lang="ru-RU" sz="4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hlinkClick r:id="rId2"/>
              </a:rPr>
              <a:t>https://ruwest.ru/news/52494</a:t>
            </a:r>
            <a:r>
              <a:rPr lang="en-US" dirty="0" smtClean="0">
                <a:latin typeface="Times New Roman" panose="02020603050405020304" pitchFamily="18" charset="0"/>
                <a:cs typeface="Times New Roman" panose="02020603050405020304" pitchFamily="18" charset="0"/>
                <a:hlinkClick r:id="rId2"/>
              </a:rPr>
              <a:t>/</a:t>
            </a:r>
            <a:endParaRPr lang="en-US" dirty="0" smtClean="0">
              <a:latin typeface="Times New Roman" panose="02020603050405020304" pitchFamily="18" charset="0"/>
              <a:cs typeface="Times New Roman" panose="02020603050405020304" pitchFamily="18" charset="0"/>
            </a:endParaRPr>
          </a:p>
          <a:p>
            <a:r>
              <a:rPr lang="en-US">
                <a:latin typeface="Times New Roman" panose="02020603050405020304" pitchFamily="18" charset="0"/>
                <a:cs typeface="Times New Roman" panose="02020603050405020304" pitchFamily="18" charset="0"/>
                <a:hlinkClick r:id="rId3"/>
              </a:rPr>
              <a:t>http://www.olympic-champions.ru/olympic/regions/kaliningrad</a:t>
            </a:r>
            <a:r>
              <a:rPr lang="en-US" smtClean="0">
                <a:latin typeface="Times New Roman" panose="02020603050405020304" pitchFamily="18" charset="0"/>
                <a:cs typeface="Times New Roman" panose="02020603050405020304" pitchFamily="18" charset="0"/>
                <a:hlinkClick r:id="rId3"/>
              </a:rPr>
              <a:t>/</a:t>
            </a:r>
            <a:endParaRPr lang="en-US" smtClean="0">
              <a:latin typeface="Times New Roman" panose="02020603050405020304" pitchFamily="18" charset="0"/>
              <a:cs typeface="Times New Roman" panose="02020603050405020304" pitchFamily="18" charset="0"/>
            </a:endParaRPr>
          </a:p>
          <a:p>
            <a:endParaRPr lang="ru-RU">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70045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387366" y="2333297"/>
            <a:ext cx="9435662" cy="1261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p:cNvSpPr>
            <a:spLocks noGrp="1"/>
          </p:cNvSpPr>
          <p:nvPr>
            <p:ph idx="1"/>
          </p:nvPr>
        </p:nvSpPr>
        <p:spPr>
          <a:xfrm>
            <a:off x="1129863" y="1146794"/>
            <a:ext cx="9601196" cy="3318936"/>
          </a:xfrm>
        </p:spPr>
        <p:txBody>
          <a:bodyPr>
            <a:noAutofit/>
          </a:bodyPr>
          <a:lstStyle/>
          <a:p>
            <a:pPr marL="0" indent="0">
              <a:buNone/>
            </a:pPr>
            <a:r>
              <a:rPr lang="ru-RU" sz="1800" dirty="0" smtClean="0">
                <a:cs typeface="Times New Roman" panose="02020603050405020304" pitchFamily="18" charset="0"/>
              </a:rPr>
              <a:t>Калининградские </a:t>
            </a:r>
            <a:r>
              <a:rPr lang="ru-RU" sz="1800" dirty="0" err="1" smtClean="0">
                <a:cs typeface="Times New Roman" panose="02020603050405020304" pitchFamily="18" charset="0"/>
              </a:rPr>
              <a:t>керлингистки</a:t>
            </a:r>
            <a:r>
              <a:rPr lang="ru-RU" sz="1800" dirty="0" smtClean="0">
                <a:cs typeface="Times New Roman" panose="02020603050405020304" pitchFamily="18" charset="0"/>
              </a:rPr>
              <a:t> Юлия </a:t>
            </a:r>
            <a:r>
              <a:rPr lang="ru-RU" sz="1800" dirty="0" err="1" smtClean="0">
                <a:cs typeface="Times New Roman" panose="02020603050405020304" pitchFamily="18" charset="0"/>
              </a:rPr>
              <a:t>Портунова</a:t>
            </a:r>
            <a:r>
              <a:rPr lang="ru-RU" sz="1800" dirty="0" smtClean="0">
                <a:cs typeface="Times New Roman" panose="02020603050405020304" pitchFamily="18" charset="0"/>
              </a:rPr>
              <a:t> и Юлия </a:t>
            </a:r>
            <a:r>
              <a:rPr lang="ru-RU" sz="1800" dirty="0" err="1" smtClean="0">
                <a:cs typeface="Times New Roman" panose="02020603050405020304" pitchFamily="18" charset="0"/>
              </a:rPr>
              <a:t>Гузиёва</a:t>
            </a:r>
            <a:r>
              <a:rPr lang="ru-RU" sz="1800" dirty="0" smtClean="0">
                <a:cs typeface="Times New Roman" panose="02020603050405020304" pitchFamily="18" charset="0"/>
              </a:rPr>
              <a:t> по итогам 2018 года признаны лучшими спортсменками по олимпийским видам спорта. Девушки – участницы зимней олимпиады в </a:t>
            </a:r>
            <a:r>
              <a:rPr lang="ru-RU" sz="1800" dirty="0" err="1" smtClean="0">
                <a:cs typeface="Times New Roman" panose="02020603050405020304" pitchFamily="18" charset="0"/>
              </a:rPr>
              <a:t>Пхёнчхане</a:t>
            </a:r>
            <a:r>
              <a:rPr lang="ru-RU" sz="1800" dirty="0" smtClean="0">
                <a:cs typeface="Times New Roman" panose="02020603050405020304" pitchFamily="18" charset="0"/>
              </a:rPr>
              <a:t>. Они вместе с тренером Сергеем </a:t>
            </a:r>
            <a:r>
              <a:rPr lang="ru-RU" sz="1800" dirty="0" err="1" smtClean="0">
                <a:cs typeface="Times New Roman" panose="02020603050405020304" pitchFamily="18" charset="0"/>
              </a:rPr>
              <a:t>Белановым</a:t>
            </a:r>
            <a:r>
              <a:rPr lang="ru-RU" sz="1800" dirty="0" smtClean="0">
                <a:cs typeface="Times New Roman" panose="02020603050405020304" pitchFamily="18" charset="0"/>
              </a:rPr>
              <a:t> стали первыми представителями регионального спорта на Зимних Олимпийских играх.</a:t>
            </a:r>
          </a:p>
          <a:p>
            <a:pPr marL="0" indent="0">
              <a:buNone/>
            </a:pPr>
            <a:r>
              <a:rPr lang="ru-RU" sz="1800" dirty="0" smtClean="0">
                <a:cs typeface="Times New Roman" panose="02020603050405020304" pitchFamily="18" charset="0"/>
              </a:rPr>
              <a:t>Увы, медалей там завоевать не удалось.</a:t>
            </a:r>
          </a:p>
          <a:p>
            <a:pPr marL="0" indent="0">
              <a:buNone/>
            </a:pPr>
            <a:r>
              <a:rPr lang="ru-RU" sz="1800" dirty="0" smtClean="0">
                <a:cs typeface="Times New Roman" panose="02020603050405020304" pitchFamily="18" charset="0"/>
              </a:rPr>
              <a:t>Зато следом Юлия </a:t>
            </a:r>
            <a:r>
              <a:rPr lang="ru-RU" sz="1800" dirty="0" err="1" smtClean="0">
                <a:cs typeface="Times New Roman" panose="02020603050405020304" pitchFamily="18" charset="0"/>
              </a:rPr>
              <a:t>Гузиёва</a:t>
            </a:r>
            <a:r>
              <a:rPr lang="ru-RU" sz="1800" dirty="0" smtClean="0">
                <a:cs typeface="Times New Roman" panose="02020603050405020304" pitchFamily="18" charset="0"/>
              </a:rPr>
              <a:t> и Юлия </a:t>
            </a:r>
            <a:r>
              <a:rPr lang="ru-RU" sz="1800" dirty="0" err="1" smtClean="0">
                <a:cs typeface="Times New Roman" panose="02020603050405020304" pitchFamily="18" charset="0"/>
              </a:rPr>
              <a:t>Портунова</a:t>
            </a:r>
            <a:r>
              <a:rPr lang="ru-RU" sz="1800" dirty="0" smtClean="0">
                <a:cs typeface="Times New Roman" panose="02020603050405020304" pitchFamily="18" charset="0"/>
              </a:rPr>
              <a:t> привезли бронзовые медали с чемпионата мира.</a:t>
            </a:r>
          </a:p>
          <a:p>
            <a:pPr marL="0" indent="0">
              <a:buNone/>
            </a:pPr>
            <a:r>
              <a:rPr lang="ru-RU" sz="1800" dirty="0" smtClean="0">
                <a:cs typeface="Times New Roman" panose="02020603050405020304" pitchFamily="18" charset="0"/>
              </a:rPr>
              <a:t>А в декабре </a:t>
            </a:r>
            <a:r>
              <a:rPr lang="ru-RU" sz="1800" dirty="0" err="1" smtClean="0">
                <a:cs typeface="Times New Roman" panose="02020603050405020304" pitchFamily="18" charset="0"/>
              </a:rPr>
              <a:t>калининградки</a:t>
            </a:r>
            <a:r>
              <a:rPr lang="ru-RU" sz="1800" dirty="0" smtClean="0">
                <a:cs typeface="Times New Roman" panose="02020603050405020304" pitchFamily="18" charset="0"/>
              </a:rPr>
              <a:t> еще и выиграли международный турнир в Японии. На ледовой арене города </a:t>
            </a:r>
            <a:r>
              <a:rPr lang="ru-RU" sz="1800" dirty="0" err="1" smtClean="0">
                <a:cs typeface="Times New Roman" panose="02020603050405020304" pitchFamily="18" charset="0"/>
              </a:rPr>
              <a:t>Каруидзава</a:t>
            </a:r>
            <a:r>
              <a:rPr lang="ru-RU" sz="1800" dirty="0" smtClean="0">
                <a:cs typeface="Times New Roman" panose="02020603050405020304" pitchFamily="18" charset="0"/>
              </a:rPr>
              <a:t> в префектуре Нагано выступило 13 женских команд из Канады, Шотландии, Японии, Южной Кореи и России.</a:t>
            </a:r>
          </a:p>
          <a:p>
            <a:pPr marL="0" indent="0">
              <a:buNone/>
            </a:pPr>
            <a:r>
              <a:rPr lang="ru-RU" sz="1800" dirty="0" smtClean="0">
                <a:cs typeface="Times New Roman" panose="02020603050405020304" pitchFamily="18" charset="0"/>
              </a:rPr>
              <a:t>Россиянки, в составе которых были Юлия </a:t>
            </a:r>
            <a:r>
              <a:rPr lang="ru-RU" sz="1800" dirty="0" err="1" smtClean="0">
                <a:cs typeface="Times New Roman" panose="02020603050405020304" pitchFamily="18" charset="0"/>
              </a:rPr>
              <a:t>Портунова</a:t>
            </a:r>
            <a:r>
              <a:rPr lang="ru-RU" sz="1800" dirty="0" smtClean="0">
                <a:cs typeface="Times New Roman" panose="02020603050405020304" pitchFamily="18" charset="0"/>
              </a:rPr>
              <a:t> и Юлия </a:t>
            </a:r>
            <a:r>
              <a:rPr lang="ru-RU" sz="1800" dirty="0" err="1" smtClean="0">
                <a:cs typeface="Times New Roman" panose="02020603050405020304" pitchFamily="18" charset="0"/>
              </a:rPr>
              <a:t>Гузиёва</a:t>
            </a:r>
            <a:r>
              <a:rPr lang="ru-RU" sz="1800" dirty="0" smtClean="0">
                <a:cs typeface="Times New Roman" panose="02020603050405020304" pitchFamily="18" charset="0"/>
              </a:rPr>
              <a:t>, переиграли шотландскую команду скипа Софи Джексон, оказались сильнее японок </a:t>
            </a:r>
            <a:r>
              <a:rPr lang="ru-RU" sz="1800" dirty="0" err="1" smtClean="0">
                <a:cs typeface="Times New Roman" panose="02020603050405020304" pitchFamily="18" charset="0"/>
              </a:rPr>
              <a:t>Сейны</a:t>
            </a:r>
            <a:r>
              <a:rPr lang="ru-RU" sz="1800" dirty="0" smtClean="0">
                <a:cs typeface="Times New Roman" panose="02020603050405020304" pitchFamily="18" charset="0"/>
              </a:rPr>
              <a:t> </a:t>
            </a:r>
            <a:r>
              <a:rPr lang="ru-RU" sz="1800" dirty="0" err="1" smtClean="0">
                <a:cs typeface="Times New Roman" panose="02020603050405020304" pitchFamily="18" charset="0"/>
              </a:rPr>
              <a:t>Накаджимы</a:t>
            </a:r>
            <a:r>
              <a:rPr lang="ru-RU" sz="1800" dirty="0" smtClean="0">
                <a:cs typeface="Times New Roman" panose="02020603050405020304" pitchFamily="18" charset="0"/>
              </a:rPr>
              <a:t>, а в финале одолели еще одну японскую сборную.</a:t>
            </a:r>
            <a:endParaRPr lang="ru-RU" sz="1800" dirty="0">
              <a:cs typeface="Times New Roman" panose="02020603050405020304" pitchFamily="18" charset="0"/>
            </a:endParaRPr>
          </a:p>
        </p:txBody>
      </p:sp>
    </p:spTree>
    <p:extLst>
      <p:ext uri="{BB962C8B-B14F-4D97-AF65-F5344CB8AC3E}">
        <p14:creationId xmlns:p14="http://schemas.microsoft.com/office/powerpoint/2010/main" val="282276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0" y="0"/>
            <a:ext cx="12192000" cy="6873316"/>
          </a:xfrm>
          <a:prstGeom prst="rect">
            <a:avLst/>
          </a:prstGeom>
        </p:spPr>
      </p:pic>
    </p:spTree>
    <p:extLst>
      <p:ext uri="{BB962C8B-B14F-4D97-AF65-F5344CB8AC3E}">
        <p14:creationId xmlns:p14="http://schemas.microsoft.com/office/powerpoint/2010/main" val="3574492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t>Кудо</a:t>
            </a:r>
            <a:endParaRPr lang="ru-RU" dirty="0"/>
          </a:p>
        </p:txBody>
      </p:sp>
      <p:sp>
        <p:nvSpPr>
          <p:cNvPr id="3" name="Объект 2"/>
          <p:cNvSpPr>
            <a:spLocks noGrp="1"/>
          </p:cNvSpPr>
          <p:nvPr>
            <p:ph idx="1"/>
          </p:nvPr>
        </p:nvSpPr>
        <p:spPr/>
        <p:txBody>
          <a:bodyPr/>
          <a:lstStyle/>
          <a:p>
            <a:r>
              <a:rPr lang="ru-RU" dirty="0" err="1"/>
              <a:t>Кудо</a:t>
            </a:r>
            <a:r>
              <a:rPr lang="ru-RU" dirty="0"/>
              <a:t> - современное </a:t>
            </a:r>
            <a:r>
              <a:rPr lang="ru-RU" dirty="0" err="1"/>
              <a:t>полноконтактное</a:t>
            </a:r>
            <a:r>
              <a:rPr lang="ru-RU" dirty="0"/>
              <a:t> боевое единоборство, созданное в 1981 году мастером восточных единоборств </a:t>
            </a:r>
            <a:r>
              <a:rPr lang="ru-RU" dirty="0" err="1"/>
              <a:t>Адзумой</a:t>
            </a:r>
            <a:r>
              <a:rPr lang="ru-RU" dirty="0"/>
              <a:t> </a:t>
            </a:r>
            <a:r>
              <a:rPr lang="ru-RU" dirty="0" err="1"/>
              <a:t>Такаси</a:t>
            </a:r>
            <a:r>
              <a:rPr lang="ru-RU" dirty="0"/>
              <a:t> на основе его знаний о карате </a:t>
            </a:r>
            <a:r>
              <a:rPr lang="ru-RU" dirty="0" err="1"/>
              <a:t>кёкусинкай</a:t>
            </a:r>
            <a:r>
              <a:rPr lang="ru-RU" dirty="0"/>
              <a:t>, борьбе дзюдо и тайском боксе. В настоящий момент </a:t>
            </a:r>
            <a:r>
              <a:rPr lang="ru-RU" dirty="0" err="1"/>
              <a:t>кудо</a:t>
            </a:r>
            <a:r>
              <a:rPr lang="ru-RU" dirty="0"/>
              <a:t> - это динамично развивающийся вид спорта, включающий в себя элементы и технические приемы из арсенала карате, дзюдо, английского и тайского бокса, а также других видов боевых единоборств.</a:t>
            </a:r>
          </a:p>
          <a:p>
            <a:endParaRPr lang="ru-RU" dirty="0"/>
          </a:p>
        </p:txBody>
      </p:sp>
    </p:spTree>
    <p:extLst>
      <p:ext uri="{BB962C8B-B14F-4D97-AF65-F5344CB8AC3E}">
        <p14:creationId xmlns:p14="http://schemas.microsoft.com/office/powerpoint/2010/main" val="3291741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novosti-saratova.ru/wp-content/uploads/2019/12/kud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62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512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374226" y="2333297"/>
            <a:ext cx="9427779" cy="1497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p:cNvSpPr>
            <a:spLocks noGrp="1"/>
          </p:cNvSpPr>
          <p:nvPr>
            <p:ph idx="1"/>
          </p:nvPr>
        </p:nvSpPr>
        <p:spPr>
          <a:xfrm>
            <a:off x="775138" y="594125"/>
            <a:ext cx="9601196" cy="3318936"/>
          </a:xfrm>
        </p:spPr>
        <p:txBody>
          <a:bodyPr>
            <a:noAutofit/>
          </a:bodyPr>
          <a:lstStyle/>
          <a:p>
            <a:pPr marL="0" indent="0">
              <a:buNone/>
            </a:pPr>
            <a:r>
              <a:rPr lang="ru-RU" sz="1600" dirty="0" smtClean="0">
                <a:cs typeface="Times New Roman" panose="02020603050405020304" pitchFamily="18" charset="0"/>
              </a:rPr>
              <a:t>Калининградец Марат </a:t>
            </a:r>
            <a:r>
              <a:rPr lang="ru-RU" sz="1600" dirty="0" err="1" smtClean="0">
                <a:cs typeface="Times New Roman" panose="02020603050405020304" pitchFamily="18" charset="0"/>
              </a:rPr>
              <a:t>Алиасхабов</a:t>
            </a:r>
            <a:r>
              <a:rPr lang="ru-RU" sz="1600" dirty="0" smtClean="0">
                <a:cs typeface="Times New Roman" panose="02020603050405020304" pitchFamily="18" charset="0"/>
              </a:rPr>
              <a:t> стал чемпионом мира по </a:t>
            </a:r>
            <a:r>
              <a:rPr lang="ru-RU" sz="1600" dirty="0" err="1" smtClean="0">
                <a:cs typeface="Times New Roman" panose="02020603050405020304" pitchFamily="18" charset="0"/>
              </a:rPr>
              <a:t>кудо</a:t>
            </a:r>
            <a:r>
              <a:rPr lang="ru-RU" sz="1600" dirty="0" smtClean="0">
                <a:cs typeface="Times New Roman" panose="02020603050405020304" pitchFamily="18" charset="0"/>
              </a:rPr>
              <a:t> – масштабные соревнования принимал город Токио. Всего на счету команды России 12 золотых и 4 серебряных медали.</a:t>
            </a:r>
          </a:p>
          <a:p>
            <a:pPr marL="0" indent="0">
              <a:buNone/>
            </a:pPr>
            <a:r>
              <a:rPr lang="ru-RU" sz="1600" dirty="0" smtClean="0">
                <a:cs typeface="Times New Roman" panose="02020603050405020304" pitchFamily="18" charset="0"/>
              </a:rPr>
              <a:t>Боец регионального отделения национальной федерации </a:t>
            </a:r>
            <a:r>
              <a:rPr lang="ru-RU" sz="1600" dirty="0" err="1" smtClean="0">
                <a:cs typeface="Times New Roman" panose="02020603050405020304" pitchFamily="18" charset="0"/>
              </a:rPr>
              <a:t>кудо</a:t>
            </a:r>
            <a:r>
              <a:rPr lang="ru-RU" sz="1600" dirty="0" smtClean="0">
                <a:cs typeface="Times New Roman" panose="02020603050405020304" pitchFamily="18" charset="0"/>
              </a:rPr>
              <a:t> соревновался среди соперников с суммой веса и роста (коэффициента) свыше 270 единиц.</a:t>
            </a:r>
          </a:p>
          <a:p>
            <a:pPr marL="0" indent="0">
              <a:buNone/>
            </a:pPr>
            <a:r>
              <a:rPr lang="ru-RU" sz="1600" dirty="0" smtClean="0">
                <a:cs typeface="Times New Roman" panose="02020603050405020304" pitchFamily="18" charset="0"/>
              </a:rPr>
              <a:t>Оппонентов такой массы было 16 — с ростом 182 сантиметра и весом 111 килограммов, Муса провел четыре поединка, одолев украинца, корейца, японца и спортсмена из Москвы Сергея Минакова в финале. Итог – золотая медаль и почести.</a:t>
            </a:r>
          </a:p>
          <a:p>
            <a:pPr marL="0" indent="0">
              <a:buNone/>
            </a:pPr>
            <a:r>
              <a:rPr lang="ru-RU" sz="1600" dirty="0" smtClean="0">
                <a:cs typeface="Times New Roman" panose="02020603050405020304" pitchFamily="18" charset="0"/>
              </a:rPr>
              <a:t>По словам Марата, такой вид спорта как </a:t>
            </a:r>
            <a:r>
              <a:rPr lang="ru-RU" sz="1600" dirty="0" err="1" smtClean="0">
                <a:cs typeface="Times New Roman" panose="02020603050405020304" pitchFamily="18" charset="0"/>
              </a:rPr>
              <a:t>кудо</a:t>
            </a:r>
            <a:r>
              <a:rPr lang="ru-RU" sz="1600" dirty="0" smtClean="0">
                <a:cs typeface="Times New Roman" panose="02020603050405020304" pitchFamily="18" charset="0"/>
              </a:rPr>
              <a:t> тренирует не только физические, но и моральные, духовные качества человека.</a:t>
            </a:r>
          </a:p>
          <a:p>
            <a:pPr marL="0" indent="0">
              <a:buNone/>
            </a:pPr>
            <a:r>
              <a:rPr lang="ru-RU" sz="1600" dirty="0" smtClean="0">
                <a:cs typeface="Times New Roman" panose="02020603050405020304" pitchFamily="18" charset="0"/>
              </a:rPr>
              <a:t>- Это самурайская философия: уважение к семье и родителям, к учителю. Никакой агрессии. Этому учит сенсей, президент федерации </a:t>
            </a:r>
            <a:r>
              <a:rPr lang="ru-RU" sz="1600" dirty="0" err="1" smtClean="0">
                <a:cs typeface="Times New Roman" panose="02020603050405020304" pitchFamily="18" charset="0"/>
              </a:rPr>
              <a:t>кудо</a:t>
            </a:r>
            <a:r>
              <a:rPr lang="ru-RU" sz="1600" dirty="0" smtClean="0">
                <a:cs typeface="Times New Roman" panose="02020603050405020304" pitchFamily="18" charset="0"/>
              </a:rPr>
              <a:t> России Роман Анашкин. Созидай, твори добро, живи в мире. Как говорили самураи, лучший поединок это тот, который не состоялся. Важно избегать конфликтов, драк, - говорит боец. – Душа, тело, разум – все связано. Занявшись </a:t>
            </a:r>
            <a:r>
              <a:rPr lang="ru-RU" sz="1600" dirty="0" err="1" smtClean="0">
                <a:cs typeface="Times New Roman" panose="02020603050405020304" pitchFamily="18" charset="0"/>
              </a:rPr>
              <a:t>кудо</a:t>
            </a:r>
            <a:r>
              <a:rPr lang="ru-RU" sz="1600" dirty="0" smtClean="0">
                <a:cs typeface="Times New Roman" panose="02020603050405020304" pitchFamily="18" charset="0"/>
              </a:rPr>
              <a:t>, я увидел четко свой жизненный путь.</a:t>
            </a:r>
          </a:p>
          <a:p>
            <a:pPr marL="0" indent="0">
              <a:buNone/>
            </a:pPr>
            <a:r>
              <a:rPr lang="ru-RU" sz="1600" dirty="0" smtClean="0">
                <a:cs typeface="Times New Roman" panose="02020603050405020304" pitchFamily="18" charset="0"/>
              </a:rPr>
              <a:t>Мечта Марата – открыть в Калининграде свою школу и тренировать детей.</a:t>
            </a:r>
          </a:p>
          <a:p>
            <a:pPr marL="0" indent="0">
              <a:buNone/>
            </a:pPr>
            <a:r>
              <a:rPr lang="ru-RU" sz="1600" dirty="0" err="1" smtClean="0">
                <a:cs typeface="Times New Roman" panose="02020603050405020304" pitchFamily="18" charset="0"/>
              </a:rPr>
              <a:t>Кудо</a:t>
            </a:r>
            <a:r>
              <a:rPr lang="ru-RU" sz="1600" dirty="0" smtClean="0">
                <a:cs typeface="Times New Roman" panose="02020603050405020304" pitchFamily="18" charset="0"/>
              </a:rPr>
              <a:t> - современное </a:t>
            </a:r>
            <a:r>
              <a:rPr lang="ru-RU" sz="1600" dirty="0" err="1" smtClean="0">
                <a:cs typeface="Times New Roman" panose="02020603050405020304" pitchFamily="18" charset="0"/>
              </a:rPr>
              <a:t>полноконтактное</a:t>
            </a:r>
            <a:r>
              <a:rPr lang="ru-RU" sz="1600" dirty="0" smtClean="0">
                <a:cs typeface="Times New Roman" panose="02020603050405020304" pitchFamily="18" charset="0"/>
              </a:rPr>
              <a:t> боевое единоборство, созданное в 1981 году мастером восточных единоборств </a:t>
            </a:r>
            <a:r>
              <a:rPr lang="ru-RU" sz="1600" dirty="0" err="1" smtClean="0">
                <a:cs typeface="Times New Roman" panose="02020603050405020304" pitchFamily="18" charset="0"/>
              </a:rPr>
              <a:t>Адзумой</a:t>
            </a:r>
            <a:r>
              <a:rPr lang="ru-RU" sz="1600" dirty="0" smtClean="0">
                <a:cs typeface="Times New Roman" panose="02020603050405020304" pitchFamily="18" charset="0"/>
              </a:rPr>
              <a:t> </a:t>
            </a:r>
            <a:r>
              <a:rPr lang="ru-RU" sz="1600" dirty="0" err="1" smtClean="0">
                <a:cs typeface="Times New Roman" panose="02020603050405020304" pitchFamily="18" charset="0"/>
              </a:rPr>
              <a:t>Такаси</a:t>
            </a:r>
            <a:r>
              <a:rPr lang="ru-RU" sz="1600" dirty="0" smtClean="0">
                <a:cs typeface="Times New Roman" panose="02020603050405020304" pitchFamily="18" charset="0"/>
              </a:rPr>
              <a:t> на основе его знаний о карате </a:t>
            </a:r>
            <a:r>
              <a:rPr lang="ru-RU" sz="1600" dirty="0" err="1" smtClean="0">
                <a:cs typeface="Times New Roman" panose="02020603050405020304" pitchFamily="18" charset="0"/>
              </a:rPr>
              <a:t>кёкусинкай</a:t>
            </a:r>
            <a:r>
              <a:rPr lang="ru-RU" sz="1600" dirty="0" smtClean="0">
                <a:cs typeface="Times New Roman" panose="02020603050405020304" pitchFamily="18" charset="0"/>
              </a:rPr>
              <a:t>, борьбе дзюдо и тайском боксе. В настоящий момент </a:t>
            </a:r>
            <a:r>
              <a:rPr lang="ru-RU" sz="1600" dirty="0" err="1" smtClean="0">
                <a:cs typeface="Times New Roman" panose="02020603050405020304" pitchFamily="18" charset="0"/>
              </a:rPr>
              <a:t>кудо</a:t>
            </a:r>
            <a:r>
              <a:rPr lang="ru-RU" sz="1600" dirty="0" smtClean="0">
                <a:cs typeface="Times New Roman" panose="02020603050405020304" pitchFamily="18" charset="0"/>
              </a:rPr>
              <a:t> - это динамично развивающийся вид спорта, включающий в себя элементы и технические приемы из арсенала карате, дзюдо, английского и тайского бокса, а также других видов боевых единоборств.</a:t>
            </a:r>
            <a:endParaRPr lang="ru-RU" sz="1600" dirty="0">
              <a:cs typeface="Times New Roman" panose="02020603050405020304" pitchFamily="18" charset="0"/>
            </a:endParaRPr>
          </a:p>
        </p:txBody>
      </p:sp>
    </p:spTree>
    <p:extLst>
      <p:ext uri="{BB962C8B-B14F-4D97-AF65-F5344CB8AC3E}">
        <p14:creationId xmlns:p14="http://schemas.microsoft.com/office/powerpoint/2010/main" val="3144124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1" y="0"/>
            <a:ext cx="12217507" cy="6858000"/>
          </a:xfrm>
          <a:prstGeom prst="rect">
            <a:avLst/>
          </a:prstGeom>
        </p:spPr>
      </p:pic>
    </p:spTree>
    <p:extLst>
      <p:ext uri="{BB962C8B-B14F-4D97-AF65-F5344CB8AC3E}">
        <p14:creationId xmlns:p14="http://schemas.microsoft.com/office/powerpoint/2010/main" val="113337954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Натуральные материалы">
  <a:themeElements>
    <a:clrScheme name="Натуральные материалы">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Натуральные материалы">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Натуральные материалы">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267</TotalTime>
  <Words>1847</Words>
  <Application>Microsoft Office PowerPoint</Application>
  <PresentationFormat>Широкоэкранный</PresentationFormat>
  <Paragraphs>108</Paragraphs>
  <Slides>36</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36</vt:i4>
      </vt:variant>
    </vt:vector>
  </HeadingPairs>
  <TitlesOfParts>
    <vt:vector size="40" baseType="lpstr">
      <vt:lpstr>Arial</vt:lpstr>
      <vt:lpstr>Garamond</vt:lpstr>
      <vt:lpstr>Times New Roman</vt:lpstr>
      <vt:lpstr>Натуральные материалы</vt:lpstr>
      <vt:lpstr>Известные спортсмены Калининградской области.</vt:lpstr>
      <vt:lpstr>Керлинг</vt:lpstr>
      <vt:lpstr>Презентация PowerPoint</vt:lpstr>
      <vt:lpstr>Презентация PowerPoint</vt:lpstr>
      <vt:lpstr>Презентация PowerPoint</vt:lpstr>
      <vt:lpstr>Кудо</vt:lpstr>
      <vt:lpstr>Презентация PowerPoint</vt:lpstr>
      <vt:lpstr>Презентация PowerPoint</vt:lpstr>
      <vt:lpstr>Презентация PowerPoint</vt:lpstr>
      <vt:lpstr>Греко-Римская борьба</vt:lpstr>
      <vt:lpstr>Презентация PowerPoint</vt:lpstr>
      <vt:lpstr>Презентация PowerPoint</vt:lpstr>
      <vt:lpstr>Презентация PowerPoint</vt:lpstr>
      <vt:lpstr>Спортивное ориентирование</vt:lpstr>
      <vt:lpstr>Презентация PowerPoint</vt:lpstr>
      <vt:lpstr>Презентация PowerPoint</vt:lpstr>
      <vt:lpstr>Презентация PowerPoint</vt:lpstr>
      <vt:lpstr>Стрельба из лука</vt:lpstr>
      <vt:lpstr>Презентация PowerPoint</vt:lpstr>
      <vt:lpstr>Презентация PowerPoint</vt:lpstr>
      <vt:lpstr>Презентация PowerPoint</vt:lpstr>
      <vt:lpstr>Велоспорт</vt:lpstr>
      <vt:lpstr>Презентация PowerPoint</vt:lpstr>
      <vt:lpstr>Презентация PowerPoint</vt:lpstr>
      <vt:lpstr>Презентация PowerPoint</vt:lpstr>
      <vt:lpstr>Настольный теннис</vt:lpstr>
      <vt:lpstr>Презентация PowerPoint</vt:lpstr>
      <vt:lpstr>Презентация PowerPoint</vt:lpstr>
      <vt:lpstr>Презентация PowerPoint</vt:lpstr>
      <vt:lpstr>Янтарный олимп</vt:lpstr>
      <vt:lpstr>Презентация PowerPoint</vt:lpstr>
      <vt:lpstr>Презентация PowerPoint</vt:lpstr>
      <vt:lpstr>Презентация PowerPoint</vt:lpstr>
      <vt:lpstr>Презентация PowerPoint</vt:lpstr>
      <vt:lpstr>Презентация PowerPoint</vt:lpstr>
      <vt:lpstr>Список литературы:</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Известные спортсмены Калининградской области.</dc:title>
  <dc:creator>Альма</dc:creator>
  <cp:lastModifiedBy>вал</cp:lastModifiedBy>
  <cp:revision>10</cp:revision>
  <dcterms:created xsi:type="dcterms:W3CDTF">2020-12-03T08:10:47Z</dcterms:created>
  <dcterms:modified xsi:type="dcterms:W3CDTF">2021-01-19T15:18:48Z</dcterms:modified>
</cp:coreProperties>
</file>