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57" r:id="rId3"/>
    <p:sldId id="258" r:id="rId4"/>
    <p:sldId id="269" r:id="rId5"/>
    <p:sldId id="273" r:id="rId6"/>
    <p:sldId id="259" r:id="rId7"/>
    <p:sldId id="260" r:id="rId8"/>
    <p:sldId id="270" r:id="rId9"/>
    <p:sldId id="262" r:id="rId10"/>
    <p:sldId id="261" r:id="rId11"/>
    <p:sldId id="263" r:id="rId12"/>
    <p:sldId id="264" r:id="rId13"/>
    <p:sldId id="265" r:id="rId14"/>
    <p:sldId id="266" r:id="rId15"/>
    <p:sldId id="268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217C8-E392-4B38-A4B4-5A259DBDD1B2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574DC-8873-48CD-86C2-6405D971D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72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574DC-8873-48CD-86C2-6405D971DE9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328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59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6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686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77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188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52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86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55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80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079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8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81201-14AA-4F6A-BB1B-7784F9257C68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53E91-BF5E-480E-950D-A0E75E9FF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315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Прозвенел звонок весёлый.</a:t>
            </a:r>
          </a:p>
          <a:p>
            <a:pPr marL="0" indent="0" algn="ctr">
              <a:buNone/>
            </a:pPr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начать урок готовы.</a:t>
            </a:r>
          </a:p>
          <a:p>
            <a:pPr marL="0" indent="0" algn="ctr">
              <a:buNone/>
            </a:pPr>
            <a:r>
              <a:rPr lang="ru-RU" sz="6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сами </a:t>
            </a:r>
            <a:r>
              <a:rPr lang="ru-RU" sz="6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рассуждать,</a:t>
            </a:r>
            <a:endParaRPr lang="ru-RU" sz="60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другу помогать.</a:t>
            </a:r>
            <a:endParaRPr lang="ru-RU" sz="66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73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03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785" y="1491517"/>
            <a:ext cx="1087901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огон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окун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endParaRPr lang="ru-RU" sz="6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окун</a:t>
            </a:r>
            <a:r>
              <a:rPr lang="ru-RU" sz="6000" b="1" i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000" b="1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стебел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стебел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ки, мебел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мебел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школа- 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ный, сила – сил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74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58283"/>
            <a:ext cx="10515600" cy="5418680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54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морозный </a:t>
            </a:r>
            <a:r>
              <a:rPr lang="ru-RU" sz="66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ьнед</a:t>
            </a: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54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дворе </a:t>
            </a:r>
            <a:r>
              <a:rPr lang="ru-RU" sz="66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еишьлоб</a:t>
            </a:r>
            <a:r>
              <a:rPr lang="ru-RU" sz="6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сугробы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6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 взяла </a:t>
            </a:r>
            <a:r>
              <a:rPr lang="ru-RU" sz="80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икьнок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пошла  на  </a:t>
            </a:r>
            <a:r>
              <a:rPr lang="ru-RU" sz="72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йыньлокш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каток</a:t>
            </a: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6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24468"/>
            <a:ext cx="10515600" cy="6133171"/>
          </a:xfrm>
        </p:spPr>
        <p:txBody>
          <a:bodyPr/>
          <a:lstStyle/>
          <a:p>
            <a:pPr marL="0" lvl="0" indent="0">
              <a:buNone/>
            </a:pPr>
            <a:r>
              <a:rPr lang="ru-RU" sz="5400" i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Сегодня </a:t>
            </a:r>
            <a:r>
              <a:rPr lang="ru-RU" sz="5400" i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морозный </a:t>
            </a:r>
            <a:r>
              <a:rPr lang="ru-RU" sz="6600" b="1" i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</a:t>
            </a:r>
            <a:r>
              <a:rPr lang="ru-RU" sz="4000" i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r>
              <a:rPr lang="ru-RU" sz="5400" i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5400" i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дворе </a:t>
            </a:r>
            <a:r>
              <a:rPr lang="ru-RU" sz="6600" b="1" i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 </a:t>
            </a:r>
            <a:r>
              <a:rPr lang="ru-RU" sz="6000" i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сугробы</a:t>
            </a:r>
            <a:r>
              <a:rPr lang="ru-RU" sz="4000" b="1" i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6000" i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 взяла </a:t>
            </a:r>
            <a:r>
              <a:rPr lang="ru-RU" sz="8000" b="1" i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коньки</a:t>
            </a:r>
            <a:r>
              <a:rPr lang="ru-RU" sz="4000" b="1" i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000" i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пошла  на  </a:t>
            </a:r>
            <a:r>
              <a:rPr lang="ru-RU" sz="7200" b="1" i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</a:t>
            </a:r>
            <a:r>
              <a:rPr lang="ru-RU" sz="4000" b="1" i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i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каток</a:t>
            </a:r>
            <a:r>
              <a:rPr lang="ru-RU" sz="4000" i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94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8147"/>
            <a:ext cx="10515600" cy="5084143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__________ </a:t>
            </a: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согласного звука на конце и в середине перед согласным обозначается ____________.</a:t>
            </a:r>
          </a:p>
          <a:p>
            <a:pPr marL="0" indent="0">
              <a:buNone/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мягкость                      в) твёрдым знаком</a:t>
            </a:r>
          </a:p>
          <a:p>
            <a:pPr marL="0" indent="0">
              <a:buNone/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твёрдость                    г) мягким знаком.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ыгнутая вправо стрелка 3"/>
          <p:cNvSpPr/>
          <p:nvPr/>
        </p:nvSpPr>
        <p:spPr>
          <a:xfrm rot="19415189" flipV="1">
            <a:off x="9135042" y="1922443"/>
            <a:ext cx="2062305" cy="3165395"/>
          </a:xfrm>
          <a:prstGeom prst="curvedLeftArrow">
            <a:avLst>
              <a:gd name="adj1" fmla="val 14085"/>
              <a:gd name="adj2" fmla="val 35938"/>
              <a:gd name="adj3" fmla="val 7139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 flipH="1" flipV="1">
            <a:off x="256478" y="1338146"/>
            <a:ext cx="734122" cy="3363949"/>
          </a:xfrm>
          <a:prstGeom prst="curvedLeftArrow">
            <a:avLst>
              <a:gd name="adj1" fmla="val 25000"/>
              <a:gd name="adj2" fmla="val 126558"/>
              <a:gd name="adj3" fmla="val 25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9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4800" b="1" i="1" u="sng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Мягкость</a:t>
            </a:r>
            <a:r>
              <a:rPr lang="ru-RU" sz="3600" smtClean="0">
                <a:solidFill>
                  <a:prstClr val="black"/>
                </a:solidFill>
              </a:rPr>
              <a:t> </a:t>
            </a:r>
            <a:r>
              <a:rPr lang="ru-RU" sz="4800" b="1" i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согласного звука на конце и в середине перед согласным обозначается </a:t>
            </a:r>
            <a:r>
              <a:rPr lang="ru-RU" sz="5400" b="1" i="1" u="sng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мягким</a:t>
            </a:r>
            <a:r>
              <a:rPr lang="ru-RU" sz="4800" b="1" i="1" u="sng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u="sng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знаком.</a:t>
            </a:r>
            <a:endParaRPr lang="ru-RU" sz="4800" b="1" i="1" u="sng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186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8277835" cy="36845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 з </a:t>
            </a: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125 правило, с 126 </a:t>
            </a:r>
            <a:r>
              <a:rPr lang="ru-RU" sz="40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207</a:t>
            </a:r>
            <a:endParaRPr lang="ru-RU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90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3092" y="1"/>
            <a:ext cx="12315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178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УСТНАЯ РАБОТА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вариант:</a:t>
            </a:r>
          </a:p>
          <a:p>
            <a:pPr marL="0" indent="0">
              <a:buNone/>
            </a:pP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+ бен + лак – на + а =</a:t>
            </a:r>
          </a:p>
          <a:p>
            <a:pPr marL="0" indent="0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вариант:</a:t>
            </a:r>
          </a:p>
          <a:p>
            <a:pPr marL="0" indent="0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 +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рян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чка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н =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20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en-US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вариант:</a:t>
            </a:r>
          </a:p>
          <a:p>
            <a:pPr marL="0" lvl="0" indent="0">
              <a:buNone/>
            </a:pPr>
            <a:r>
              <a:rPr lang="ru-RU" sz="6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+ бен + лак – на + а </a:t>
            </a:r>
            <a:r>
              <a:rPr lang="ru-RU" sz="6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</a:p>
          <a:p>
            <a:pPr marL="0" lvl="0" indent="0">
              <a:buNone/>
            </a:pP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8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побенлак</a:t>
            </a:r>
            <a:r>
              <a:rPr lang="ru-RU" sz="4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на + а= </a:t>
            </a:r>
            <a:r>
              <a:rPr lang="ru-RU" sz="71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побелка</a:t>
            </a:r>
            <a:endParaRPr lang="ru-RU" sz="6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вариант:</a:t>
            </a:r>
          </a:p>
          <a:p>
            <a:pPr marL="0" lvl="0" indent="0">
              <a:buNone/>
            </a:pPr>
            <a:r>
              <a:rPr lang="ru-RU" sz="6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+ </a:t>
            </a:r>
            <a:r>
              <a:rPr lang="ru-RU" sz="6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рян</a:t>
            </a:r>
            <a:r>
              <a:rPr lang="ru-RU" sz="6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sz="6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чка</a:t>
            </a:r>
            <a:r>
              <a:rPr lang="ru-RU" sz="6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 </a:t>
            </a:r>
            <a:r>
              <a:rPr lang="ru-RU" sz="6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8500" b="1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морянчка</a:t>
            </a:r>
            <a:r>
              <a:rPr lang="ru-RU" sz="85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</a:p>
          <a:p>
            <a:pPr marL="0" lvl="0" indent="0">
              <a:buNone/>
            </a:pPr>
            <a:r>
              <a:rPr lang="ru-RU" sz="6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78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морячка</a:t>
            </a:r>
            <a:endParaRPr lang="ru-RU" sz="78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163337" y="2966224"/>
            <a:ext cx="646770" cy="10350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695807" y="2966224"/>
            <a:ext cx="524108" cy="947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645413" y="3815432"/>
            <a:ext cx="791736" cy="1449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12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182412"/>
              </p:ext>
            </p:extLst>
          </p:nvPr>
        </p:nvGraphicFramePr>
        <p:xfrm>
          <a:off x="179293" y="0"/>
          <a:ext cx="10632141" cy="7163532"/>
        </p:xfrm>
        <a:graphic>
          <a:graphicData uri="http://schemas.openxmlformats.org/drawingml/2006/table">
            <a:tbl>
              <a:tblPr firstRow="1" firstCol="1" bandRow="1"/>
              <a:tblGrid>
                <a:gridCol w="3268024">
                  <a:extLst>
                    <a:ext uri="{9D8B030D-6E8A-4147-A177-3AD203B41FA5}">
                      <a16:colId xmlns:a16="http://schemas.microsoft.com/office/drawing/2014/main" val="1339582554"/>
                    </a:ext>
                  </a:extLst>
                </a:gridCol>
                <a:gridCol w="3274758">
                  <a:extLst>
                    <a:ext uri="{9D8B030D-6E8A-4147-A177-3AD203B41FA5}">
                      <a16:colId xmlns:a16="http://schemas.microsoft.com/office/drawing/2014/main" val="2887945044"/>
                    </a:ext>
                  </a:extLst>
                </a:gridCol>
                <a:gridCol w="4089359">
                  <a:extLst>
                    <a:ext uri="{9D8B030D-6E8A-4147-A177-3AD203B41FA5}">
                      <a16:colId xmlns:a16="http://schemas.microsoft.com/office/drawing/2014/main" val="787708088"/>
                    </a:ext>
                  </a:extLst>
                </a:gridCol>
              </a:tblGrid>
              <a:tr h="551834">
                <a:tc>
                  <a:txBody>
                    <a:bodyPr/>
                    <a:lstStyle/>
                    <a:p>
                      <a:pPr marL="1123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- 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-  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- С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502829"/>
                  </a:ext>
                </a:extLst>
              </a:tr>
              <a:tr h="551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Козин С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Алексеева 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Чернякин Р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8532184"/>
                  </a:ext>
                </a:extLst>
              </a:tr>
              <a:tr h="551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Дыгасюк С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Кузнецов К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Слащилин К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217331"/>
                  </a:ext>
                </a:extLst>
              </a:tr>
              <a:tr h="551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Жоркин С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Миходенко</a:t>
                      </a:r>
                      <a:r>
                        <a:rPr lang="ru-RU" sz="3600" b="1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Драгомирецкая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978569"/>
                  </a:ext>
                </a:extLst>
              </a:tr>
              <a:tr h="5518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Ляуков</a:t>
                      </a:r>
                      <a:r>
                        <a:rPr lang="ru-RU" sz="3200" b="1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</a:t>
                      </a:r>
                      <a:endParaRPr lang="ru-RU" sz="1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Самдихаева</a:t>
                      </a:r>
                      <a:r>
                        <a:rPr lang="ru-RU" sz="28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Тимко К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445275"/>
                  </a:ext>
                </a:extLst>
              </a:tr>
              <a:tr h="551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Чимитова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Шкляев Р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Юферев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123843"/>
                  </a:ext>
                </a:extLst>
              </a:tr>
              <a:tr h="551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Рябых М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Учайкин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295310"/>
                  </a:ext>
                </a:extLst>
              </a:tr>
              <a:tr h="551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 С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Солонская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4583958"/>
                  </a:ext>
                </a:extLst>
              </a:tr>
              <a:tr h="551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Василенко В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Ян М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688577"/>
                  </a:ext>
                </a:extLst>
              </a:tr>
              <a:tr h="551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Серёдкин Р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Соседкова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719673"/>
                  </a:ext>
                </a:extLst>
              </a:tr>
              <a:tr h="785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Федькин Т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230471"/>
                  </a:ext>
                </a:extLst>
              </a:tr>
              <a:tr h="6751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b="1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Побережная</a:t>
                      </a:r>
                      <a:r>
                        <a:rPr lang="ru-RU" sz="2800" b="1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</a:t>
                      </a:r>
                      <a:endParaRPr lang="ru-RU" sz="2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531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9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294936"/>
              </p:ext>
            </p:extLst>
          </p:nvPr>
        </p:nvGraphicFramePr>
        <p:xfrm>
          <a:off x="272562" y="184324"/>
          <a:ext cx="10670757" cy="6788506"/>
        </p:xfrm>
        <a:graphic>
          <a:graphicData uri="http://schemas.openxmlformats.org/drawingml/2006/table">
            <a:tbl>
              <a:tblPr firstRow="1" firstCol="1" bandRow="1"/>
              <a:tblGrid>
                <a:gridCol w="3279894">
                  <a:extLst>
                    <a:ext uri="{9D8B030D-6E8A-4147-A177-3AD203B41FA5}">
                      <a16:colId xmlns:a16="http://schemas.microsoft.com/office/drawing/2014/main" val="1339582554"/>
                    </a:ext>
                  </a:extLst>
                </a:gridCol>
                <a:gridCol w="3286652">
                  <a:extLst>
                    <a:ext uri="{9D8B030D-6E8A-4147-A177-3AD203B41FA5}">
                      <a16:colId xmlns:a16="http://schemas.microsoft.com/office/drawing/2014/main" val="2887945044"/>
                    </a:ext>
                  </a:extLst>
                </a:gridCol>
                <a:gridCol w="4104211">
                  <a:extLst>
                    <a:ext uri="{9D8B030D-6E8A-4147-A177-3AD203B41FA5}">
                      <a16:colId xmlns:a16="http://schemas.microsoft.com/office/drawing/2014/main" val="787708088"/>
                    </a:ext>
                  </a:extLst>
                </a:gridCol>
              </a:tblGrid>
              <a:tr h="477493">
                <a:tc>
                  <a:txBody>
                    <a:bodyPr/>
                    <a:lstStyle/>
                    <a:p>
                      <a:pPr marL="1123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- 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-  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- С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502829"/>
                  </a:ext>
                </a:extLst>
              </a:tr>
              <a:tr h="4900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Козин С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Алексеева 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Чернякин Р</a:t>
                      </a:r>
                      <a:endParaRPr lang="ru-RU" sz="11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8532184"/>
                  </a:ext>
                </a:extLst>
              </a:tr>
              <a:tr h="4900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Дыгасюк С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Кузнецов К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Слащилин К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217331"/>
                  </a:ext>
                </a:extLst>
              </a:tr>
              <a:tr h="5512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Жоркин С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dirty="0" err="1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Миходенко</a:t>
                      </a:r>
                      <a:r>
                        <a:rPr lang="ru-RU" sz="3600" b="1" i="1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</a:t>
                      </a:r>
                      <a:endParaRPr lang="ru-RU" sz="11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Драгомирецкая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978569"/>
                  </a:ext>
                </a:extLst>
              </a:tr>
              <a:tr h="6584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 err="1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Ляуков</a:t>
                      </a:r>
                      <a:r>
                        <a:rPr lang="ru-RU" sz="3200" b="1" i="1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</a:t>
                      </a:r>
                      <a:endParaRPr lang="ru-RU" sz="1800" b="1" dirty="0" smtClean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Самдихаева</a:t>
                      </a:r>
                      <a:r>
                        <a:rPr lang="ru-RU" sz="28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Тимко К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445275"/>
                  </a:ext>
                </a:extLst>
              </a:tr>
              <a:tr h="4900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Чимитова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Шкляев Р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Юферев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123843"/>
                  </a:ext>
                </a:extLst>
              </a:tr>
              <a:tr h="4900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Рябых М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Учайкин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295310"/>
                  </a:ext>
                </a:extLst>
              </a:tr>
              <a:tr h="4900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 С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Солонская</a:t>
                      </a:r>
                      <a:r>
                        <a:rPr lang="ru-RU" sz="32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</a:t>
                      </a:r>
                      <a:endParaRPr lang="ru-RU" sz="11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4583958"/>
                  </a:ext>
                </a:extLst>
              </a:tr>
              <a:tr h="4900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Василенко В</a:t>
                      </a:r>
                      <a:endParaRPr lang="ru-RU" sz="1100" b="1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Ян М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688577"/>
                  </a:ext>
                </a:extLst>
              </a:tr>
              <a:tr h="4900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Серёдкин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Соседкова</a:t>
                      </a: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719673"/>
                  </a:ext>
                </a:extLst>
              </a:tr>
              <a:tr h="67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Федькин Т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6230471"/>
                  </a:ext>
                </a:extLst>
              </a:tr>
              <a:tr h="62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3200" b="1" i="1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Побережная</a:t>
                      </a:r>
                      <a:r>
                        <a:rPr lang="ru-RU" sz="2800" b="1" i="1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</a:t>
                      </a:r>
                      <a:endParaRPr lang="ru-RU" sz="2800" b="1" dirty="0" smtClean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52" marR="58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531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945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0708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7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700" b="1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,з,н,к</a:t>
            </a:r>
            <a:endParaRPr lang="ru-RU" sz="287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4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57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99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</a:t>
            </a:r>
            <a:endParaRPr lang="ru-RU" sz="199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14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в парах.</a:t>
            </a:r>
            <a:endParaRPr lang="ru-RU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Говорим шепотом.</a:t>
            </a:r>
          </a:p>
          <a:p>
            <a:pPr marL="514350" indent="-514350">
              <a:buAutoNum type="arabicParenR"/>
            </a:pP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вместе.</a:t>
            </a:r>
          </a:p>
          <a:p>
            <a:pPr marL="514350" indent="-514350">
              <a:buAutoNum type="arabicParenR"/>
            </a:pP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Договоримся: Кто будет отвечать.</a:t>
            </a:r>
          </a:p>
          <a:p>
            <a:pPr marL="514350" indent="-514350">
              <a:buAutoNum type="arabicParenR"/>
            </a:pP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от имени двоих.</a:t>
            </a:r>
          </a:p>
          <a:p>
            <a:pPr marL="514350" indent="-514350">
              <a:buAutoNum type="arabicParenR"/>
            </a:pP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друг друга за работу.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73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7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едведь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7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корь</a:t>
            </a: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</a:t>
            </a:r>
            <a:endParaRPr lang="ru-RU" sz="7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7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альто</a:t>
            </a:r>
          </a:p>
          <a:p>
            <a:pPr marL="0" indent="0" algn="ctr">
              <a:buNone/>
            </a:pPr>
            <a:r>
              <a:rPr lang="ru-RU" sz="7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7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ольцо</a:t>
            </a: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</a:t>
            </a:r>
            <a:endParaRPr lang="ru-RU" sz="7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81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286</Words>
  <Application>Microsoft Office PowerPoint</Application>
  <PresentationFormat>Широкоэкранный</PresentationFormat>
  <Paragraphs>110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УСТНАЯ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работы в парах.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Прозвенел звонок весёлый. Мы начать урок готовы. Будем  сами рассуждать, И друг другу помогать!</dc:title>
  <dc:creator>107</dc:creator>
  <cp:lastModifiedBy>107</cp:lastModifiedBy>
  <cp:revision>27</cp:revision>
  <dcterms:created xsi:type="dcterms:W3CDTF">2023-12-02T03:52:15Z</dcterms:created>
  <dcterms:modified xsi:type="dcterms:W3CDTF">2023-12-06T02:46:20Z</dcterms:modified>
</cp:coreProperties>
</file>