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sldIdLst>
    <p:sldId id="271" r:id="rId2"/>
    <p:sldId id="257" r:id="rId3"/>
    <p:sldId id="258" r:id="rId4"/>
    <p:sldId id="269" r:id="rId5"/>
    <p:sldId id="273" r:id="rId6"/>
    <p:sldId id="259" r:id="rId7"/>
    <p:sldId id="260" r:id="rId8"/>
    <p:sldId id="270" r:id="rId9"/>
    <p:sldId id="262" r:id="rId10"/>
    <p:sldId id="261" r:id="rId11"/>
    <p:sldId id="263" r:id="rId12"/>
    <p:sldId id="264" r:id="rId13"/>
    <p:sldId id="265" r:id="rId14"/>
    <p:sldId id="266" r:id="rId15"/>
    <p:sldId id="268" r:id="rId16"/>
    <p:sldId id="267" r:id="rId17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4217C8-E392-4B38-A4B4-5A259DBDD1B2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C574DC-8873-48CD-86C2-6405D971DE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15724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2C574DC-8873-48CD-86C2-6405D971DE9D}" type="slidenum">
              <a:rPr lang="ru-RU" smtClean="0"/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563287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65963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516782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66864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47706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411888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05217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748671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915537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408066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340793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072801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181201-14AA-4F6A-BB1B-7784F9257C68}" type="datetimeFigureOut">
              <a:rPr lang="ru-RU" smtClean="0"/>
              <a:t>06.12.2023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B53E91-BF5E-480E-950D-A0E75E9FF65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943159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6000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</a:t>
            </a:r>
            <a:r>
              <a:rPr lang="ru-RU" sz="60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Прозвенел звонок весёлый.</a:t>
            </a:r>
          </a:p>
          <a:p>
            <a:pPr marL="0" indent="0" algn="ctr">
              <a:buNone/>
            </a:pPr>
            <a:r>
              <a:rPr lang="ru-RU" sz="60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Мы начать урок готовы.</a:t>
            </a:r>
          </a:p>
          <a:p>
            <a:pPr marL="0" indent="0" algn="ctr">
              <a:buNone/>
            </a:pPr>
            <a:r>
              <a:rPr lang="ru-RU" sz="6000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60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Будем сами </a:t>
            </a:r>
            <a:r>
              <a:rPr lang="ru-RU" sz="66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рассуждать,</a:t>
            </a:r>
            <a:endParaRPr lang="ru-RU" sz="6000" b="1" i="1" dirty="0" smtClean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z="60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lang="ru-RU" sz="60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66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друг другу помогать.</a:t>
            </a:r>
            <a:endParaRPr lang="ru-RU" sz="6600" b="1" i="1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0736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30309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74785" y="1491517"/>
            <a:ext cx="10879015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Огон</a:t>
            </a:r>
            <a:r>
              <a:rPr lang="ru-RU" sz="60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огон</a:t>
            </a:r>
            <a:r>
              <a:rPr lang="ru-RU" sz="60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ки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окун</a:t>
            </a:r>
            <a:r>
              <a:rPr lang="ru-RU" sz="60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– </a:t>
            </a:r>
            <a:endParaRPr lang="ru-RU" sz="6000" b="1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6000" b="1" i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окун</a:t>
            </a:r>
            <a:r>
              <a:rPr lang="ru-RU" sz="6000" b="1" i="1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ки</a:t>
            </a:r>
            <a:r>
              <a:rPr lang="ru-RU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 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стебел</a:t>
            </a:r>
            <a:r>
              <a:rPr lang="ru-RU" sz="60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-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стебел</a:t>
            </a:r>
            <a:r>
              <a:rPr lang="ru-RU" sz="60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ки, мебел</a:t>
            </a:r>
            <a:r>
              <a:rPr lang="ru-RU" sz="60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– мебел</a:t>
            </a:r>
            <a:r>
              <a:rPr lang="ru-RU" sz="60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ный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школа- 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школ</a:t>
            </a:r>
            <a:r>
              <a:rPr lang="ru-RU" sz="60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ный, сила – сил</a:t>
            </a:r>
            <a:r>
              <a:rPr lang="ru-RU" sz="60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ный</a:t>
            </a:r>
            <a:r>
              <a:rPr lang="ru-RU" sz="6000" b="1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6000" b="1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80744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758283"/>
            <a:ext cx="10515600" cy="5418680"/>
          </a:xfrm>
        </p:spPr>
        <p:txBody>
          <a:bodyPr/>
          <a:lstStyle/>
          <a:p>
            <a:pPr marL="0" indent="0">
              <a:buNone/>
            </a:pPr>
            <a:r>
              <a:rPr lang="ru-RU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5400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Сегодня морозный </a:t>
            </a:r>
            <a:r>
              <a:rPr lang="ru-RU" sz="6600" b="1" i="1" dirty="0" err="1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ьнед</a:t>
            </a:r>
            <a:r>
              <a:rPr lang="ru-RU" sz="4000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5400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 дворе </a:t>
            </a:r>
            <a:r>
              <a:rPr lang="ru-RU" sz="6600" b="1" i="1" dirty="0" err="1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еишьлоб</a:t>
            </a:r>
            <a:r>
              <a:rPr lang="ru-RU" sz="6600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6000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сугробы</a:t>
            </a:r>
            <a:r>
              <a:rPr lang="ru-RU" sz="4000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r>
              <a:rPr lang="ru-RU" sz="6000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Девочка  взяла </a:t>
            </a:r>
            <a:r>
              <a:rPr lang="ru-RU" sz="8000" b="1" i="1" dirty="0" err="1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икьнок</a:t>
            </a:r>
            <a:r>
              <a:rPr lang="ru-RU" sz="4000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6000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 пошла  на  </a:t>
            </a:r>
            <a:r>
              <a:rPr lang="ru-RU" sz="7200" b="1" i="1" dirty="0" err="1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йыньлокш</a:t>
            </a:r>
            <a:r>
              <a:rPr lang="ru-RU" sz="4000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5400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каток</a:t>
            </a:r>
            <a:r>
              <a:rPr lang="ru-RU" sz="4000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4000" i="1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386274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624468"/>
            <a:ext cx="10515600" cy="6133171"/>
          </a:xfrm>
        </p:spPr>
        <p:txBody>
          <a:bodyPr/>
          <a:lstStyle/>
          <a:p>
            <a:pPr marL="0" lvl="0" indent="0">
              <a:buNone/>
            </a:pPr>
            <a:r>
              <a:rPr lang="ru-RU" sz="5400" i="1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Сегодня </a:t>
            </a:r>
            <a:r>
              <a:rPr lang="ru-RU" sz="5400" i="1" dirty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морозный </a:t>
            </a:r>
            <a:r>
              <a:rPr lang="ru-RU" sz="6600" b="1" i="1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день</a:t>
            </a:r>
            <a:r>
              <a:rPr lang="ru-RU" sz="4000" i="1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  </a:t>
            </a:r>
            <a:r>
              <a:rPr lang="ru-RU" sz="5400" i="1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 </a:t>
            </a:r>
            <a:r>
              <a:rPr lang="ru-RU" sz="5400" i="1" dirty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дворе </a:t>
            </a:r>
            <a:r>
              <a:rPr lang="ru-RU" sz="6600" b="1" i="1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большой  </a:t>
            </a:r>
            <a:r>
              <a:rPr lang="ru-RU" sz="6000" i="1" dirty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сугробы</a:t>
            </a:r>
            <a:r>
              <a:rPr lang="ru-RU" sz="4000" b="1" i="1" dirty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r>
              <a:rPr lang="ru-RU" sz="6000" i="1" dirty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Девочка  взяла </a:t>
            </a:r>
            <a:r>
              <a:rPr lang="ru-RU" sz="8000" b="1" i="1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коньки</a:t>
            </a:r>
            <a:r>
              <a:rPr lang="ru-RU" sz="4000" b="1" i="1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6000" i="1" dirty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 пошла  на  </a:t>
            </a:r>
            <a:r>
              <a:rPr lang="ru-RU" sz="7200" b="1" i="1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школьный </a:t>
            </a:r>
            <a:r>
              <a:rPr lang="ru-RU" sz="4000" b="1" i="1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5400" i="1" dirty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каток</a:t>
            </a:r>
            <a:r>
              <a:rPr lang="ru-RU" sz="4000" i="1" dirty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69942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338147"/>
            <a:ext cx="10515600" cy="5084143"/>
          </a:xfrm>
        </p:spPr>
        <p:txBody>
          <a:bodyPr/>
          <a:lstStyle/>
          <a:p>
            <a:pPr marL="0" indent="0">
              <a:buNone/>
            </a:pPr>
            <a:r>
              <a:rPr lang="ru-RU" sz="3600" dirty="0" smtClean="0"/>
              <a:t>__________ </a:t>
            </a:r>
            <a:r>
              <a:rPr lang="ru-RU" sz="4800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согласного звука на конце и в середине перед согласным обозначается ____________.</a:t>
            </a:r>
          </a:p>
          <a:p>
            <a:pPr marL="0" indent="0">
              <a:buNone/>
            </a:pPr>
            <a:r>
              <a:rPr lang="ru-RU" sz="4000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А) мягкость                      в) твёрдым знаком</a:t>
            </a:r>
          </a:p>
          <a:p>
            <a:pPr marL="0" indent="0">
              <a:buNone/>
            </a:pPr>
            <a:r>
              <a:rPr lang="ru-RU" sz="4000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Б) твёрдость                    г) мягким знаком.</a:t>
            </a:r>
            <a:endParaRPr lang="ru-RU" sz="4000" b="1" i="1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Выгнутая вправо стрелка 3"/>
          <p:cNvSpPr/>
          <p:nvPr/>
        </p:nvSpPr>
        <p:spPr>
          <a:xfrm rot="19415189" flipV="1">
            <a:off x="9135042" y="1922443"/>
            <a:ext cx="2062305" cy="3165395"/>
          </a:xfrm>
          <a:prstGeom prst="curvedLeftArrow">
            <a:avLst>
              <a:gd name="adj1" fmla="val 14085"/>
              <a:gd name="adj2" fmla="val 35938"/>
              <a:gd name="adj3" fmla="val 71392"/>
            </a:avLst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5" name="Выгнутая вправо стрелка 4"/>
          <p:cNvSpPr/>
          <p:nvPr/>
        </p:nvSpPr>
        <p:spPr>
          <a:xfrm flipH="1" flipV="1">
            <a:off x="256478" y="1338146"/>
            <a:ext cx="734122" cy="3363949"/>
          </a:xfrm>
          <a:prstGeom prst="curvedLeftArrow">
            <a:avLst>
              <a:gd name="adj1" fmla="val 25000"/>
              <a:gd name="adj2" fmla="val 126558"/>
              <a:gd name="adj3" fmla="val 25000"/>
            </a:avLst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795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buNone/>
            </a:pPr>
            <a:r>
              <a:rPr lang="ru-RU" sz="4800" b="1" i="1" u="sng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Мягкость</a:t>
            </a:r>
            <a:r>
              <a:rPr lang="ru-RU" sz="3600" smtClean="0">
                <a:solidFill>
                  <a:prstClr val="black"/>
                </a:solidFill>
              </a:rPr>
              <a:t> </a:t>
            </a:r>
            <a:r>
              <a:rPr lang="ru-RU" sz="4800" b="1" i="1" dirty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согласного звука на конце и в середине перед согласным обозначается </a:t>
            </a:r>
            <a:r>
              <a:rPr lang="ru-RU" sz="5400" b="1" i="1" u="sng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мягким</a:t>
            </a:r>
            <a:r>
              <a:rPr lang="ru-RU" sz="4800" b="1" i="1" u="sng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5400" b="1" i="1" u="sng" dirty="0" smtClean="0">
                <a:solidFill>
                  <a:srgbClr val="5B9BD5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знаком.</a:t>
            </a:r>
            <a:endParaRPr lang="ru-RU" sz="4800" b="1" i="1" u="sng" dirty="0">
              <a:solidFill>
                <a:srgbClr val="5B9BD5">
                  <a:lumMod val="50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01868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8277835" cy="368458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60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д/ з </a:t>
            </a:r>
          </a:p>
          <a:p>
            <a:pPr marL="0" indent="0" algn="ctr">
              <a:buNone/>
            </a:pPr>
            <a:r>
              <a:rPr lang="ru-RU" sz="40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125 правило, с 126 </a:t>
            </a:r>
            <a:r>
              <a:rPr lang="ru-RU" sz="4000" b="1" i="1" dirty="0" err="1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упр</a:t>
            </a:r>
            <a:r>
              <a:rPr lang="ru-RU" sz="40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207</a:t>
            </a:r>
            <a:endParaRPr lang="ru-RU" sz="4000" b="1" i="1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49082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-123092" y="1"/>
            <a:ext cx="12315092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041785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УСТНАЯ РАБОТА</a:t>
            </a:r>
            <a:endParaRPr lang="ru-RU" b="1" i="1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40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 </a:t>
            </a:r>
            <a:r>
              <a:rPr lang="ru-RU" sz="40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вариант:</a:t>
            </a:r>
          </a:p>
          <a:p>
            <a:pPr marL="0" indent="0">
              <a:buNone/>
            </a:pPr>
            <a:r>
              <a:rPr lang="ru-RU" sz="6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lang="ru-RU" sz="6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+ бен + лак – на + а =</a:t>
            </a:r>
          </a:p>
          <a:p>
            <a:pPr marL="0" indent="0">
              <a:buNone/>
            </a:pPr>
            <a:r>
              <a:rPr lang="en-US" sz="40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II</a:t>
            </a:r>
            <a:r>
              <a:rPr lang="ru-RU" sz="40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вариант:</a:t>
            </a:r>
          </a:p>
          <a:p>
            <a:pPr marL="0" indent="0">
              <a:buNone/>
            </a:pPr>
            <a:r>
              <a:rPr lang="ru-RU" sz="7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Мо + </a:t>
            </a:r>
            <a:r>
              <a:rPr lang="ru-RU" sz="7200" b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рян</a:t>
            </a:r>
            <a:r>
              <a:rPr lang="ru-RU" sz="7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+ </a:t>
            </a:r>
            <a:r>
              <a:rPr lang="ru-RU" sz="7200" b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чка</a:t>
            </a:r>
            <a:r>
              <a:rPr lang="ru-RU" sz="7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– н =</a:t>
            </a:r>
          </a:p>
          <a:p>
            <a:pPr marL="0" indent="0">
              <a:buNone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32200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lvl="0" indent="0">
              <a:buNone/>
            </a:pPr>
            <a:r>
              <a:rPr lang="en-US" sz="4000" b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 </a:t>
            </a:r>
            <a:r>
              <a:rPr lang="ru-RU" sz="4000" b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вариант:</a:t>
            </a:r>
          </a:p>
          <a:p>
            <a:pPr marL="0" lvl="0" indent="0">
              <a:buNone/>
            </a:pPr>
            <a:r>
              <a:rPr lang="ru-RU" sz="60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+ бен + лак – на + а </a:t>
            </a:r>
            <a:r>
              <a:rPr lang="ru-RU" sz="60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= </a:t>
            </a:r>
          </a:p>
          <a:p>
            <a:pPr marL="0" lvl="0" indent="0">
              <a:buNone/>
            </a:pPr>
            <a:r>
              <a:rPr lang="ru-RU" sz="40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= </a:t>
            </a:r>
            <a:r>
              <a:rPr lang="ru-RU" sz="4800" b="1" dirty="0" err="1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побенлак</a:t>
            </a:r>
            <a:r>
              <a:rPr lang="ru-RU" sz="48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– на + а= </a:t>
            </a:r>
            <a:r>
              <a:rPr lang="ru-RU" sz="7100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побелка</a:t>
            </a:r>
            <a:endParaRPr lang="ru-RU" sz="6000" b="1" i="1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buNone/>
            </a:pPr>
            <a:r>
              <a:rPr lang="en-US" sz="40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II</a:t>
            </a:r>
            <a:r>
              <a:rPr lang="ru-RU" sz="4000" b="1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b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вариант:</a:t>
            </a:r>
          </a:p>
          <a:p>
            <a:pPr marL="0" lvl="0" indent="0">
              <a:buNone/>
            </a:pPr>
            <a:r>
              <a:rPr lang="ru-RU" sz="64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Мо + </a:t>
            </a:r>
            <a:r>
              <a:rPr lang="ru-RU" sz="6400" b="1" dirty="0" err="1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рян</a:t>
            </a:r>
            <a:r>
              <a:rPr lang="ru-RU" sz="64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+ </a:t>
            </a:r>
            <a:r>
              <a:rPr lang="ru-RU" sz="6400" b="1" dirty="0" err="1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чка</a:t>
            </a:r>
            <a:r>
              <a:rPr lang="ru-RU" sz="64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– н </a:t>
            </a:r>
            <a:r>
              <a:rPr lang="ru-RU" sz="64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= </a:t>
            </a:r>
            <a:r>
              <a:rPr lang="ru-RU" sz="8500" b="1" i="1" dirty="0" err="1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морянчка</a:t>
            </a:r>
            <a:r>
              <a:rPr lang="ru-RU" sz="8500" b="1" i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64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= </a:t>
            </a:r>
          </a:p>
          <a:p>
            <a:pPr marL="0" lvl="0" indent="0">
              <a:buNone/>
            </a:pPr>
            <a:r>
              <a:rPr lang="ru-RU" sz="64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 </a:t>
            </a:r>
            <a:r>
              <a:rPr lang="ru-RU" sz="7800" b="1" i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морячка</a:t>
            </a:r>
            <a:endParaRPr lang="ru-RU" sz="7800" b="1" i="1" dirty="0">
              <a:solidFill>
                <a:schemeClr val="accent1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  <p:cxnSp>
        <p:nvCxnSpPr>
          <p:cNvPr id="5" name="Прямая соединительная линия 4"/>
          <p:cNvCxnSpPr/>
          <p:nvPr/>
        </p:nvCxnSpPr>
        <p:spPr>
          <a:xfrm>
            <a:off x="2163337" y="2966224"/>
            <a:ext cx="646770" cy="103507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Прямая соединительная линия 10"/>
          <p:cNvCxnSpPr/>
          <p:nvPr/>
        </p:nvCxnSpPr>
        <p:spPr>
          <a:xfrm>
            <a:off x="2695807" y="2966224"/>
            <a:ext cx="524108" cy="94785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единительная линия 16"/>
          <p:cNvCxnSpPr/>
          <p:nvPr/>
        </p:nvCxnSpPr>
        <p:spPr>
          <a:xfrm>
            <a:off x="8645413" y="3815432"/>
            <a:ext cx="791736" cy="144965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9128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4182412"/>
              </p:ext>
            </p:extLst>
          </p:nvPr>
        </p:nvGraphicFramePr>
        <p:xfrm>
          <a:off x="179293" y="0"/>
          <a:ext cx="10632141" cy="7163532"/>
        </p:xfrm>
        <a:graphic>
          <a:graphicData uri="http://schemas.openxmlformats.org/drawingml/2006/table">
            <a:tbl>
              <a:tblPr firstRow="1" firstCol="1" bandRow="1"/>
              <a:tblGrid>
                <a:gridCol w="3268024">
                  <a:extLst>
                    <a:ext uri="{9D8B030D-6E8A-4147-A177-3AD203B41FA5}">
                      <a16:colId xmlns:a16="http://schemas.microsoft.com/office/drawing/2014/main" val="1339582554"/>
                    </a:ext>
                  </a:extLst>
                </a:gridCol>
                <a:gridCol w="3274758">
                  <a:extLst>
                    <a:ext uri="{9D8B030D-6E8A-4147-A177-3AD203B41FA5}">
                      <a16:colId xmlns:a16="http://schemas.microsoft.com/office/drawing/2014/main" val="2887945044"/>
                    </a:ext>
                  </a:extLst>
                </a:gridCol>
                <a:gridCol w="4089359">
                  <a:extLst>
                    <a:ext uri="{9D8B030D-6E8A-4147-A177-3AD203B41FA5}">
                      <a16:colId xmlns:a16="http://schemas.microsoft.com/office/drawing/2014/main" val="787708088"/>
                    </a:ext>
                  </a:extLst>
                </a:gridCol>
              </a:tblGrid>
              <a:tr h="551834">
                <a:tc>
                  <a:txBody>
                    <a:bodyPr/>
                    <a:lstStyle/>
                    <a:p>
                      <a:pPr marL="11239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- А</a:t>
                      </a:r>
                      <a:endParaRPr lang="ru-RU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-  В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- С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30502829"/>
                  </a:ext>
                </a:extLst>
              </a:tr>
              <a:tr h="55183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Козин С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Алексеева А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Чернякин Р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8532184"/>
                  </a:ext>
                </a:extLst>
              </a:tr>
              <a:tr h="55183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Дыгасюк С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Кузнецов К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Слащилин К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21217331"/>
                  </a:ext>
                </a:extLst>
              </a:tr>
              <a:tr h="55183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Жоркин С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600" b="1" i="1" dirty="0" err="1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Миходенко</a:t>
                      </a:r>
                      <a:r>
                        <a:rPr lang="ru-RU" sz="3600" b="1" i="1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Драгомирецкая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6978569"/>
                  </a:ext>
                </a:extLst>
              </a:tr>
              <a:tr h="55183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200" b="1" i="1" dirty="0" err="1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Ляуков</a:t>
                      </a:r>
                      <a:r>
                        <a:rPr lang="ru-RU" sz="3200" b="1" i="1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800" b="1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Самдихаева</a:t>
                      </a:r>
                      <a:r>
                        <a:rPr lang="ru-RU" sz="28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К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Тимко К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445275"/>
                  </a:ext>
                </a:extLst>
              </a:tr>
              <a:tr h="55183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Чимитова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Шкляев Р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Юферев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00123843"/>
                  </a:ext>
                </a:extLst>
              </a:tr>
              <a:tr h="55183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Рябых М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Учайкин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В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3295310"/>
                  </a:ext>
                </a:extLst>
              </a:tr>
              <a:tr h="55183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Ра С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Солонская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М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14583958"/>
                  </a:ext>
                </a:extLst>
              </a:tr>
              <a:tr h="55183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Василенко В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Ян М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72688577"/>
                  </a:ext>
                </a:extLst>
              </a:tr>
              <a:tr h="55183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Серёдкин Р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Соседкова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П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9719673"/>
                  </a:ext>
                </a:extLst>
              </a:tr>
              <a:tr h="78544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800" b="1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Федькин Т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6230471"/>
                  </a:ext>
                </a:extLst>
              </a:tr>
              <a:tr h="67512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3200" b="1" i="1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Побережная</a:t>
                      </a:r>
                      <a:r>
                        <a:rPr lang="ru-RU" sz="2800" b="1" i="1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З</a:t>
                      </a:r>
                      <a:endParaRPr lang="ru-RU" sz="2800" b="1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2553119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63979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2294936"/>
              </p:ext>
            </p:extLst>
          </p:nvPr>
        </p:nvGraphicFramePr>
        <p:xfrm>
          <a:off x="272562" y="184324"/>
          <a:ext cx="10670757" cy="6788506"/>
        </p:xfrm>
        <a:graphic>
          <a:graphicData uri="http://schemas.openxmlformats.org/drawingml/2006/table">
            <a:tbl>
              <a:tblPr firstRow="1" firstCol="1" bandRow="1"/>
              <a:tblGrid>
                <a:gridCol w="3279894">
                  <a:extLst>
                    <a:ext uri="{9D8B030D-6E8A-4147-A177-3AD203B41FA5}">
                      <a16:colId xmlns:a16="http://schemas.microsoft.com/office/drawing/2014/main" val="1339582554"/>
                    </a:ext>
                  </a:extLst>
                </a:gridCol>
                <a:gridCol w="3286652">
                  <a:extLst>
                    <a:ext uri="{9D8B030D-6E8A-4147-A177-3AD203B41FA5}">
                      <a16:colId xmlns:a16="http://schemas.microsoft.com/office/drawing/2014/main" val="2887945044"/>
                    </a:ext>
                  </a:extLst>
                </a:gridCol>
                <a:gridCol w="4104211">
                  <a:extLst>
                    <a:ext uri="{9D8B030D-6E8A-4147-A177-3AD203B41FA5}">
                      <a16:colId xmlns:a16="http://schemas.microsoft.com/office/drawing/2014/main" val="787708088"/>
                    </a:ext>
                  </a:extLst>
                </a:gridCol>
              </a:tblGrid>
              <a:tr h="477493">
                <a:tc>
                  <a:txBody>
                    <a:bodyPr/>
                    <a:lstStyle/>
                    <a:p>
                      <a:pPr marL="11239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- А</a:t>
                      </a:r>
                      <a:endParaRPr lang="ru-RU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-  В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- С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30502829"/>
                  </a:ext>
                </a:extLst>
              </a:tr>
              <a:tr h="4900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Козин С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Алексеева А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Чернякин Р</a:t>
                      </a:r>
                      <a:endParaRPr lang="ru-RU" sz="1100" b="1" dirty="0">
                        <a:solidFill>
                          <a:srgbClr val="7030A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8532184"/>
                  </a:ext>
                </a:extLst>
              </a:tr>
              <a:tr h="4900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Дыгасюк С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Кузнецов К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Слащилин К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21217331"/>
                  </a:ext>
                </a:extLst>
              </a:tr>
              <a:tr h="55127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Жоркин С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600" b="1" i="1" dirty="0" err="1" smtClean="0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Миходенко</a:t>
                      </a:r>
                      <a:r>
                        <a:rPr lang="ru-RU" sz="3600" b="1" i="1" dirty="0" smtClean="0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100" b="1" dirty="0">
                        <a:solidFill>
                          <a:srgbClr val="7030A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Драгомирецкая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6978569"/>
                  </a:ext>
                </a:extLst>
              </a:tr>
              <a:tr h="65848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200" b="1" i="1" dirty="0" err="1" smtClean="0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Ляуков</a:t>
                      </a:r>
                      <a:r>
                        <a:rPr lang="ru-RU" sz="3200" b="1" i="1" dirty="0" smtClean="0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800" b="1" dirty="0" smtClean="0">
                        <a:solidFill>
                          <a:srgbClr val="7030A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Самдихаева</a:t>
                      </a:r>
                      <a:r>
                        <a:rPr lang="ru-RU" sz="28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К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Тимко К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445275"/>
                  </a:ext>
                </a:extLst>
              </a:tr>
              <a:tr h="4900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Чимитова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Шкляев Р</a:t>
                      </a:r>
                      <a:endParaRPr lang="ru-RU" sz="1100" b="1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Юферев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00123843"/>
                  </a:ext>
                </a:extLst>
              </a:tr>
              <a:tr h="4900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Рябых М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Учайкин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В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3295310"/>
                  </a:ext>
                </a:extLst>
              </a:tr>
              <a:tr h="4900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Ра С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Солонская</a:t>
                      </a:r>
                      <a:r>
                        <a:rPr lang="ru-RU" sz="3200" b="1" i="1" dirty="0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М</a:t>
                      </a:r>
                      <a:endParaRPr lang="ru-RU" sz="1100" b="1" dirty="0">
                        <a:solidFill>
                          <a:srgbClr val="7030A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14583958"/>
                  </a:ext>
                </a:extLst>
              </a:tr>
              <a:tr h="4900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Василенко В</a:t>
                      </a:r>
                      <a:endParaRPr lang="ru-RU" sz="1100" b="1" dirty="0">
                        <a:solidFill>
                          <a:srgbClr val="7030A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Ян М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72688577"/>
                  </a:ext>
                </a:extLst>
              </a:tr>
              <a:tr h="4900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Серёдкин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Р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 err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Соседкова</a:t>
                      </a: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П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9719673"/>
                  </a:ext>
                </a:extLst>
              </a:tr>
              <a:tr h="6796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800" b="1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Федькин Т</a:t>
                      </a:r>
                      <a:endParaRPr lang="ru-RU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6230471"/>
                  </a:ext>
                </a:extLst>
              </a:tr>
              <a:tr h="6278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 i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200" b="1" i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3200" b="1" i="1" dirty="0" smtClean="0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Побережная</a:t>
                      </a:r>
                      <a:r>
                        <a:rPr lang="ru-RU" sz="2800" b="1" i="1" dirty="0" smtClean="0">
                          <a:solidFill>
                            <a:srgbClr val="7030A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З</a:t>
                      </a:r>
                      <a:endParaRPr lang="ru-RU" sz="2800" b="1" dirty="0" smtClean="0">
                        <a:solidFill>
                          <a:srgbClr val="7030A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8652" marR="586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2553119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594511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3070883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ru-RU" sz="28700" b="1" i="1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lang="ru-RU" sz="28700" b="1" i="1" dirty="0" err="1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,з,н,к</a:t>
            </a:r>
            <a:endParaRPr lang="ru-RU" sz="28700" b="1" i="1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6496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857887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199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ЗНАК</a:t>
            </a:r>
            <a:endParaRPr lang="ru-RU" sz="19900" b="1" i="1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7140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i="1" u="sng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Правила работы в парах.</a:t>
            </a:r>
            <a:endParaRPr lang="ru-RU" b="1" i="1" u="sng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AutoNum type="arabicParenR"/>
            </a:pPr>
            <a:r>
              <a:rPr lang="ru-RU" sz="4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Говорим шепотом.</a:t>
            </a:r>
          </a:p>
          <a:p>
            <a:pPr marL="514350" indent="-514350">
              <a:buAutoNum type="arabicParenR"/>
            </a:pPr>
            <a:r>
              <a:rPr lang="ru-RU" sz="4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Работаем вместе.</a:t>
            </a:r>
          </a:p>
          <a:p>
            <a:pPr marL="514350" indent="-514350">
              <a:buAutoNum type="arabicParenR"/>
            </a:pPr>
            <a:r>
              <a:rPr lang="ru-RU" sz="4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Договоримся: Кто будет отвечать.</a:t>
            </a:r>
          </a:p>
          <a:p>
            <a:pPr marL="514350" indent="-514350">
              <a:buAutoNum type="arabicParenR"/>
            </a:pPr>
            <a:r>
              <a:rPr lang="ru-RU" sz="4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Говорить от имени двоих.</a:t>
            </a:r>
          </a:p>
          <a:p>
            <a:pPr marL="514350" indent="-514350">
              <a:buAutoNum type="arabicParenR"/>
            </a:pPr>
            <a:r>
              <a:rPr lang="ru-RU" sz="4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Благодарим друг друга за работу.</a:t>
            </a:r>
            <a:endParaRPr lang="ru-RU" sz="4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737353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7200" b="1" i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</a:t>
            </a:r>
            <a:r>
              <a:rPr lang="ru-RU" sz="72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едведь</a:t>
            </a:r>
          </a:p>
          <a:p>
            <a:pPr marL="0" indent="0" algn="ctr">
              <a:buNone/>
            </a:pPr>
            <a:r>
              <a:rPr lang="ru-RU" sz="7200" b="1" i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</a:t>
            </a:r>
            <a:r>
              <a:rPr lang="ru-RU" sz="72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корь</a:t>
            </a:r>
          </a:p>
          <a:p>
            <a:pPr marL="0" indent="0" algn="ctr">
              <a:buNone/>
            </a:pPr>
            <a:r>
              <a:rPr lang="ru-RU" sz="72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тетрадь</a:t>
            </a:r>
            <a:endParaRPr lang="ru-RU" sz="7200" b="1" i="1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7200" b="1" i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lang="ru-RU" sz="72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альто</a:t>
            </a:r>
          </a:p>
          <a:p>
            <a:pPr marL="0" indent="0" algn="ctr">
              <a:buNone/>
            </a:pPr>
            <a:r>
              <a:rPr lang="ru-RU" sz="7200" b="1" i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ru-RU" sz="72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ольцо</a:t>
            </a:r>
          </a:p>
          <a:p>
            <a:pPr marL="0" indent="0" algn="ctr">
              <a:buNone/>
            </a:pPr>
            <a:r>
              <a:rPr lang="ru-RU" sz="7200" b="1" i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письмо</a:t>
            </a:r>
            <a:endParaRPr lang="ru-RU" sz="7200" b="1" i="1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158180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214</TotalTime>
  <Words>286</Words>
  <Application>Microsoft Office PowerPoint</Application>
  <PresentationFormat>Широкоэкранный</PresentationFormat>
  <Paragraphs>110</Paragraphs>
  <Slides>16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21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  <vt:lpstr>УСТНАЯ РАБОТА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Правила работы в парах.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Прозвенел звонок весёлый. Мы начать урок готовы. Будем  сами рассуждать, И друг другу помогать!</dc:title>
  <dc:creator>107</dc:creator>
  <cp:lastModifiedBy>107</cp:lastModifiedBy>
  <cp:revision>27</cp:revision>
  <dcterms:created xsi:type="dcterms:W3CDTF">2023-12-02T03:52:15Z</dcterms:created>
  <dcterms:modified xsi:type="dcterms:W3CDTF">2023-12-06T02:46:20Z</dcterms:modified>
</cp:coreProperties>
</file>

<file path=docProps/thumbnail.jpeg>
</file>