
<file path=[Content_Types].xml><?xml version="1.0" encoding="utf-8"?>
<Types xmlns="http://schemas.openxmlformats.org/package/2006/content-types">
  <Default Extension="gif" ContentType="image/gi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68" r:id="rId1"/>
  </p:sldMasterIdLst>
  <p:sldIdLst>
    <p:sldId id="256" r:id="rId2"/>
    <p:sldId id="264" r:id="rId3"/>
    <p:sldId id="257" r:id="rId4"/>
    <p:sldId id="258" r:id="rId5"/>
    <p:sldId id="259" r:id="rId6"/>
    <p:sldId id="260" r:id="rId7"/>
    <p:sldId id="261" r:id="rId8"/>
    <p:sldId id="262" r:id="rId9"/>
    <p:sldId id="263" r:id="rId10"/>
    <p:sldId id="265" r:id="rId11"/>
    <p:sldId id="266" r:id="rId12"/>
    <p:sldId id="267"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ru-RU"/>
              <a:t>Образец заголовка</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DDA51639-B2D6-4652-B8C3-1B4C224A7BAF}" type="datetimeFigureOut">
              <a:rPr lang="en-US" dirty="0"/>
              <a:t>5/1/2022</a:t>
            </a:fld>
            <a:endParaRPr lang="en-US" dirty="0"/>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en-US" dirty="0"/>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FAB73BC-B049-4115-A692-8D63A059BFB8}" type="slidenum">
              <a:rPr lang="en-US" dirty="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D11A6AA8-A04B-4104-9AE2-BD48D340E27F}" type="datetimeFigureOut">
              <a:rPr lang="en-US" dirty="0"/>
              <a:t>5/1/2022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B4E0BF79-FAC6-4A96-8DE1-F7B82E2E1652}" type="datetimeFigureOut">
              <a:rPr lang="en-US" dirty="0"/>
              <a:t>5/1/2022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82FF5DD9-2C52-442D-92E2-8072C0C3D7CD}" type="datetimeFigureOut">
              <a:rPr lang="en-US" dirty="0"/>
              <a:t>5/1/2022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ru-RU"/>
              <a:t>Образец заголовка</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C44961B7-6B89-48AB-966F-622E2788EECC}" type="datetimeFigureOut">
              <a:rPr lang="en-US" dirty="0"/>
              <a:t>5/1/2022</a:t>
            </a:fld>
            <a:endParaRPr lang="en-US" dirty="0"/>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en-US" dirty="0"/>
          </a:p>
        </p:txBody>
      </p:sp>
      <p:sp>
        <p:nvSpPr>
          <p:cNvPr id="6" name="Slide Number Placeholder 5"/>
          <p:cNvSpPr>
            <a:spLocks noGrp="1"/>
          </p:cNvSpPr>
          <p:nvPr>
            <p:ph type="sldNum" sz="quarter" idx="12"/>
          </p:nvPr>
        </p:nvSpPr>
        <p:spPr>
          <a:xfrm>
            <a:off x="8604504" y="5211060"/>
            <a:ext cx="2112264" cy="228600"/>
          </a:xfrm>
        </p:spPr>
        <p:txBody>
          <a:bodyPr/>
          <a:lstStyle/>
          <a:p>
            <a:fld id="{4FAB73BC-B049-4115-A692-8D63A059BFB8}" type="slidenum">
              <a:rPr lang="en-US" dirty="0"/>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DBD3D6FB-79CC-4683-A046-BBE785BA1BED}" type="datetimeFigureOut">
              <a:rPr lang="en-US" dirty="0"/>
              <a:t>5/1/2022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9512B3E8-48F1-4B23-8498-D8A04A81EC9C}" type="datetimeFigureOut">
              <a:rPr lang="en-US" dirty="0"/>
              <a:t>5/1/2022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10B90D90-AA62-404D-A741-635B4370F9CB}" type="datetimeFigureOut">
              <a:rPr lang="en-US" dirty="0"/>
              <a:t>5/1/2022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7002E4-6836-46D1-9DBB-3C27C0DD3A89}" type="datetimeFigureOut">
              <a:rPr lang="en-US" dirty="0"/>
              <a:t>5/1/2022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ru-RU"/>
              <a:t>Образец заголовка</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8" name="Date Placeholder 7"/>
          <p:cNvSpPr>
            <a:spLocks noGrp="1"/>
          </p:cNvSpPr>
          <p:nvPr>
            <p:ph type="dt" sz="half" idx="10"/>
          </p:nvPr>
        </p:nvSpPr>
        <p:spPr/>
        <p:txBody>
          <a:bodyPr/>
          <a:lstStyle/>
          <a:p>
            <a:fld id="{1CF131DD-A141-4471-BCF9-C6073EDD7E20}" type="datetimeFigureOut">
              <a:rPr lang="en-US" dirty="0"/>
              <a:t>5/1/2022</a:t>
            </a:fld>
            <a:endParaRPr lang="en-US" dirty="0"/>
          </a:p>
        </p:txBody>
      </p:sp>
      <p:sp>
        <p:nvSpPr>
          <p:cNvPr id="9" name="Footer Placeholder 8"/>
          <p:cNvSpPr>
            <a:spLocks noGrp="1"/>
          </p:cNvSpPr>
          <p:nvPr>
            <p:ph type="ftr" sz="quarter" idx="11"/>
          </p:nvPr>
        </p:nvSpPr>
        <p:spPr/>
        <p:txBody>
          <a:bodyPr/>
          <a:lstStyle>
            <a:lvl1pPr algn="r">
              <a:defRPr/>
            </a:lvl1pPr>
          </a:lstStyle>
          <a:p>
            <a:endParaRPr lang="en-US" dirty="0"/>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ru-RU"/>
              <a:t>Образец заголовка</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AB334A90-EB03-42F3-8859-2C2B2724C058}" type="datetimeFigureOut">
              <a:rPr lang="en-US" dirty="0"/>
              <a:t>5/1/2022</a:t>
            </a:fld>
            <a:endParaRPr lang="en-US" dirty="0"/>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FAB73BC-B049-4115-A692-8D63A059BFB8}" type="slidenum">
              <a:rPr lang="en-US" dirty="0"/>
              <a:pPr/>
              <a:t>‹#›</a:t>
            </a:fld>
            <a:endParaRPr lang="en-US" dirty="0"/>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ru-RU"/>
              <a:t>Образец заголовка</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CBC48EC7-AF6A-48D3-8284-14BACBEBDD84}" type="datetimeFigureOut">
              <a:rPr lang="en-US" dirty="0"/>
              <a:t>5/1/2022</a:t>
            </a:fld>
            <a:endParaRPr lang="en-US" dirty="0"/>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en-US" dirty="0"/>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5781633-1088-4FAE-88F9-02890EA5A566}"/>
              </a:ext>
            </a:extLst>
          </p:cNvPr>
          <p:cNvSpPr>
            <a:spLocks noGrp="1"/>
          </p:cNvSpPr>
          <p:nvPr>
            <p:ph type="ctrTitle"/>
          </p:nvPr>
        </p:nvSpPr>
        <p:spPr>
          <a:xfrm>
            <a:off x="1561708" y="1775791"/>
            <a:ext cx="9068586" cy="2345635"/>
          </a:xfrm>
        </p:spPr>
        <p:txBody>
          <a:bodyPr/>
          <a:lstStyle/>
          <a:p>
            <a:pPr>
              <a:lnSpc>
                <a:spcPct val="150000"/>
              </a:lnSpc>
              <a:spcAft>
                <a:spcPts val="0"/>
              </a:spcAft>
            </a:pPr>
            <a:r>
              <a:rPr lang="ru-RU" sz="3200" b="1" dirty="0">
                <a:latin typeface="Times New Roman" panose="02020603050405020304" pitchFamily="18" charset="0"/>
                <a:ea typeface="Times New Roman" panose="02020603050405020304" pitchFamily="18" charset="0"/>
                <a:cs typeface="Times New Roman" panose="02020603050405020304" pitchFamily="18" charset="0"/>
              </a:rPr>
              <a:t>Мастер-класс для педагогов</a:t>
            </a:r>
            <a:br>
              <a:rPr lang="ru-RU" sz="3200" dirty="0">
                <a:latin typeface="Calibri" panose="020F0502020204030204" pitchFamily="34" charset="0"/>
                <a:ea typeface="Calibri" panose="020F0502020204030204" pitchFamily="34" charset="0"/>
                <a:cs typeface="Times New Roman" panose="02020603050405020304" pitchFamily="18" charset="0"/>
              </a:rPr>
            </a:br>
            <a:r>
              <a:rPr lang="ru-RU" sz="3200" b="1" dirty="0">
                <a:latin typeface="Calibri" panose="020F0502020204030204" pitchFamily="34" charset="0"/>
                <a:ea typeface="Calibri" panose="020F0502020204030204" pitchFamily="34" charset="0"/>
                <a:cs typeface="Times New Roman" panose="02020603050405020304" pitchFamily="18" charset="0"/>
              </a:rPr>
              <a:t>«</a:t>
            </a:r>
            <a:r>
              <a:rPr lang="ru-RU" sz="3200" b="1" dirty="0">
                <a:latin typeface="Times New Roman" panose="02020603050405020304" pitchFamily="18" charset="0"/>
                <a:ea typeface="Times New Roman" panose="02020603050405020304" pitchFamily="18" charset="0"/>
                <a:cs typeface="Times New Roman" panose="02020603050405020304" pitchFamily="18" charset="0"/>
              </a:rPr>
              <a:t>Я здоровье берегу, сам себе помогу»</a:t>
            </a:r>
            <a:br>
              <a:rPr lang="ru-RU" sz="3200" dirty="0">
                <a:latin typeface="Calibri" panose="020F0502020204030204" pitchFamily="34" charset="0"/>
                <a:ea typeface="Calibri" panose="020F0502020204030204" pitchFamily="34" charset="0"/>
                <a:cs typeface="Times New Roman" panose="02020603050405020304" pitchFamily="18" charset="0"/>
              </a:rPr>
            </a:br>
            <a:endParaRPr lang="ru-RU" sz="3200" dirty="0"/>
          </a:p>
        </p:txBody>
      </p:sp>
      <p:sp>
        <p:nvSpPr>
          <p:cNvPr id="3" name="Подзаголовок 2">
            <a:extLst>
              <a:ext uri="{FF2B5EF4-FFF2-40B4-BE49-F238E27FC236}">
                <a16:creationId xmlns:a16="http://schemas.microsoft.com/office/drawing/2014/main" id="{DEF169AC-6C94-4DA8-AD60-FC9857D88B05}"/>
              </a:ext>
            </a:extLst>
          </p:cNvPr>
          <p:cNvSpPr>
            <a:spLocks noGrp="1"/>
          </p:cNvSpPr>
          <p:nvPr>
            <p:ph type="subTitle" idx="1"/>
          </p:nvPr>
        </p:nvSpPr>
        <p:spPr>
          <a:xfrm>
            <a:off x="1562100" y="3949148"/>
            <a:ext cx="9070848" cy="1190115"/>
          </a:xfrm>
        </p:spPr>
        <p:txBody>
          <a:bodyPr>
            <a:normAutofit lnSpcReduction="10000"/>
          </a:bodyPr>
          <a:lstStyle/>
          <a:p>
            <a:r>
              <a:rPr lang="ru-RU" dirty="0"/>
              <a:t>Муниципальное бюджетное дошкольное образовательное учреждение </a:t>
            </a:r>
          </a:p>
          <a:p>
            <a:r>
              <a:rPr lang="ru-RU" dirty="0"/>
              <a:t>«Детский сад № 446 </a:t>
            </a:r>
            <a:r>
              <a:rPr lang="ru-RU" dirty="0" err="1"/>
              <a:t>г.Челябинска</a:t>
            </a:r>
            <a:r>
              <a:rPr lang="ru-RU" dirty="0"/>
              <a:t>»</a:t>
            </a:r>
          </a:p>
          <a:p>
            <a:pPr algn="r"/>
            <a:endParaRPr lang="ru-RU" dirty="0"/>
          </a:p>
          <a:p>
            <a:pPr algn="r"/>
            <a:r>
              <a:rPr lang="ru-RU" dirty="0"/>
              <a:t>Выполнила: </a:t>
            </a:r>
            <a:r>
              <a:rPr lang="ru-RU" dirty="0" err="1"/>
              <a:t>Н.Б.Астапкович</a:t>
            </a:r>
            <a:r>
              <a:rPr lang="ru-RU" dirty="0"/>
              <a:t> </a:t>
            </a:r>
          </a:p>
          <a:p>
            <a:pPr algn="r"/>
            <a:r>
              <a:rPr lang="ru-RU" dirty="0"/>
              <a:t>Воспитатель спецгруппы 1категории</a:t>
            </a:r>
          </a:p>
          <a:p>
            <a:endParaRPr lang="ru-RU" dirty="0"/>
          </a:p>
        </p:txBody>
      </p:sp>
    </p:spTree>
    <p:extLst>
      <p:ext uri="{BB962C8B-B14F-4D97-AF65-F5344CB8AC3E}">
        <p14:creationId xmlns:p14="http://schemas.microsoft.com/office/powerpoint/2010/main" val="18507975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EAEEFAA5-A91E-41C1-98A7-D2C9ADBAAA0F}"/>
              </a:ext>
            </a:extLst>
          </p:cNvPr>
          <p:cNvSpPr>
            <a:spLocks noGrp="1"/>
          </p:cNvSpPr>
          <p:nvPr>
            <p:ph idx="1"/>
          </p:nvPr>
        </p:nvSpPr>
        <p:spPr>
          <a:xfrm>
            <a:off x="225287" y="848139"/>
            <a:ext cx="8683487" cy="5041128"/>
          </a:xfrm>
        </p:spPr>
        <p:txBody>
          <a:bodyPr/>
          <a:lstStyle/>
          <a:p>
            <a:pPr marL="0" indent="0">
              <a:buNone/>
            </a:pPr>
            <a:r>
              <a:rPr lang="ru-RU" i="1" dirty="0"/>
              <a:t> </a:t>
            </a:r>
            <a:r>
              <a:rPr lang="ru-RU" i="1" dirty="0">
                <a:effectLst>
                  <a:outerShdw blurRad="38100" dist="38100" dir="2700000" algn="tl">
                    <a:srgbClr val="000000">
                      <a:alpha val="43137"/>
                    </a:srgbClr>
                  </a:outerShdw>
                </a:effectLst>
              </a:rPr>
              <a:t>Педагогам немало времени приходится проводить сидя у монитора компьютера. </a:t>
            </a:r>
            <a:br>
              <a:rPr lang="ru-RU" dirty="0"/>
            </a:br>
            <a:br>
              <a:rPr lang="ru-RU" dirty="0"/>
            </a:br>
            <a:r>
              <a:rPr lang="ru-RU" sz="1600" dirty="0"/>
              <a:t>Комплекс упражнений для коррекции зрения.</a:t>
            </a:r>
          </a:p>
          <a:p>
            <a:pPr marL="0" indent="0">
              <a:buNone/>
            </a:pPr>
            <a:endParaRPr lang="ru-RU" i="1" dirty="0"/>
          </a:p>
          <a:p>
            <a:pPr marL="0" indent="0">
              <a:buNone/>
            </a:pPr>
            <a:r>
              <a:rPr lang="ru-RU" i="1" dirty="0">
                <a:effectLst>
                  <a:outerShdw blurRad="38100" dist="38100" dir="2700000" algn="tl">
                    <a:srgbClr val="000000">
                      <a:alpha val="43137"/>
                    </a:srgbClr>
                  </a:outerShdw>
                </a:effectLst>
              </a:rPr>
              <a:t>Снять мышечное и психологическое напряжение помогут упражнения, выполнение которых не займёт много времени и не потребует специального оборудования.</a:t>
            </a:r>
          </a:p>
          <a:p>
            <a:pPr marL="0" indent="0">
              <a:buNone/>
            </a:pPr>
            <a:r>
              <a:rPr lang="ru-RU" dirty="0"/>
              <a:t>Комплекс упражнений для снятия мышечного и психологического напряжения.</a:t>
            </a:r>
          </a:p>
          <a:p>
            <a:pPr marL="0" indent="0">
              <a:buNone/>
            </a:pPr>
            <a:br>
              <a:rPr lang="ru-RU" dirty="0"/>
            </a:br>
            <a:r>
              <a:rPr lang="ru-RU" i="1" dirty="0">
                <a:effectLst>
                  <a:outerShdw blurRad="38100" dist="38100" dir="2700000" algn="tl">
                    <a:srgbClr val="000000">
                      <a:alpha val="43137"/>
                    </a:srgbClr>
                  </a:outerShdw>
                </a:effectLst>
              </a:rPr>
              <a:t>Помочь организму сопротивляться болезням, почувствовать себя бодрым и полным сил, расслабиться и снять симптомы утомления поможет пальчиковый массаж. Каждый палец отвечает за работу определённого органа в нашем организме. </a:t>
            </a:r>
          </a:p>
          <a:p>
            <a:pPr marL="0" indent="0">
              <a:buNone/>
            </a:pPr>
            <a:r>
              <a:rPr lang="ru-RU" dirty="0"/>
              <a:t>Пальчиковый массаж.</a:t>
            </a:r>
          </a:p>
          <a:p>
            <a:pPr marL="0" indent="0">
              <a:buNone/>
            </a:pPr>
            <a:endParaRPr lang="ru-RU" dirty="0"/>
          </a:p>
        </p:txBody>
      </p:sp>
      <p:pic>
        <p:nvPicPr>
          <p:cNvPr id="5" name="Рисунок 4">
            <a:extLst>
              <a:ext uri="{FF2B5EF4-FFF2-40B4-BE49-F238E27FC236}">
                <a16:creationId xmlns:a16="http://schemas.microsoft.com/office/drawing/2014/main" id="{1C57E7E6-82DB-4401-B6F7-C6A277B20E22}"/>
              </a:ext>
            </a:extLst>
          </p:cNvPr>
          <p:cNvPicPr>
            <a:picLocks noChangeAspect="1"/>
          </p:cNvPicPr>
          <p:nvPr/>
        </p:nvPicPr>
        <p:blipFill>
          <a:blip r:embed="rId2"/>
          <a:stretch>
            <a:fillRect/>
          </a:stretch>
        </p:blipFill>
        <p:spPr>
          <a:xfrm>
            <a:off x="8674824" y="848139"/>
            <a:ext cx="3053350" cy="5161722"/>
          </a:xfrm>
          <a:prstGeom prst="rect">
            <a:avLst/>
          </a:prstGeom>
        </p:spPr>
      </p:pic>
    </p:spTree>
    <p:extLst>
      <p:ext uri="{BB962C8B-B14F-4D97-AF65-F5344CB8AC3E}">
        <p14:creationId xmlns:p14="http://schemas.microsoft.com/office/powerpoint/2010/main" val="2001401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2E17597-EBAC-44C7-A9D6-5B71670DA0E3}"/>
              </a:ext>
            </a:extLst>
          </p:cNvPr>
          <p:cNvSpPr>
            <a:spLocks noGrp="1"/>
          </p:cNvSpPr>
          <p:nvPr>
            <p:ph type="title"/>
          </p:nvPr>
        </p:nvSpPr>
        <p:spPr>
          <a:xfrm>
            <a:off x="1066800" y="642594"/>
            <a:ext cx="10058400" cy="695876"/>
          </a:xfrm>
        </p:spPr>
        <p:txBody>
          <a:bodyPr>
            <a:normAutofit/>
          </a:bodyPr>
          <a:lstStyle/>
          <a:p>
            <a:r>
              <a:rPr lang="ru-RU" sz="2800" dirty="0">
                <a:effectLst>
                  <a:outerShdw blurRad="38100" dist="38100" dir="2700000" algn="tl">
                    <a:srgbClr val="000000">
                      <a:alpha val="43137"/>
                    </a:srgbClr>
                  </a:outerShdw>
                </a:effectLst>
              </a:rPr>
              <a:t>Рефлексия</a:t>
            </a:r>
          </a:p>
        </p:txBody>
      </p:sp>
      <p:sp>
        <p:nvSpPr>
          <p:cNvPr id="3" name="Объект 2">
            <a:extLst>
              <a:ext uri="{FF2B5EF4-FFF2-40B4-BE49-F238E27FC236}">
                <a16:creationId xmlns:a16="http://schemas.microsoft.com/office/drawing/2014/main" id="{4E441E8A-939C-49E9-B451-AC203227BB48}"/>
              </a:ext>
            </a:extLst>
          </p:cNvPr>
          <p:cNvSpPr>
            <a:spLocks noGrp="1"/>
          </p:cNvSpPr>
          <p:nvPr>
            <p:ph idx="1"/>
          </p:nvPr>
        </p:nvSpPr>
        <p:spPr>
          <a:xfrm>
            <a:off x="238539" y="1338470"/>
            <a:ext cx="10886661" cy="4696570"/>
          </a:xfrm>
        </p:spPr>
        <p:txBody>
          <a:bodyPr>
            <a:normAutofit fontScale="92500" lnSpcReduction="20000"/>
          </a:bodyPr>
          <a:lstStyle/>
          <a:p>
            <a:pPr marL="0" indent="0">
              <a:buNone/>
            </a:pPr>
            <a:r>
              <a:rPr lang="ru-RU" dirty="0"/>
              <a:t>Хочешь быть здоровым, подружись с физической культурой, чистым воздухом и здоровой пищей. Учись правильно дышать: спокойно, неглубоко, размеренно.</a:t>
            </a:r>
          </a:p>
          <a:p>
            <a:pPr marL="0" indent="0">
              <a:buNone/>
            </a:pPr>
            <a:r>
              <a:rPr lang="ru-RU" dirty="0"/>
              <a:t>Хочешь быть здоровым – будь им!</a:t>
            </a:r>
          </a:p>
          <a:p>
            <a:pPr marL="0" indent="0">
              <a:buNone/>
            </a:pPr>
            <a:r>
              <a:rPr lang="ru-RU" dirty="0">
                <a:effectLst>
                  <a:outerShdw blurRad="38100" dist="38100" dir="2700000" algn="tl">
                    <a:srgbClr val="000000">
                      <a:alpha val="43137"/>
                    </a:srgbClr>
                  </a:outerShdw>
                </a:effectLst>
              </a:rPr>
              <a:t>Рекомендации:</a:t>
            </a:r>
          </a:p>
          <a:p>
            <a:pPr>
              <a:buFont typeface="Wingdings" panose="05000000000000000000" pitchFamily="2" charset="2"/>
              <a:buChar char="v"/>
            </a:pPr>
            <a:r>
              <a:rPr lang="ru-RU" dirty="0"/>
              <a:t>Начинайте каждый день с чувством радости.</a:t>
            </a:r>
          </a:p>
          <a:p>
            <a:pPr>
              <a:buFont typeface="Wingdings" panose="05000000000000000000" pitchFamily="2" charset="2"/>
              <a:buChar char="v"/>
            </a:pPr>
            <a:r>
              <a:rPr lang="ru-RU" dirty="0"/>
              <a:t>Поддерживайте это состояние в течение дня.</a:t>
            </a:r>
          </a:p>
          <a:p>
            <a:pPr>
              <a:buFont typeface="Wingdings" panose="05000000000000000000" pitchFamily="2" charset="2"/>
              <a:buChar char="v"/>
            </a:pPr>
            <a:r>
              <a:rPr lang="ru-RU" dirty="0"/>
              <a:t>Прежде чем дать волю гневу, сосчитайте до десяти.</a:t>
            </a:r>
          </a:p>
          <a:p>
            <a:pPr>
              <a:buFont typeface="Wingdings" panose="05000000000000000000" pitchFamily="2" charset="2"/>
              <a:buChar char="v"/>
            </a:pPr>
            <a:r>
              <a:rPr lang="ru-RU" dirty="0"/>
              <a:t>Ощущайте себя хозяином и властелином своей судьбы.</a:t>
            </a:r>
          </a:p>
          <a:p>
            <a:pPr>
              <a:buFont typeface="Wingdings" panose="05000000000000000000" pitchFamily="2" charset="2"/>
              <a:buChar char="v"/>
            </a:pPr>
            <a:r>
              <a:rPr lang="ru-RU" dirty="0"/>
              <a:t>Относитесь к людям так, как вы хотели бы, чтобы люди относились к вам.</a:t>
            </a:r>
          </a:p>
          <a:p>
            <a:pPr>
              <a:buFont typeface="Wingdings" panose="05000000000000000000" pitchFamily="2" charset="2"/>
              <a:buChar char="v"/>
            </a:pPr>
            <a:r>
              <a:rPr lang="ru-RU" dirty="0"/>
              <a:t>Питайтесь регулярно и разнообразно.</a:t>
            </a:r>
          </a:p>
          <a:p>
            <a:pPr>
              <a:buFont typeface="Wingdings" panose="05000000000000000000" pitchFamily="2" charset="2"/>
              <a:buChar char="v"/>
            </a:pPr>
            <a:r>
              <a:rPr lang="ru-RU" dirty="0"/>
              <a:t>Увеличьте потребление овощей, фруктов, рыбы, мяса, молочных продуктов.</a:t>
            </a:r>
          </a:p>
          <a:p>
            <a:pPr>
              <a:buFont typeface="Wingdings" panose="05000000000000000000" pitchFamily="2" charset="2"/>
              <a:buChar char="v"/>
            </a:pPr>
            <a:r>
              <a:rPr lang="ru-RU" dirty="0"/>
              <a:t>Занимайтесь физическими упражнениями.</a:t>
            </a:r>
          </a:p>
          <a:p>
            <a:pPr>
              <a:buFont typeface="Wingdings" panose="05000000000000000000" pitchFamily="2" charset="2"/>
              <a:buChar char="v"/>
            </a:pPr>
            <a:r>
              <a:rPr lang="ru-RU" dirty="0"/>
              <a:t>Больше двигайтесь, старайтесь больше бывать на свежем воздухе.</a:t>
            </a:r>
          </a:p>
          <a:p>
            <a:pPr>
              <a:buFont typeface="Wingdings" panose="05000000000000000000" pitchFamily="2" charset="2"/>
              <a:buChar char="v"/>
            </a:pPr>
            <a:r>
              <a:rPr lang="ru-RU" dirty="0"/>
              <a:t>Любите свою душу и тело.</a:t>
            </a:r>
          </a:p>
          <a:p>
            <a:pPr marL="0" indent="0">
              <a:buNone/>
            </a:pPr>
            <a:endParaRPr lang="ru-RU" dirty="0"/>
          </a:p>
        </p:txBody>
      </p:sp>
      <p:pic>
        <p:nvPicPr>
          <p:cNvPr id="5" name="Рисунок 4">
            <a:extLst>
              <a:ext uri="{FF2B5EF4-FFF2-40B4-BE49-F238E27FC236}">
                <a16:creationId xmlns:a16="http://schemas.microsoft.com/office/drawing/2014/main" id="{93475E52-2AD6-49D7-BA12-68D419DE0CD2}"/>
              </a:ext>
            </a:extLst>
          </p:cNvPr>
          <p:cNvPicPr>
            <a:picLocks noChangeAspect="1"/>
          </p:cNvPicPr>
          <p:nvPr/>
        </p:nvPicPr>
        <p:blipFill>
          <a:blip r:embed="rId2"/>
          <a:stretch>
            <a:fillRect/>
          </a:stretch>
        </p:blipFill>
        <p:spPr>
          <a:xfrm>
            <a:off x="7924800" y="2034346"/>
            <a:ext cx="3860919" cy="2702643"/>
          </a:xfrm>
          <a:prstGeom prst="rect">
            <a:avLst/>
          </a:prstGeom>
        </p:spPr>
      </p:pic>
    </p:spTree>
    <p:extLst>
      <p:ext uri="{BB962C8B-B14F-4D97-AF65-F5344CB8AC3E}">
        <p14:creationId xmlns:p14="http://schemas.microsoft.com/office/powerpoint/2010/main" val="22780689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B4F6088F-AEC8-4EF5-A9C4-062F340BC5F0}"/>
              </a:ext>
            </a:extLst>
          </p:cNvPr>
          <p:cNvSpPr>
            <a:spLocks noGrp="1"/>
          </p:cNvSpPr>
          <p:nvPr>
            <p:ph idx="1"/>
          </p:nvPr>
        </p:nvSpPr>
        <p:spPr>
          <a:xfrm>
            <a:off x="1066800" y="609600"/>
            <a:ext cx="10058400" cy="5425440"/>
          </a:xfrm>
          <a:ln w="57150">
            <a:solidFill>
              <a:schemeClr val="tx1"/>
            </a:solidFill>
          </a:ln>
        </p:spPr>
        <p:txBody>
          <a:bodyPr>
            <a:normAutofit/>
          </a:bodyPr>
          <a:lstStyle/>
          <a:p>
            <a:pPr marL="0" indent="0" algn="ctr">
              <a:buNone/>
            </a:pPr>
            <a:endParaRPr lang="ru-RU" sz="8000" dirty="0">
              <a:solidFill>
                <a:srgbClr val="FF6600"/>
              </a:solidFill>
            </a:endParaRPr>
          </a:p>
        </p:txBody>
      </p:sp>
      <p:pic>
        <p:nvPicPr>
          <p:cNvPr id="5" name="Рисунок 4">
            <a:extLst>
              <a:ext uri="{FF2B5EF4-FFF2-40B4-BE49-F238E27FC236}">
                <a16:creationId xmlns:a16="http://schemas.microsoft.com/office/drawing/2014/main" id="{C27D4D5A-7BB2-49C3-B5B5-A547F7030DC5}"/>
              </a:ext>
            </a:extLst>
          </p:cNvPr>
          <p:cNvPicPr>
            <a:picLocks noChangeAspect="1"/>
          </p:cNvPicPr>
          <p:nvPr/>
        </p:nvPicPr>
        <p:blipFill>
          <a:blip r:embed="rId2"/>
          <a:stretch>
            <a:fillRect/>
          </a:stretch>
        </p:blipFill>
        <p:spPr>
          <a:xfrm>
            <a:off x="2809461" y="1771804"/>
            <a:ext cx="6162261" cy="3551133"/>
          </a:xfrm>
          <a:prstGeom prst="rect">
            <a:avLst/>
          </a:prstGeom>
        </p:spPr>
      </p:pic>
    </p:spTree>
    <p:extLst>
      <p:ext uri="{BB962C8B-B14F-4D97-AF65-F5344CB8AC3E}">
        <p14:creationId xmlns:p14="http://schemas.microsoft.com/office/powerpoint/2010/main" val="25884731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F52541DB-15C7-4BFD-B888-F3C120CCDFB5}"/>
              </a:ext>
            </a:extLst>
          </p:cNvPr>
          <p:cNvSpPr>
            <a:spLocks noGrp="1"/>
          </p:cNvSpPr>
          <p:nvPr>
            <p:ph idx="1"/>
          </p:nvPr>
        </p:nvSpPr>
        <p:spPr>
          <a:xfrm>
            <a:off x="1066800" y="702365"/>
            <a:ext cx="10058400" cy="5332675"/>
          </a:xfrm>
        </p:spPr>
        <p:txBody>
          <a:bodyPr/>
          <a:lstStyle/>
          <a:p>
            <a:pPr marL="0" indent="0">
              <a:buNone/>
            </a:pPr>
            <a:r>
              <a:rPr lang="ru-RU" sz="2800" dirty="0">
                <a:effectLst>
                  <a:outerShdw blurRad="38100" dist="38100" dir="2700000" algn="tl">
                    <a:srgbClr val="000000">
                      <a:alpha val="43137"/>
                    </a:srgbClr>
                  </a:outerShdw>
                </a:effectLst>
              </a:rPr>
              <a:t>Цель мастер – класса: </a:t>
            </a:r>
          </a:p>
          <a:p>
            <a:pPr marL="0" indent="0">
              <a:buNone/>
            </a:pPr>
            <a:r>
              <a:rPr lang="ru-RU" dirty="0"/>
              <a:t> формирование у педагогов культуры здоровья</a:t>
            </a:r>
          </a:p>
          <a:p>
            <a:pPr marL="0" indent="0">
              <a:buNone/>
            </a:pPr>
            <a:r>
              <a:rPr lang="ru-RU" sz="2800" dirty="0">
                <a:effectLst>
                  <a:outerShdw blurRad="38100" dist="38100" dir="2700000" algn="tl">
                    <a:srgbClr val="000000">
                      <a:alpha val="43137"/>
                    </a:srgbClr>
                  </a:outerShdw>
                </a:effectLst>
              </a:rPr>
              <a:t>Задачи мастер-класса:      </a:t>
            </a:r>
          </a:p>
          <a:p>
            <a:r>
              <a:rPr lang="ru-RU" dirty="0"/>
              <a:t>Сформировать представления о </a:t>
            </a:r>
          </a:p>
          <a:p>
            <a:pPr marL="0" indent="0">
              <a:buNone/>
            </a:pPr>
            <a:r>
              <a:rPr lang="ru-RU" dirty="0"/>
              <a:t>важности заботы о своем здоровье.</a:t>
            </a:r>
          </a:p>
          <a:p>
            <a:r>
              <a:rPr lang="ru-RU" dirty="0"/>
              <a:t>Вызвать у участников мастер-класса интерес </a:t>
            </a:r>
          </a:p>
          <a:p>
            <a:pPr marL="0" indent="0">
              <a:buNone/>
            </a:pPr>
            <a:r>
              <a:rPr lang="ru-RU" dirty="0"/>
              <a:t>и желание использовать </a:t>
            </a:r>
            <a:r>
              <a:rPr lang="ru-RU" dirty="0" err="1"/>
              <a:t>здоровьесберегающие</a:t>
            </a:r>
            <a:r>
              <a:rPr lang="ru-RU" dirty="0"/>
              <a:t> </a:t>
            </a:r>
          </a:p>
          <a:p>
            <a:pPr marL="0" indent="0">
              <a:buNone/>
            </a:pPr>
            <a:r>
              <a:rPr lang="ru-RU" dirty="0"/>
              <a:t>технологии в повседневной жизни. </a:t>
            </a:r>
          </a:p>
          <a:p>
            <a:endParaRPr lang="ru-RU" dirty="0"/>
          </a:p>
        </p:txBody>
      </p:sp>
      <p:pic>
        <p:nvPicPr>
          <p:cNvPr id="5" name="Рисунок 4">
            <a:extLst>
              <a:ext uri="{FF2B5EF4-FFF2-40B4-BE49-F238E27FC236}">
                <a16:creationId xmlns:a16="http://schemas.microsoft.com/office/drawing/2014/main" id="{1BCDB942-4AE7-4B30-AC69-425A3C36EA7C}"/>
              </a:ext>
            </a:extLst>
          </p:cNvPr>
          <p:cNvPicPr>
            <a:picLocks noChangeAspect="1"/>
          </p:cNvPicPr>
          <p:nvPr/>
        </p:nvPicPr>
        <p:blipFill>
          <a:blip r:embed="rId2"/>
          <a:stretch>
            <a:fillRect/>
          </a:stretch>
        </p:blipFill>
        <p:spPr>
          <a:xfrm>
            <a:off x="7994787" y="531872"/>
            <a:ext cx="3243055" cy="4989315"/>
          </a:xfrm>
          <a:prstGeom prst="rect">
            <a:avLst/>
          </a:prstGeom>
        </p:spPr>
      </p:pic>
    </p:spTree>
    <p:extLst>
      <p:ext uri="{BB962C8B-B14F-4D97-AF65-F5344CB8AC3E}">
        <p14:creationId xmlns:p14="http://schemas.microsoft.com/office/powerpoint/2010/main" val="1284889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875D13E-0711-48D1-BD07-54DB0AB1543A}"/>
              </a:ext>
            </a:extLst>
          </p:cNvPr>
          <p:cNvSpPr>
            <a:spLocks noGrp="1"/>
          </p:cNvSpPr>
          <p:nvPr>
            <p:ph type="title"/>
          </p:nvPr>
        </p:nvSpPr>
        <p:spPr>
          <a:xfrm>
            <a:off x="1066800" y="642594"/>
            <a:ext cx="10058400" cy="815145"/>
          </a:xfrm>
        </p:spPr>
        <p:txBody>
          <a:bodyPr>
            <a:normAutofit/>
          </a:bodyPr>
          <a:lstStyle/>
          <a:p>
            <a:r>
              <a:rPr lang="ru-RU" sz="2800" dirty="0">
                <a:effectLst>
                  <a:outerShdw blurRad="38100" dist="38100" dir="2700000" algn="tl">
                    <a:srgbClr val="000000">
                      <a:alpha val="43137"/>
                    </a:srgbClr>
                  </a:outerShdw>
                </a:effectLst>
              </a:rPr>
              <a:t>Актуальность</a:t>
            </a:r>
          </a:p>
        </p:txBody>
      </p:sp>
      <p:sp>
        <p:nvSpPr>
          <p:cNvPr id="3" name="Объект 2">
            <a:extLst>
              <a:ext uri="{FF2B5EF4-FFF2-40B4-BE49-F238E27FC236}">
                <a16:creationId xmlns:a16="http://schemas.microsoft.com/office/drawing/2014/main" id="{A104E008-35E3-42A7-8FA1-7F4F4421827E}"/>
              </a:ext>
            </a:extLst>
          </p:cNvPr>
          <p:cNvSpPr>
            <a:spLocks noGrp="1"/>
          </p:cNvSpPr>
          <p:nvPr>
            <p:ph idx="1"/>
          </p:nvPr>
        </p:nvSpPr>
        <p:spPr>
          <a:xfrm>
            <a:off x="291548" y="1457739"/>
            <a:ext cx="8918713" cy="4577301"/>
          </a:xfrm>
        </p:spPr>
        <p:txBody>
          <a:bodyPr>
            <a:normAutofit lnSpcReduction="10000"/>
          </a:bodyPr>
          <a:lstStyle/>
          <a:p>
            <a:pPr marL="0" indent="0">
              <a:buNone/>
            </a:pPr>
            <a:r>
              <a:rPr lang="ru-RU" dirty="0"/>
              <a:t>Заботясь о здоровье подрастающего поколения, мы - педагоги зачастую забываем о своем здоровье. Но мы не ошибемся, если скажем, что во все времена человеческой истории здоровье было одним из самых больших желаний человека, некой абсолютной ценностью. </a:t>
            </a:r>
          </a:p>
          <a:p>
            <a:pPr marL="0" indent="0">
              <a:buNone/>
            </a:pPr>
            <a:r>
              <a:rPr lang="ru-RU" dirty="0"/>
              <a:t>«Будьте здоровы!» говорят люди друг другу. По большому счету здоровье всегда было и остается дороже всех богатств на свете.</a:t>
            </a:r>
          </a:p>
          <a:p>
            <a:pPr marL="0" indent="0">
              <a:buNone/>
            </a:pPr>
            <a:r>
              <a:rPr lang="ru-RU" dirty="0"/>
              <a:t>Профессия педагога – одна из наиболее энергоемких. Для ее реализации требуются огромные интеллектуальные, эмоциональные и психические затраты.</a:t>
            </a:r>
          </a:p>
          <a:p>
            <a:pPr marL="0" indent="0">
              <a:buNone/>
            </a:pPr>
            <a:r>
              <a:rPr lang="ru-RU" dirty="0"/>
              <a:t> Такая ситуация достаточно быстро приводит к эмоциональному истощению педагогов, известному как «синдром эмоционального выгорания».  </a:t>
            </a:r>
          </a:p>
          <a:p>
            <a:pPr marL="0" indent="0">
              <a:buNone/>
            </a:pPr>
            <a:r>
              <a:rPr lang="ru-RU" dirty="0"/>
              <a:t>Эмоциональное выгорание – это своего рода выработанный личностью механизм психологической защиты в виде полного или частичного исключения эмоций в ответ на психотравмирующие воздействия. </a:t>
            </a:r>
          </a:p>
        </p:txBody>
      </p:sp>
      <p:pic>
        <p:nvPicPr>
          <p:cNvPr id="9" name="Рисунок 8">
            <a:extLst>
              <a:ext uri="{FF2B5EF4-FFF2-40B4-BE49-F238E27FC236}">
                <a16:creationId xmlns:a16="http://schemas.microsoft.com/office/drawing/2014/main" id="{1A329FC5-DF33-4A99-A4D9-C584D0B81C19}"/>
              </a:ext>
            </a:extLst>
          </p:cNvPr>
          <p:cNvPicPr>
            <a:picLocks noChangeAspect="1"/>
          </p:cNvPicPr>
          <p:nvPr/>
        </p:nvPicPr>
        <p:blipFill>
          <a:blip r:embed="rId2"/>
          <a:stretch>
            <a:fillRect/>
          </a:stretch>
        </p:blipFill>
        <p:spPr>
          <a:xfrm>
            <a:off x="8931965" y="967409"/>
            <a:ext cx="3022064" cy="2906717"/>
          </a:xfrm>
          <a:prstGeom prst="rect">
            <a:avLst/>
          </a:prstGeom>
        </p:spPr>
      </p:pic>
    </p:spTree>
    <p:extLst>
      <p:ext uri="{BB962C8B-B14F-4D97-AF65-F5344CB8AC3E}">
        <p14:creationId xmlns:p14="http://schemas.microsoft.com/office/powerpoint/2010/main" val="4068946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AB7BF35-1532-4C8C-963F-0B74A992F48B}"/>
              </a:ext>
            </a:extLst>
          </p:cNvPr>
          <p:cNvSpPr>
            <a:spLocks noGrp="1"/>
          </p:cNvSpPr>
          <p:nvPr>
            <p:ph type="title"/>
          </p:nvPr>
        </p:nvSpPr>
        <p:spPr>
          <a:xfrm>
            <a:off x="1066800" y="642594"/>
            <a:ext cx="10058400" cy="801893"/>
          </a:xfrm>
        </p:spPr>
        <p:txBody>
          <a:bodyPr>
            <a:normAutofit/>
          </a:bodyPr>
          <a:lstStyle/>
          <a:p>
            <a:r>
              <a:rPr lang="ru-RU" sz="2800" dirty="0">
                <a:effectLst>
                  <a:outerShdw blurRad="38100" dist="38100" dir="2700000" algn="tl">
                    <a:srgbClr val="000000">
                      <a:alpha val="43137"/>
                    </a:srgbClr>
                  </a:outerShdw>
                </a:effectLst>
              </a:rPr>
              <a:t>Актуальность</a:t>
            </a:r>
          </a:p>
        </p:txBody>
      </p:sp>
      <p:sp>
        <p:nvSpPr>
          <p:cNvPr id="3" name="Объект 2">
            <a:extLst>
              <a:ext uri="{FF2B5EF4-FFF2-40B4-BE49-F238E27FC236}">
                <a16:creationId xmlns:a16="http://schemas.microsoft.com/office/drawing/2014/main" id="{9795E373-6C15-4464-AFE8-6CA4FF7BD255}"/>
              </a:ext>
            </a:extLst>
          </p:cNvPr>
          <p:cNvSpPr>
            <a:spLocks noGrp="1"/>
          </p:cNvSpPr>
          <p:nvPr>
            <p:ph idx="1"/>
          </p:nvPr>
        </p:nvSpPr>
        <p:spPr>
          <a:xfrm>
            <a:off x="344558" y="1444487"/>
            <a:ext cx="9253950" cy="4590553"/>
          </a:xfrm>
        </p:spPr>
        <p:txBody>
          <a:bodyPr/>
          <a:lstStyle/>
          <a:p>
            <a:pPr marL="0" indent="0">
              <a:buNone/>
            </a:pPr>
            <a:r>
              <a:rPr lang="ru-RU" dirty="0"/>
              <a:t>Перегрузки в педагогической деятельности - привычное дело, но после избыточной работы, надо полноценно восстановиться. Как это сделать в современных условиях?! Как вообще поправить или сохранить своё здоровье?! Будем реалистами - никто, кроме вас самих, не решит этих проблем. Даже врачи не смогут заставить вас по утрам делать зарядку, правильно питаться, следить за соблюдением режима дня. И, к сожалению, педагоги часто не хотят ничего делать для себя самостоятельно. Стандартный ответ «я устала на работе». Разумеется, после напряженного рабочего дня сил уже ни на что не хватает. Но давайте задумаемся, раз мы устаём уже сейчас, что будет через полгода, через год, через пять лет?</a:t>
            </a:r>
          </a:p>
          <a:p>
            <a:pPr marL="0" indent="0">
              <a:buNone/>
            </a:pPr>
            <a:r>
              <a:rPr lang="ru-RU" dirty="0"/>
              <a:t>Профессию педагога можно отнести к «группе риска» по частоте нарушений здоровья и серьёзности протекающих болезней. </a:t>
            </a:r>
          </a:p>
        </p:txBody>
      </p:sp>
      <p:pic>
        <p:nvPicPr>
          <p:cNvPr id="7" name="Рисунок 6">
            <a:extLst>
              <a:ext uri="{FF2B5EF4-FFF2-40B4-BE49-F238E27FC236}">
                <a16:creationId xmlns:a16="http://schemas.microsoft.com/office/drawing/2014/main" id="{7741BA8A-CF0C-453E-915B-6FCDC8218173}"/>
              </a:ext>
            </a:extLst>
          </p:cNvPr>
          <p:cNvPicPr>
            <a:picLocks noChangeAspect="1"/>
          </p:cNvPicPr>
          <p:nvPr/>
        </p:nvPicPr>
        <p:blipFill>
          <a:blip r:embed="rId2"/>
          <a:stretch>
            <a:fillRect/>
          </a:stretch>
        </p:blipFill>
        <p:spPr>
          <a:xfrm>
            <a:off x="9422297" y="2743200"/>
            <a:ext cx="2544416" cy="3678306"/>
          </a:xfrm>
          <a:prstGeom prst="rect">
            <a:avLst/>
          </a:prstGeom>
        </p:spPr>
      </p:pic>
    </p:spTree>
    <p:extLst>
      <p:ext uri="{BB962C8B-B14F-4D97-AF65-F5344CB8AC3E}">
        <p14:creationId xmlns:p14="http://schemas.microsoft.com/office/powerpoint/2010/main" val="1874327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A23BC24-69B1-4FB5-85A4-1A194FFD7C47}"/>
              </a:ext>
            </a:extLst>
          </p:cNvPr>
          <p:cNvSpPr>
            <a:spLocks noGrp="1"/>
          </p:cNvSpPr>
          <p:nvPr>
            <p:ph type="title"/>
          </p:nvPr>
        </p:nvSpPr>
        <p:spPr>
          <a:xfrm>
            <a:off x="1066800" y="642594"/>
            <a:ext cx="10058400" cy="722380"/>
          </a:xfrm>
        </p:spPr>
        <p:txBody>
          <a:bodyPr>
            <a:normAutofit/>
          </a:bodyPr>
          <a:lstStyle/>
          <a:p>
            <a:r>
              <a:rPr lang="ru-RU" sz="2800" dirty="0">
                <a:effectLst>
                  <a:outerShdw blurRad="38100" dist="38100" dir="2700000" algn="tl">
                    <a:srgbClr val="000000">
                      <a:alpha val="43137"/>
                    </a:srgbClr>
                  </a:outerShdw>
                </a:effectLst>
              </a:rPr>
              <a:t>Практическая часть</a:t>
            </a:r>
          </a:p>
        </p:txBody>
      </p:sp>
      <p:sp>
        <p:nvSpPr>
          <p:cNvPr id="3" name="Объект 2">
            <a:extLst>
              <a:ext uri="{FF2B5EF4-FFF2-40B4-BE49-F238E27FC236}">
                <a16:creationId xmlns:a16="http://schemas.microsoft.com/office/drawing/2014/main" id="{DC06FCDD-5235-431D-9F20-3D3207F5DF9C}"/>
              </a:ext>
            </a:extLst>
          </p:cNvPr>
          <p:cNvSpPr>
            <a:spLocks noGrp="1"/>
          </p:cNvSpPr>
          <p:nvPr>
            <p:ph idx="1"/>
          </p:nvPr>
        </p:nvSpPr>
        <p:spPr>
          <a:xfrm>
            <a:off x="1066800" y="1364974"/>
            <a:ext cx="10058400" cy="4670066"/>
          </a:xfrm>
        </p:spPr>
        <p:txBody>
          <a:bodyPr>
            <a:normAutofit/>
          </a:bodyPr>
          <a:lstStyle/>
          <a:p>
            <a:pPr marL="0" indent="0" algn="ctr">
              <a:buNone/>
            </a:pPr>
            <a:r>
              <a:rPr lang="ru-RU" b="1" dirty="0"/>
              <a:t>Десять золотых правил </a:t>
            </a:r>
            <a:r>
              <a:rPr lang="ru-RU" b="1" dirty="0" err="1"/>
              <a:t>здоровьесбережения</a:t>
            </a:r>
            <a:r>
              <a:rPr lang="ru-RU" b="1" dirty="0"/>
              <a:t>:</a:t>
            </a:r>
          </a:p>
          <a:p>
            <a:r>
              <a:rPr lang="ru-RU" dirty="0"/>
              <a:t>Соблюдайте режим дня!</a:t>
            </a:r>
          </a:p>
          <a:p>
            <a:r>
              <a:rPr lang="ru-RU" dirty="0"/>
              <a:t>Обращайте больше внимания на питание!</a:t>
            </a:r>
          </a:p>
          <a:p>
            <a:r>
              <a:rPr lang="ru-RU" dirty="0"/>
              <a:t>Больше двигайтесь!</a:t>
            </a:r>
          </a:p>
          <a:p>
            <a:r>
              <a:rPr lang="ru-RU" dirty="0"/>
              <a:t>Спите в прохладной комнате!</a:t>
            </a:r>
          </a:p>
          <a:p>
            <a:r>
              <a:rPr lang="ru-RU" dirty="0"/>
              <a:t>Не гасите в себе гнев, дайте вырваться ему наружу!</a:t>
            </a:r>
          </a:p>
          <a:p>
            <a:r>
              <a:rPr lang="ru-RU" dirty="0"/>
              <a:t>Постоянно занимайтесь интеллектуальной деятельностью!</a:t>
            </a:r>
          </a:p>
          <a:p>
            <a:r>
              <a:rPr lang="ru-RU" dirty="0"/>
              <a:t>Гоните прочь уныние и хандру!</a:t>
            </a:r>
          </a:p>
          <a:p>
            <a:r>
              <a:rPr lang="ru-RU" dirty="0"/>
              <a:t>Адекватно реагируйте на все проявления своего организма!</a:t>
            </a:r>
          </a:p>
          <a:p>
            <a:r>
              <a:rPr lang="ru-RU" dirty="0"/>
              <a:t>Старайтесь получать больше положительных эмоций</a:t>
            </a:r>
          </a:p>
          <a:p>
            <a:r>
              <a:rPr lang="ru-RU" dirty="0"/>
              <a:t>Желайте себе и окружающим только добра!</a:t>
            </a:r>
          </a:p>
          <a:p>
            <a:endParaRPr lang="ru-RU" dirty="0"/>
          </a:p>
        </p:txBody>
      </p:sp>
      <p:pic>
        <p:nvPicPr>
          <p:cNvPr id="7" name="Рисунок 6">
            <a:extLst>
              <a:ext uri="{FF2B5EF4-FFF2-40B4-BE49-F238E27FC236}">
                <a16:creationId xmlns:a16="http://schemas.microsoft.com/office/drawing/2014/main" id="{586D87F4-F288-4918-B156-9BDFDE6DF9B1}"/>
              </a:ext>
            </a:extLst>
          </p:cNvPr>
          <p:cNvPicPr>
            <a:picLocks noChangeAspect="1"/>
          </p:cNvPicPr>
          <p:nvPr/>
        </p:nvPicPr>
        <p:blipFill>
          <a:blip r:embed="rId2"/>
          <a:stretch>
            <a:fillRect/>
          </a:stretch>
        </p:blipFill>
        <p:spPr>
          <a:xfrm>
            <a:off x="8807505" y="778130"/>
            <a:ext cx="2456843" cy="5437276"/>
          </a:xfrm>
          <a:prstGeom prst="rect">
            <a:avLst/>
          </a:prstGeom>
        </p:spPr>
      </p:pic>
    </p:spTree>
    <p:extLst>
      <p:ext uri="{BB962C8B-B14F-4D97-AF65-F5344CB8AC3E}">
        <p14:creationId xmlns:p14="http://schemas.microsoft.com/office/powerpoint/2010/main" val="1005423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C8902456-E373-4798-B20F-0FAF40B69823}"/>
              </a:ext>
            </a:extLst>
          </p:cNvPr>
          <p:cNvSpPr>
            <a:spLocks noGrp="1"/>
          </p:cNvSpPr>
          <p:nvPr>
            <p:ph idx="1"/>
          </p:nvPr>
        </p:nvSpPr>
        <p:spPr>
          <a:xfrm>
            <a:off x="1066800" y="834887"/>
            <a:ext cx="10058400" cy="5200153"/>
          </a:xfrm>
        </p:spPr>
        <p:txBody>
          <a:bodyPr/>
          <a:lstStyle/>
          <a:p>
            <a:pPr marL="0" indent="0">
              <a:buNone/>
            </a:pPr>
            <a:r>
              <a:rPr lang="ru-RU" sz="4000" dirty="0" err="1">
                <a:effectLst>
                  <a:outerShdw blurRad="38100" dist="38100" dir="2700000" algn="tl">
                    <a:srgbClr val="000000">
                      <a:alpha val="43137"/>
                    </a:srgbClr>
                  </a:outerShdw>
                </a:effectLst>
              </a:rPr>
              <a:t>Цветотерапия</a:t>
            </a:r>
            <a:r>
              <a:rPr lang="ru-RU" sz="4000" dirty="0">
                <a:effectLst>
                  <a:outerShdw blurRad="38100" dist="38100" dir="2700000" algn="tl">
                    <a:srgbClr val="000000">
                      <a:alpha val="43137"/>
                    </a:srgbClr>
                  </a:outerShdw>
                </a:effectLst>
              </a:rPr>
              <a:t> </a:t>
            </a:r>
          </a:p>
          <a:p>
            <a:pPr marL="0" indent="0">
              <a:lnSpc>
                <a:spcPct val="150000"/>
              </a:lnSpc>
              <a:buNone/>
            </a:pPr>
            <a:r>
              <a:rPr lang="ru-RU" sz="2000" dirty="0"/>
              <a:t>	</a:t>
            </a:r>
          </a:p>
          <a:p>
            <a:pPr marL="0" indent="0">
              <a:lnSpc>
                <a:spcPct val="150000"/>
              </a:lnSpc>
              <a:buNone/>
            </a:pPr>
            <a:endParaRPr lang="ru-RU" sz="2000" dirty="0"/>
          </a:p>
          <a:p>
            <a:pPr marL="0" indent="0">
              <a:lnSpc>
                <a:spcPct val="150000"/>
              </a:lnSpc>
              <a:buNone/>
            </a:pPr>
            <a:r>
              <a:rPr lang="ru-RU" sz="2000" dirty="0"/>
              <a:t>Это одно из самых перспективных и надежных методов лечения и оздоровления. Цвет служит мощным стимулятором эмоционального и интеллектуального развития.</a:t>
            </a:r>
          </a:p>
        </p:txBody>
      </p:sp>
      <p:pic>
        <p:nvPicPr>
          <p:cNvPr id="5" name="Рисунок 4">
            <a:extLst>
              <a:ext uri="{FF2B5EF4-FFF2-40B4-BE49-F238E27FC236}">
                <a16:creationId xmlns:a16="http://schemas.microsoft.com/office/drawing/2014/main" id="{22B7CD05-B5E7-4F25-8C45-F026707766B0}"/>
              </a:ext>
            </a:extLst>
          </p:cNvPr>
          <p:cNvPicPr>
            <a:picLocks noChangeAspect="1"/>
          </p:cNvPicPr>
          <p:nvPr/>
        </p:nvPicPr>
        <p:blipFill>
          <a:blip r:embed="rId2"/>
          <a:stretch>
            <a:fillRect/>
          </a:stretch>
        </p:blipFill>
        <p:spPr>
          <a:xfrm>
            <a:off x="6212472" y="589309"/>
            <a:ext cx="2020127" cy="2020127"/>
          </a:xfrm>
          <a:prstGeom prst="rect">
            <a:avLst/>
          </a:prstGeom>
        </p:spPr>
      </p:pic>
      <p:pic>
        <p:nvPicPr>
          <p:cNvPr id="7" name="Рисунок 6">
            <a:extLst>
              <a:ext uri="{FF2B5EF4-FFF2-40B4-BE49-F238E27FC236}">
                <a16:creationId xmlns:a16="http://schemas.microsoft.com/office/drawing/2014/main" id="{2F2BFBAC-9F89-4998-8FEE-C2D9385A39FE}"/>
              </a:ext>
            </a:extLst>
          </p:cNvPr>
          <p:cNvPicPr>
            <a:picLocks noChangeAspect="1"/>
          </p:cNvPicPr>
          <p:nvPr/>
        </p:nvPicPr>
        <p:blipFill>
          <a:blip r:embed="rId3"/>
          <a:stretch>
            <a:fillRect/>
          </a:stretch>
        </p:blipFill>
        <p:spPr>
          <a:xfrm>
            <a:off x="7091156" y="4014912"/>
            <a:ext cx="2612234" cy="2020128"/>
          </a:xfrm>
          <a:prstGeom prst="rect">
            <a:avLst/>
          </a:prstGeom>
        </p:spPr>
      </p:pic>
    </p:spTree>
    <p:extLst>
      <p:ext uri="{BB962C8B-B14F-4D97-AF65-F5344CB8AC3E}">
        <p14:creationId xmlns:p14="http://schemas.microsoft.com/office/powerpoint/2010/main" val="2914875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43CCFC5-A737-4E36-B137-533D1FAED810}"/>
              </a:ext>
            </a:extLst>
          </p:cNvPr>
          <p:cNvSpPr>
            <a:spLocks noGrp="1"/>
          </p:cNvSpPr>
          <p:nvPr>
            <p:ph type="title"/>
          </p:nvPr>
        </p:nvSpPr>
        <p:spPr/>
        <p:txBody>
          <a:bodyPr>
            <a:normAutofit/>
          </a:bodyPr>
          <a:lstStyle/>
          <a:p>
            <a:pPr algn="ctr"/>
            <a:r>
              <a:rPr lang="ru-RU" sz="4000" i="1" dirty="0"/>
              <a:t>Упражнение</a:t>
            </a:r>
          </a:p>
        </p:txBody>
      </p:sp>
      <p:sp>
        <p:nvSpPr>
          <p:cNvPr id="3" name="Объект 2">
            <a:extLst>
              <a:ext uri="{FF2B5EF4-FFF2-40B4-BE49-F238E27FC236}">
                <a16:creationId xmlns:a16="http://schemas.microsoft.com/office/drawing/2014/main" id="{08FFA60F-8FF5-4EF6-94C6-97BED690C91E}"/>
              </a:ext>
            </a:extLst>
          </p:cNvPr>
          <p:cNvSpPr>
            <a:spLocks noGrp="1"/>
          </p:cNvSpPr>
          <p:nvPr>
            <p:ph idx="1"/>
          </p:nvPr>
        </p:nvSpPr>
        <p:spPr>
          <a:xfrm>
            <a:off x="265043" y="1669774"/>
            <a:ext cx="10058401" cy="4365266"/>
          </a:xfrm>
        </p:spPr>
        <p:txBody>
          <a:bodyPr/>
          <a:lstStyle/>
          <a:p>
            <a:pPr marL="0" indent="0" algn="ctr">
              <a:buNone/>
            </a:pPr>
            <a:r>
              <a:rPr lang="ru-RU" sz="4000" dirty="0"/>
              <a:t> «Я работаю над своим здоровьем». </a:t>
            </a:r>
          </a:p>
          <a:p>
            <a:pPr marL="0" indent="0">
              <a:buNone/>
            </a:pPr>
            <a:endParaRPr lang="ru-RU" sz="2800" dirty="0"/>
          </a:p>
          <a:p>
            <a:pPr marL="0" indent="0">
              <a:buNone/>
            </a:pPr>
            <a:r>
              <a:rPr lang="ru-RU" sz="2800" dirty="0"/>
              <a:t>Это упражнение помогает наглядно увидеть, на правильном ли вы пути, помогаете ли вы себе в укреплении здоровья, ведете ли здоровый образ жизни.</a:t>
            </a:r>
          </a:p>
        </p:txBody>
      </p:sp>
      <p:pic>
        <p:nvPicPr>
          <p:cNvPr id="5" name="Рисунок 4">
            <a:extLst>
              <a:ext uri="{FF2B5EF4-FFF2-40B4-BE49-F238E27FC236}">
                <a16:creationId xmlns:a16="http://schemas.microsoft.com/office/drawing/2014/main" id="{C0E5983E-A5D0-4306-8669-25925554369E}"/>
              </a:ext>
            </a:extLst>
          </p:cNvPr>
          <p:cNvPicPr>
            <a:picLocks noChangeAspect="1"/>
          </p:cNvPicPr>
          <p:nvPr/>
        </p:nvPicPr>
        <p:blipFill>
          <a:blip r:embed="rId2"/>
          <a:stretch>
            <a:fillRect/>
          </a:stretch>
        </p:blipFill>
        <p:spPr>
          <a:xfrm>
            <a:off x="8956812" y="2659765"/>
            <a:ext cx="2771361" cy="3464201"/>
          </a:xfrm>
          <a:prstGeom prst="rect">
            <a:avLst/>
          </a:prstGeom>
        </p:spPr>
      </p:pic>
    </p:spTree>
    <p:extLst>
      <p:ext uri="{BB962C8B-B14F-4D97-AF65-F5344CB8AC3E}">
        <p14:creationId xmlns:p14="http://schemas.microsoft.com/office/powerpoint/2010/main" val="22398611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a:extLst>
              <a:ext uri="{FF2B5EF4-FFF2-40B4-BE49-F238E27FC236}">
                <a16:creationId xmlns:a16="http://schemas.microsoft.com/office/drawing/2014/main" id="{09506717-A5AE-4083-8042-D7B993B3CEE7}"/>
              </a:ext>
            </a:extLst>
          </p:cNvPr>
          <p:cNvSpPr>
            <a:spLocks noGrp="1"/>
          </p:cNvSpPr>
          <p:nvPr>
            <p:ph idx="1"/>
          </p:nvPr>
        </p:nvSpPr>
        <p:spPr>
          <a:xfrm>
            <a:off x="1066800" y="609600"/>
            <a:ext cx="10058400" cy="5425440"/>
          </a:xfrm>
        </p:spPr>
        <p:txBody>
          <a:bodyPr/>
          <a:lstStyle/>
          <a:p>
            <a:pPr marL="0" indent="0">
              <a:buNone/>
            </a:pPr>
            <a:r>
              <a:rPr lang="ru-RU" dirty="0"/>
              <a:t>Несколько негативных убеждений из нашей с вами повседневной жизни, которые в процессе групповой работы предстоит превратить в АФФИРМАЦИИ.</a:t>
            </a:r>
          </a:p>
          <a:p>
            <a:pPr marL="0" indent="0">
              <a:buNone/>
            </a:pPr>
            <a:r>
              <a:rPr lang="ru-RU" b="1" i="1" dirty="0"/>
              <a:t> «Негативные убеждения»</a:t>
            </a:r>
          </a:p>
          <a:p>
            <a:pPr>
              <a:buFont typeface="Wingdings" panose="05000000000000000000" pitchFamily="2" charset="2"/>
              <a:buChar char="q"/>
            </a:pPr>
            <a:r>
              <a:rPr lang="ru-RU" dirty="0"/>
              <a:t> На работе меня никто не ценит.</a:t>
            </a:r>
          </a:p>
          <a:p>
            <a:pPr>
              <a:buFont typeface="Wingdings" panose="05000000000000000000" pitchFamily="2" charset="2"/>
              <a:buChar char="q"/>
            </a:pPr>
            <a:r>
              <a:rPr lang="ru-RU" dirty="0"/>
              <a:t> Мои коллеги меня раздражают.</a:t>
            </a:r>
          </a:p>
          <a:p>
            <a:pPr>
              <a:buFont typeface="Wingdings" panose="05000000000000000000" pitchFamily="2" charset="2"/>
              <a:buChar char="q"/>
            </a:pPr>
            <a:r>
              <a:rPr lang="ru-RU" dirty="0"/>
              <a:t> Я боюсь, что у меня не получится.</a:t>
            </a:r>
          </a:p>
          <a:p>
            <a:pPr>
              <a:buFont typeface="Wingdings" panose="05000000000000000000" pitchFamily="2" charset="2"/>
              <a:buChar char="q"/>
            </a:pPr>
            <a:r>
              <a:rPr lang="ru-RU" dirty="0"/>
              <a:t> Я не могу смотреть на себя в зеркало.</a:t>
            </a:r>
          </a:p>
          <a:p>
            <a:pPr>
              <a:buFont typeface="Wingdings" panose="05000000000000000000" pitchFamily="2" charset="2"/>
              <a:buChar char="q"/>
            </a:pPr>
            <a:r>
              <a:rPr lang="ru-RU" dirty="0"/>
              <a:t> Я разочарован в жизни.</a:t>
            </a:r>
          </a:p>
          <a:p>
            <a:pPr marL="0" indent="0">
              <a:buNone/>
            </a:pPr>
            <a:r>
              <a:rPr lang="ru-RU" i="1" dirty="0"/>
              <a:t> </a:t>
            </a:r>
            <a:r>
              <a:rPr lang="ru-RU" b="1" i="1" dirty="0"/>
              <a:t>Предполагаемые ответы</a:t>
            </a:r>
          </a:p>
          <a:p>
            <a:pPr>
              <a:buFont typeface="Wingdings" panose="05000000000000000000" pitchFamily="2" charset="2"/>
              <a:buChar char="ü"/>
            </a:pPr>
            <a:r>
              <a:rPr lang="ru-RU" dirty="0"/>
              <a:t> На работе меня уважают.</a:t>
            </a:r>
          </a:p>
          <a:p>
            <a:pPr>
              <a:buFont typeface="Wingdings" panose="05000000000000000000" pitchFamily="2" charset="2"/>
              <a:buChar char="ü"/>
            </a:pPr>
            <a:r>
              <a:rPr lang="ru-RU" dirty="0"/>
              <a:t> Меня окружают только позитивные и веселые люди.</a:t>
            </a:r>
          </a:p>
          <a:p>
            <a:pPr>
              <a:buFont typeface="Wingdings" panose="05000000000000000000" pitchFamily="2" charset="2"/>
              <a:buChar char="ü"/>
            </a:pPr>
            <a:r>
              <a:rPr lang="ru-RU" dirty="0"/>
              <a:t> У меня всё получается просто великолепно.</a:t>
            </a:r>
          </a:p>
          <a:p>
            <a:pPr>
              <a:buFont typeface="Wingdings" panose="05000000000000000000" pitchFamily="2" charset="2"/>
              <a:buChar char="ü"/>
            </a:pPr>
            <a:r>
              <a:rPr lang="ru-RU" dirty="0"/>
              <a:t> Мне нравится, как я выгляжу.</a:t>
            </a:r>
          </a:p>
          <a:p>
            <a:pPr>
              <a:buFont typeface="Wingdings" panose="05000000000000000000" pitchFamily="2" charset="2"/>
              <a:buChar char="ü"/>
            </a:pPr>
            <a:r>
              <a:rPr lang="ru-RU" dirty="0"/>
              <a:t>Я люблю жизнь!</a:t>
            </a:r>
          </a:p>
          <a:p>
            <a:pPr marL="0" indent="0">
              <a:buNone/>
            </a:pPr>
            <a:endParaRPr lang="ru-RU" dirty="0"/>
          </a:p>
        </p:txBody>
      </p:sp>
      <p:pic>
        <p:nvPicPr>
          <p:cNvPr id="7" name="Рисунок 6">
            <a:extLst>
              <a:ext uri="{FF2B5EF4-FFF2-40B4-BE49-F238E27FC236}">
                <a16:creationId xmlns:a16="http://schemas.microsoft.com/office/drawing/2014/main" id="{72809508-687C-4FEB-B8C1-25DBF67C8DBC}"/>
              </a:ext>
            </a:extLst>
          </p:cNvPr>
          <p:cNvPicPr>
            <a:picLocks noChangeAspect="1"/>
          </p:cNvPicPr>
          <p:nvPr/>
        </p:nvPicPr>
        <p:blipFill>
          <a:blip r:embed="rId2"/>
          <a:stretch>
            <a:fillRect/>
          </a:stretch>
        </p:blipFill>
        <p:spPr>
          <a:xfrm>
            <a:off x="6741216" y="1335305"/>
            <a:ext cx="4059306" cy="3501738"/>
          </a:xfrm>
          <a:prstGeom prst="rect">
            <a:avLst/>
          </a:prstGeom>
        </p:spPr>
      </p:pic>
    </p:spTree>
    <p:extLst>
      <p:ext uri="{BB962C8B-B14F-4D97-AF65-F5344CB8AC3E}">
        <p14:creationId xmlns:p14="http://schemas.microsoft.com/office/powerpoint/2010/main" val="34170235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0CC92C7-D5EC-4254-822D-558F86AB4555}"/>
              </a:ext>
            </a:extLst>
          </p:cNvPr>
          <p:cNvSpPr>
            <a:spLocks noGrp="1"/>
          </p:cNvSpPr>
          <p:nvPr>
            <p:ph type="title"/>
          </p:nvPr>
        </p:nvSpPr>
        <p:spPr>
          <a:xfrm>
            <a:off x="1066800" y="642594"/>
            <a:ext cx="10058400" cy="709128"/>
          </a:xfrm>
        </p:spPr>
        <p:txBody>
          <a:bodyPr>
            <a:normAutofit/>
          </a:bodyPr>
          <a:lstStyle/>
          <a:p>
            <a:r>
              <a:rPr lang="ru-RU" sz="2800" dirty="0"/>
              <a:t>Профессия обязывает нас много говорить. </a:t>
            </a:r>
          </a:p>
        </p:txBody>
      </p:sp>
      <p:sp>
        <p:nvSpPr>
          <p:cNvPr id="3" name="Объект 2">
            <a:extLst>
              <a:ext uri="{FF2B5EF4-FFF2-40B4-BE49-F238E27FC236}">
                <a16:creationId xmlns:a16="http://schemas.microsoft.com/office/drawing/2014/main" id="{342B2850-1930-44AA-BA4C-8FA0B21FA62B}"/>
              </a:ext>
            </a:extLst>
          </p:cNvPr>
          <p:cNvSpPr>
            <a:spLocks noGrp="1"/>
          </p:cNvSpPr>
          <p:nvPr>
            <p:ph idx="1"/>
          </p:nvPr>
        </p:nvSpPr>
        <p:spPr>
          <a:xfrm>
            <a:off x="1066800" y="1351722"/>
            <a:ext cx="10058400" cy="4683318"/>
          </a:xfrm>
        </p:spPr>
        <p:txBody>
          <a:bodyPr>
            <a:normAutofit lnSpcReduction="10000"/>
          </a:bodyPr>
          <a:lstStyle/>
          <a:p>
            <a:pPr marL="0" indent="0">
              <a:buNone/>
            </a:pPr>
            <a:r>
              <a:rPr lang="ru-RU" dirty="0"/>
              <a:t>Перенапряжение голосовых связок может спровоцировать болезни горла: ларингит, фарингит. В целях профилактики предлагаю Вам выполнить комплекс дыхательно-голосовых упражнений для укрепления мышц гортани. </a:t>
            </a:r>
          </a:p>
          <a:p>
            <a:pPr marL="0" indent="0">
              <a:buNone/>
            </a:pPr>
            <a:r>
              <a:rPr lang="ru-RU" dirty="0"/>
              <a:t>Используем методику дыхательной гимнастики Александры Николаевны Стрельниковой.</a:t>
            </a:r>
          </a:p>
          <a:p>
            <a:pPr marL="0" indent="0">
              <a:buNone/>
            </a:pPr>
            <a:r>
              <a:rPr lang="ru-RU" dirty="0"/>
              <a:t>Упражнение «Шаги»</a:t>
            </a:r>
          </a:p>
          <a:p>
            <a:pPr marL="0" indent="0">
              <a:buNone/>
            </a:pPr>
            <a:r>
              <a:rPr lang="ru-RU" dirty="0"/>
              <a:t>Упражнение «Ладошки»</a:t>
            </a:r>
          </a:p>
          <a:p>
            <a:pPr marL="0" indent="0">
              <a:buNone/>
            </a:pPr>
            <a:r>
              <a:rPr lang="ru-RU" dirty="0"/>
              <a:t>Упражнение «Насос»</a:t>
            </a:r>
          </a:p>
          <a:p>
            <a:pPr marL="0" indent="0">
              <a:buNone/>
            </a:pPr>
            <a:r>
              <a:rPr lang="ru-RU" dirty="0"/>
              <a:t>Упражнение «Повороты»</a:t>
            </a:r>
          </a:p>
          <a:p>
            <a:pPr marL="0" indent="0">
              <a:buNone/>
            </a:pPr>
            <a:r>
              <a:rPr lang="ru-RU" dirty="0"/>
              <a:t>Упражнение «Ушки»</a:t>
            </a:r>
          </a:p>
          <a:p>
            <a:pPr marL="0" indent="0">
              <a:buNone/>
            </a:pPr>
            <a:r>
              <a:rPr lang="ru-RU" dirty="0"/>
              <a:t>Упражнение  «Кошка»</a:t>
            </a:r>
          </a:p>
          <a:p>
            <a:pPr marL="0" indent="0">
              <a:buNone/>
            </a:pPr>
            <a:r>
              <a:rPr lang="ru-RU" dirty="0"/>
              <a:t>Упражнение «Обними плечи»</a:t>
            </a:r>
          </a:p>
          <a:p>
            <a:pPr marL="0" indent="0">
              <a:buNone/>
            </a:pPr>
            <a:r>
              <a:rPr lang="ru-RU" dirty="0"/>
              <a:t>Упражнение «Большой маятник»</a:t>
            </a:r>
          </a:p>
          <a:p>
            <a:pPr marL="0" indent="0">
              <a:buNone/>
            </a:pPr>
            <a:endParaRPr lang="ru-RU" dirty="0"/>
          </a:p>
          <a:p>
            <a:endParaRPr lang="ru-RU" dirty="0"/>
          </a:p>
        </p:txBody>
      </p:sp>
      <p:pic>
        <p:nvPicPr>
          <p:cNvPr id="7" name="Рисунок 6">
            <a:extLst>
              <a:ext uri="{FF2B5EF4-FFF2-40B4-BE49-F238E27FC236}">
                <a16:creationId xmlns:a16="http://schemas.microsoft.com/office/drawing/2014/main" id="{B73336F7-0CDE-44F7-B1A3-CA39A38C01E0}"/>
              </a:ext>
            </a:extLst>
          </p:cNvPr>
          <p:cNvPicPr>
            <a:picLocks noChangeAspect="1"/>
          </p:cNvPicPr>
          <p:nvPr/>
        </p:nvPicPr>
        <p:blipFill>
          <a:blip r:embed="rId2"/>
          <a:stretch>
            <a:fillRect/>
          </a:stretch>
        </p:blipFill>
        <p:spPr>
          <a:xfrm>
            <a:off x="7023652" y="2268603"/>
            <a:ext cx="2994991" cy="4290901"/>
          </a:xfrm>
          <a:prstGeom prst="rect">
            <a:avLst/>
          </a:prstGeom>
        </p:spPr>
      </p:pic>
    </p:spTree>
    <p:extLst>
      <p:ext uri="{BB962C8B-B14F-4D97-AF65-F5344CB8AC3E}">
        <p14:creationId xmlns:p14="http://schemas.microsoft.com/office/powerpoint/2010/main" val="28780406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авон">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docProps/app.xml><?xml version="1.0" encoding="utf-8"?>
<Properties xmlns="http://schemas.openxmlformats.org/officeDocument/2006/extended-properties" xmlns:vt="http://schemas.openxmlformats.org/officeDocument/2006/docPropsVTypes">
  <Template>TM03457510[[fn=Савон]]</Template>
  <TotalTime>95</TotalTime>
  <Words>854</Words>
  <Application>Microsoft Office PowerPoint</Application>
  <PresentationFormat>Широкоэкранный</PresentationFormat>
  <Paragraphs>87</Paragraphs>
  <Slides>12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12</vt:i4>
      </vt:variant>
    </vt:vector>
  </HeadingPairs>
  <TitlesOfParts>
    <vt:vector size="18" baseType="lpstr">
      <vt:lpstr>Calibri</vt:lpstr>
      <vt:lpstr>Century Gothic</vt:lpstr>
      <vt:lpstr>Garamond</vt:lpstr>
      <vt:lpstr>Times New Roman</vt:lpstr>
      <vt:lpstr>Wingdings</vt:lpstr>
      <vt:lpstr>Савон</vt:lpstr>
      <vt:lpstr>Мастер-класс для педагогов «Я здоровье берегу, сам себе помогу» </vt:lpstr>
      <vt:lpstr>Презентация PowerPoint</vt:lpstr>
      <vt:lpstr>Актуальность</vt:lpstr>
      <vt:lpstr>Актуальность</vt:lpstr>
      <vt:lpstr>Практическая часть</vt:lpstr>
      <vt:lpstr>Презентация PowerPoint</vt:lpstr>
      <vt:lpstr>Упражнение</vt:lpstr>
      <vt:lpstr>Презентация PowerPoint</vt:lpstr>
      <vt:lpstr>Профессия обязывает нас много говорить. </vt:lpstr>
      <vt:lpstr>Презентация PowerPoint</vt:lpstr>
      <vt:lpstr>Рефлексия</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Мастер-класс для педагогов «Я здоровье берегу, сам себе помогу» </dc:title>
  <dc:creator>Пользователь</dc:creator>
  <cp:lastModifiedBy>Пользователь</cp:lastModifiedBy>
  <cp:revision>6</cp:revision>
  <dcterms:created xsi:type="dcterms:W3CDTF">2022-05-01T14:20:58Z</dcterms:created>
  <dcterms:modified xsi:type="dcterms:W3CDTF">2022-05-01T15:56:21Z</dcterms:modified>
</cp:coreProperties>
</file>