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7" r:id="rId2"/>
    <p:sldId id="258" r:id="rId3"/>
    <p:sldId id="256" r:id="rId4"/>
    <p:sldId id="259" r:id="rId5"/>
    <p:sldId id="268" r:id="rId6"/>
    <p:sldId id="260" r:id="rId7"/>
    <p:sldId id="261" r:id="rId8"/>
    <p:sldId id="267" r:id="rId9"/>
    <p:sldId id="263" r:id="rId10"/>
    <p:sldId id="262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6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B34C4C-B23F-4D21-896E-6902299614F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741E2-72F8-4D69-9B01-CB1FD43C27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3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02903E-1AED-4531-BB9D-81683959CE9D}" type="slidenum">
              <a:rPr lang="ru-RU"/>
              <a:pPr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46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3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E41EC0F0-9750-4B81-9D67-AD8AD78C90B6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283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83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25E2F43-7CA9-4FBA-AA26-C687354439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12323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4100" name="Picture 4" descr="0_fe48_bc7567_XL"/>
          <p:cNvPicPr>
            <a:picLocks noChangeAspect="1" noChangeArrowheads="1"/>
          </p:cNvPicPr>
          <p:nvPr/>
        </p:nvPicPr>
        <p:blipFill>
          <a:blip r:embed="rId2"/>
          <a:srcRect r="-1587" b="25333"/>
          <a:stretch>
            <a:fillRect/>
          </a:stretch>
        </p:blipFill>
        <p:spPr bwMode="auto">
          <a:xfrm>
            <a:off x="0" y="0"/>
            <a:ext cx="9540875" cy="893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00108"/>
            <a:ext cx="6143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0000FF"/>
                </a:solidFill>
              </a:rPr>
              <a:t>ТОЛЕРАНТНОСТЬ-</a:t>
            </a:r>
            <a:endParaRPr lang="ru-RU" sz="4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85926"/>
            <a:ext cx="72152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0000FF"/>
                </a:solidFill>
                <a:latin typeface="Comic Sans MS" pitchFamily="66" charset="0"/>
              </a:rPr>
              <a:t>-это единство 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0000FF"/>
                </a:solidFill>
                <a:latin typeface="Comic Sans MS" pitchFamily="66" charset="0"/>
              </a:rPr>
              <a:t>    в разнообразии.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785926"/>
            <a:ext cx="8215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7D0401"/>
                </a:solidFill>
                <a:latin typeface="Times New Roman" pitchFamily="18" charset="0"/>
              </a:rPr>
              <a:t>Толерантность - 	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7D0401"/>
                </a:solidFill>
                <a:latin typeface="Times New Roman" pitchFamily="18" charset="0"/>
              </a:rPr>
              <a:t>- это язык 	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7D0401"/>
                </a:solidFill>
                <a:latin typeface="Times New Roman" pitchFamily="18" charset="0"/>
              </a:rPr>
              <a:t>добрых дел и слов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Мои документы(Валя)\фото\школа\Новая папка\IMG_07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6500858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28596" y="1285860"/>
            <a:ext cx="7851648" cy="18288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r>
              <a:rPr lang="ru-RU" sz="4800" b="1" dirty="0" smtClean="0">
                <a:latin typeface="Georgia" pitchFamily="18" charset="0"/>
              </a:rPr>
              <a:t/>
            </a:r>
            <a:br>
              <a:rPr lang="ru-RU" sz="4800" b="1" dirty="0" smtClean="0">
                <a:latin typeface="Georgia" pitchFamily="18" charset="0"/>
              </a:rPr>
            </a:br>
            <a:endParaRPr lang="ru-RU" sz="4800" b="1" dirty="0" smtClean="0">
              <a:latin typeface="Georg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571472" y="4286256"/>
            <a:ext cx="8143932" cy="235745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Мы разные –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		 в этом наше богатство.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Мы вместе –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50800" dist="50800" dir="8280000" algn="ctr" rotWithShape="0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			 в этом наша сила.</a:t>
            </a:r>
            <a:endParaRPr lang="ru-RU" sz="2800" dirty="0">
              <a:solidFill>
                <a:srgbClr val="FFFF00"/>
              </a:solidFill>
              <a:effectLst>
                <a:outerShdw blurRad="50800" dist="50800" dir="8280000" algn="ctr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23850" y="2997200"/>
            <a:ext cx="8640763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8000" b="1" dirty="0" smtClean="0">
                <a:solidFill>
                  <a:srgbClr val="0000FF"/>
                </a:solidFill>
              </a:rPr>
              <a:t>Что такое толерантность?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357166"/>
            <a:ext cx="64294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2A2A2A"/>
                </a:solidFill>
                <a:latin typeface="Garamond" pitchFamily="18" charset="0"/>
              </a:rPr>
              <a:t>На рубеже </a:t>
            </a:r>
            <a:r>
              <a:rPr lang="en-US" sz="2800" b="1" dirty="0" smtClean="0">
                <a:solidFill>
                  <a:srgbClr val="2A2A2A"/>
                </a:solidFill>
                <a:latin typeface="Garamond" pitchFamily="18" charset="0"/>
              </a:rPr>
              <a:t>XVIII – XIX </a:t>
            </a:r>
            <a:r>
              <a:rPr lang="ru-RU" sz="2800" b="1" dirty="0" smtClean="0">
                <a:solidFill>
                  <a:srgbClr val="2A2A2A"/>
                </a:solidFill>
                <a:latin typeface="Garamond" pitchFamily="18" charset="0"/>
              </a:rPr>
              <a:t>веков во Франции жил Талейран </a:t>
            </a:r>
            <a:r>
              <a:rPr lang="ru-RU" sz="2800" b="1" dirty="0" err="1" smtClean="0">
                <a:solidFill>
                  <a:srgbClr val="2A2A2A"/>
                </a:solidFill>
                <a:latin typeface="Garamond" pitchFamily="18" charset="0"/>
              </a:rPr>
              <a:t>Перигор</a:t>
            </a:r>
            <a:r>
              <a:rPr lang="ru-RU" sz="2800" b="1" dirty="0" smtClean="0">
                <a:solidFill>
                  <a:srgbClr val="2A2A2A"/>
                </a:solidFill>
                <a:latin typeface="Garamond" pitchFamily="18" charset="0"/>
              </a:rPr>
              <a:t>. Он отличался тем, что при разных правительствах оставался Министром иностранных дел. Это был человек, талантливый в умении учитывать настроения окружающих, уважительно к ним относиться, искать решение проблем без ущемления интересов других людей. И при этом сохранять свои собственные принципы, стремиться к тому, чтобы управлять ситуацией, а не слепо подчиняться обстоятельствам</a:t>
            </a:r>
            <a:r>
              <a:rPr lang="ru-RU" sz="3200" b="1" dirty="0" smtClean="0">
                <a:solidFill>
                  <a:srgbClr val="2A2A2A"/>
                </a:solidFill>
                <a:latin typeface="Garamond" pitchFamily="18" charset="0"/>
              </a:rPr>
              <a:t>.</a:t>
            </a:r>
            <a:endParaRPr lang="ru-RU" sz="2800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65194"/>
            <a:ext cx="764386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Определение  слова </a:t>
            </a:r>
            <a:r>
              <a:rPr lang="ru-RU" sz="2400" b="1" dirty="0">
                <a:solidFill>
                  <a:srgbClr val="0000FF"/>
                </a:solidFill>
              </a:rPr>
              <a:t>«толерантность»</a:t>
            </a:r>
            <a:r>
              <a:rPr lang="ru-RU" sz="2400" b="1" dirty="0">
                <a:solidFill>
                  <a:srgbClr val="2A2A2A"/>
                </a:solidFill>
              </a:rPr>
              <a:t> на разных языках земного шара звучит по-разному: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   </a:t>
            </a:r>
            <a:r>
              <a:rPr lang="ru-RU" sz="2400" b="1" u="sng" dirty="0">
                <a:solidFill>
                  <a:srgbClr val="2A2A2A"/>
                </a:solidFill>
              </a:rPr>
              <a:t>В </a:t>
            </a:r>
            <a:r>
              <a:rPr lang="ru-RU" sz="2400" b="1" u="sng" dirty="0">
                <a:solidFill>
                  <a:srgbClr val="0000FF"/>
                </a:solidFill>
              </a:rPr>
              <a:t>испанском языке</a:t>
            </a:r>
            <a:r>
              <a:rPr lang="ru-RU" sz="2400" b="1" u="sng" dirty="0">
                <a:solidFill>
                  <a:srgbClr val="2A2A2A"/>
                </a:solidFill>
              </a:rPr>
              <a:t> </a:t>
            </a:r>
            <a:r>
              <a:rPr lang="ru-RU" sz="2400" b="1" dirty="0">
                <a:solidFill>
                  <a:srgbClr val="2A2A2A"/>
                </a:solidFill>
              </a:rPr>
              <a:t>оно означает способность признавать отличные от своих собственных идей или мнения, нежели ты сам.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    </a:t>
            </a:r>
            <a:r>
              <a:rPr lang="ru-RU" sz="2400" b="1" u="sng" dirty="0">
                <a:solidFill>
                  <a:srgbClr val="2A2A2A"/>
                </a:solidFill>
              </a:rPr>
              <a:t>В </a:t>
            </a:r>
            <a:r>
              <a:rPr lang="ru-RU" sz="2400" b="1" u="sng" dirty="0">
                <a:solidFill>
                  <a:srgbClr val="0000FF"/>
                </a:solidFill>
              </a:rPr>
              <a:t>английском</a:t>
            </a:r>
            <a:r>
              <a:rPr lang="ru-RU" sz="2400" b="1" dirty="0">
                <a:solidFill>
                  <a:srgbClr val="2A2A2A"/>
                </a:solidFill>
              </a:rPr>
              <a:t> – готовность быть терпимым, снисходительным.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    </a:t>
            </a:r>
            <a:r>
              <a:rPr lang="ru-RU" sz="2400" b="1" u="sng" dirty="0">
                <a:solidFill>
                  <a:srgbClr val="2A2A2A"/>
                </a:solidFill>
              </a:rPr>
              <a:t>В </a:t>
            </a:r>
            <a:r>
              <a:rPr lang="ru-RU" sz="2400" b="1" u="sng" dirty="0">
                <a:solidFill>
                  <a:srgbClr val="0000FF"/>
                </a:solidFill>
              </a:rPr>
              <a:t>китайском</a:t>
            </a:r>
            <a:r>
              <a:rPr lang="ru-RU" sz="2400" b="1" dirty="0">
                <a:solidFill>
                  <a:srgbClr val="2A2A2A"/>
                </a:solidFill>
              </a:rPr>
              <a:t> – позволять , принимать, быть по отношению к другим великодушным.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    </a:t>
            </a:r>
            <a:r>
              <a:rPr lang="ru-RU" sz="2400" b="1" u="sng" dirty="0">
                <a:solidFill>
                  <a:srgbClr val="2A2A2A"/>
                </a:solidFill>
              </a:rPr>
              <a:t>В </a:t>
            </a:r>
            <a:r>
              <a:rPr lang="ru-RU" sz="2400" b="1" u="sng" dirty="0">
                <a:solidFill>
                  <a:srgbClr val="0000FF"/>
                </a:solidFill>
              </a:rPr>
              <a:t>арабском</a:t>
            </a:r>
            <a:r>
              <a:rPr lang="ru-RU" sz="2400" b="1" dirty="0">
                <a:solidFill>
                  <a:srgbClr val="0000FF"/>
                </a:solidFill>
              </a:rPr>
              <a:t> </a:t>
            </a:r>
            <a:r>
              <a:rPr lang="ru-RU" sz="2400" b="1" dirty="0">
                <a:solidFill>
                  <a:srgbClr val="2A2A2A"/>
                </a:solidFill>
              </a:rPr>
              <a:t>– прощение,  снисходительность, мягкость, милосердие, сострадание, благосклонность, терпение, расположение к другим.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2A2A2A"/>
                </a:solidFill>
              </a:rPr>
              <a:t>    </a:t>
            </a:r>
            <a:r>
              <a:rPr lang="ru-RU" sz="2400" b="1" u="sng" dirty="0">
                <a:solidFill>
                  <a:srgbClr val="2A2A2A"/>
                </a:solidFill>
              </a:rPr>
              <a:t>В </a:t>
            </a:r>
            <a:r>
              <a:rPr lang="ru-RU" sz="2400" b="1" u="sng" dirty="0">
                <a:solidFill>
                  <a:srgbClr val="0000FF"/>
                </a:solidFill>
              </a:rPr>
              <a:t>русском</a:t>
            </a:r>
            <a:r>
              <a:rPr lang="ru-RU" sz="2400" b="1" dirty="0">
                <a:solidFill>
                  <a:srgbClr val="2A2A2A"/>
                </a:solidFill>
              </a:rPr>
              <a:t> – способность терпеть что-то или кого-то (быть выдержанным, выносливым, стойким, уметь мириться с </a:t>
            </a:r>
            <a:r>
              <a:rPr lang="ru-RU" sz="2400" b="1" dirty="0" smtClean="0">
                <a:solidFill>
                  <a:srgbClr val="2A2A2A"/>
                </a:solidFill>
              </a:rPr>
              <a:t>существованием)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Мои документы\Мои сканированные изображения\2009-09 (сен)\сканирование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4465316" cy="585791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36570"/>
          </a:xfrm>
        </p:spPr>
        <p:txBody>
          <a:bodyPr/>
          <a:lstStyle/>
          <a:p>
            <a:r>
              <a:rPr lang="ru-RU" sz="3600" dirty="0" smtClean="0"/>
              <a:t>Народы Краснодарского края</a:t>
            </a:r>
            <a:endParaRPr lang="ru-RU" sz="3600" dirty="0"/>
          </a:p>
        </p:txBody>
      </p:sp>
      <p:pic>
        <p:nvPicPr>
          <p:cNvPr id="1027" name="Picture 3" descr="C:\Documents and Settings\1\Мои документы\Мои сканированные изображения\2009-09 (сен)\сканирование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642918"/>
            <a:ext cx="3569435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692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90000"/>
                </a:solidFill>
              </a:rPr>
              <a:t> </a:t>
            </a:r>
            <a:r>
              <a:rPr lang="ru-RU" sz="2400" b="1" dirty="0" smtClean="0">
                <a:solidFill>
                  <a:srgbClr val="336699"/>
                </a:solidFill>
                <a:latin typeface="Arial Black" pitchFamily="34" charset="0"/>
              </a:rPr>
              <a:t>Договор учеников класса</a:t>
            </a:r>
            <a:br>
              <a:rPr lang="ru-RU" sz="2400" b="1" dirty="0" smtClean="0">
                <a:solidFill>
                  <a:srgbClr val="336699"/>
                </a:solidFill>
                <a:latin typeface="Arial Black" pitchFamily="34" charset="0"/>
              </a:rPr>
            </a:br>
            <a:r>
              <a:rPr lang="ru-RU" sz="1600" b="1" dirty="0" smtClean="0">
                <a:solidFill>
                  <a:srgbClr val="336699"/>
                </a:solidFill>
                <a:latin typeface="Arial Black" pitchFamily="34" charset="0"/>
              </a:rPr>
              <a:t>одной из школ Новой Зеландии</a:t>
            </a:r>
            <a:r>
              <a:rPr lang="ru-RU" sz="2000" b="1" dirty="0" smtClean="0">
                <a:solidFill>
                  <a:srgbClr val="336699"/>
                </a:solidFill>
                <a:latin typeface="Arial Black" pitchFamily="34" charset="0"/>
              </a:rPr>
              <a:t>  </a:t>
            </a:r>
            <a:br>
              <a:rPr lang="ru-RU" sz="2000" b="1" dirty="0" smtClean="0">
                <a:solidFill>
                  <a:srgbClr val="336699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rgbClr val="336699"/>
                </a:solidFill>
                <a:latin typeface="Arial Black" pitchFamily="34" charset="0"/>
              </a:rPr>
              <a:t>«О принципах толерантности </a:t>
            </a:r>
            <a:br>
              <a:rPr lang="ru-RU" sz="2000" b="1" dirty="0" smtClean="0">
                <a:solidFill>
                  <a:srgbClr val="336699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rgbClr val="336699"/>
                </a:solidFill>
                <a:latin typeface="Arial Black" pitchFamily="34" charset="0"/>
              </a:rPr>
              <a:t>друг к другу»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857364"/>
            <a:ext cx="60007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990000"/>
                </a:solidFill>
                <a:latin typeface="Arial Black" pitchFamily="34" charset="0"/>
              </a:rPr>
              <a:t>Я имею право на счастье и доброе отношение в этом классе.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990000"/>
                </a:solidFill>
                <a:latin typeface="Arial Black" pitchFamily="34" charset="0"/>
              </a:rPr>
              <a:t>Я имею право быть самим собой в классе.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990000"/>
                </a:solidFill>
                <a:latin typeface="Arial Black" pitchFamily="34" charset="0"/>
              </a:rPr>
              <a:t>Я имею право на безопасность в классе.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990000"/>
                </a:solidFill>
                <a:latin typeface="Arial Black" pitchFamily="34" charset="0"/>
              </a:rPr>
              <a:t>Я имею право слушать и быть услышанным.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990000"/>
                </a:solidFill>
                <a:latin typeface="Arial Black" pitchFamily="34" charset="0"/>
              </a:rPr>
              <a:t>Я имею право познавать себя в классе.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7000924" cy="596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Я пришел в этот мир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Не для того, чтобы оправдать твои надежды,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Не для того, чтобы соответствовать твоим  ожиданиям.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И ты пришел в этот мир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Не для того, чтобы соответствовать моим ожиданиям,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Не для того, чтобы отвечать моим интересам, 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Не для того, чтобы оправдать мои надежды.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Потому что </a:t>
            </a:r>
            <a:r>
              <a:rPr lang="ru-RU" sz="3200" b="1" dirty="0">
                <a:solidFill>
                  <a:srgbClr val="990000"/>
                </a:solidFill>
                <a:latin typeface="Comic Sans MS" pitchFamily="66" charset="0"/>
              </a:rPr>
              <a:t>я – это я, а ты – это ты</a:t>
            </a: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Но если </a:t>
            </a:r>
            <a:r>
              <a:rPr lang="ru-RU" sz="2400" b="1" dirty="0">
                <a:solidFill>
                  <a:srgbClr val="990000"/>
                </a:solidFill>
                <a:latin typeface="Comic Sans MS" pitchFamily="66" charset="0"/>
              </a:rPr>
              <a:t>мы встретились и поняли друг друга – </a:t>
            </a: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то</a:t>
            </a:r>
            <a:r>
              <a:rPr lang="ru-RU" sz="2400" b="1" dirty="0">
                <a:solidFill>
                  <a:srgbClr val="990000"/>
                </a:solidFill>
                <a:latin typeface="Comic Sans MS" pitchFamily="66" charset="0"/>
              </a:rPr>
              <a:t> это прекрасно!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FF"/>
                </a:solidFill>
                <a:latin typeface="Comic Sans MS" pitchFamily="66" charset="0"/>
              </a:rPr>
              <a:t>  </a:t>
            </a:r>
            <a:endParaRPr lang="ru-RU" sz="20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00034" y="642918"/>
            <a:ext cx="7851648" cy="1828800"/>
          </a:xfrm>
        </p:spPr>
        <p:txBody>
          <a:bodyPr>
            <a:noAutofit/>
          </a:bodyPr>
          <a:lstStyle/>
          <a:p>
            <a:pPr marR="45720" algn="l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Помни, что вокруг тебя люди, от тебя в какой-то степени зависит их настроение.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571472" y="2786058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40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Не забывай, что всем людям свойственны недостатки, будь терпим.</a:t>
            </a:r>
          </a:p>
          <a:p>
            <a:pPr algn="l"/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Поступай так, как бы ты хотел, чтобы поступали по отношению к тебе.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7D0401"/>
                </a:solidFill>
              </a:rPr>
              <a:t>ТОЛЕРАНТНОСТЬ -</a:t>
            </a:r>
          </a:p>
        </p:txBody>
      </p:sp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16113"/>
            <a:ext cx="8785225" cy="42164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6000" b="1" dirty="0" smtClean="0">
                <a:solidFill>
                  <a:srgbClr val="7D0401"/>
                </a:solidFill>
                <a:effectLst/>
                <a:latin typeface="Times New Roman" pitchFamily="18" charset="0"/>
              </a:rPr>
              <a:t>-это умение жить </a:t>
            </a:r>
          </a:p>
          <a:p>
            <a:pPr eaLnBrk="1" hangingPunct="1">
              <a:buFontTx/>
              <a:buNone/>
            </a:pPr>
            <a:r>
              <a:rPr lang="ru-RU" sz="6000" b="1" dirty="0" smtClean="0">
                <a:solidFill>
                  <a:srgbClr val="7D0401"/>
                </a:solidFill>
                <a:effectLst/>
                <a:latin typeface="Times New Roman" pitchFamily="18" charset="0"/>
              </a:rPr>
              <a:t>    в мире непохожих 			               идей и людей.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92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92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6" grpId="1"/>
    </p:bldLst>
  </p:timing>
</p:sld>
</file>

<file path=ppt/theme/theme1.xml><?xml version="1.0" encoding="utf-8"?>
<a:theme xmlns:a="http://schemas.openxmlformats.org/drawingml/2006/main" name="Тема1">
  <a:themeElements>
    <a:clrScheme name="Океан 7">
      <a:dk1>
        <a:srgbClr val="5F5F5F"/>
      </a:dk1>
      <a:lt1>
        <a:srgbClr val="FFFFFF"/>
      </a:lt1>
      <a:dk2>
        <a:srgbClr val="FF6600"/>
      </a:dk2>
      <a:lt2>
        <a:srgbClr val="FFFFFF"/>
      </a:lt2>
      <a:accent1>
        <a:srgbClr val="CC6600"/>
      </a:accent1>
      <a:accent2>
        <a:srgbClr val="FF6600"/>
      </a:accent2>
      <a:accent3>
        <a:srgbClr val="FFB8AA"/>
      </a:accent3>
      <a:accent4>
        <a:srgbClr val="DADADA"/>
      </a:accent4>
      <a:accent5>
        <a:srgbClr val="E2B8AA"/>
      </a:accent5>
      <a:accent6>
        <a:srgbClr val="E75C00"/>
      </a:accent6>
      <a:hlink>
        <a:srgbClr val="FFFF99"/>
      </a:hlink>
      <a:folHlink>
        <a:srgbClr val="FFCC99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58</TotalTime>
  <Words>389</Words>
  <Application>Microsoft Office PowerPoint</Application>
  <PresentationFormat>Экран (4:3)</PresentationFormat>
  <Paragraphs>41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Тема1</vt:lpstr>
      <vt:lpstr>Презентация PowerPoint</vt:lpstr>
      <vt:lpstr>Что такое толерантность?</vt:lpstr>
      <vt:lpstr>Презентация PowerPoint</vt:lpstr>
      <vt:lpstr>Презентация PowerPoint</vt:lpstr>
      <vt:lpstr>Народы Краснодарского края</vt:lpstr>
      <vt:lpstr>Презентация PowerPoint</vt:lpstr>
      <vt:lpstr>Презентация PowerPoint</vt:lpstr>
      <vt:lpstr>Помни, что вокруг тебя люди, от тебя в какой-то степени зависит их настроение.</vt:lpstr>
      <vt:lpstr>ТОЛЕРАНТНОСТЬ -</vt:lpstr>
      <vt:lpstr>Презентация PowerPoint</vt:lpstr>
      <vt:lpstr>Презентация PowerPoint</vt:lpstr>
      <vt:lpstr>   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9</cp:revision>
  <dcterms:created xsi:type="dcterms:W3CDTF">2009-08-31T20:20:22Z</dcterms:created>
  <dcterms:modified xsi:type="dcterms:W3CDTF">2020-11-19T10:10:57Z</dcterms:modified>
</cp:coreProperties>
</file>