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7" r:id="rId2"/>
    <p:sldId id="294" r:id="rId3"/>
    <p:sldId id="276" r:id="rId4"/>
    <p:sldId id="300" r:id="rId5"/>
    <p:sldId id="301" r:id="rId6"/>
    <p:sldId id="258" r:id="rId7"/>
    <p:sldId id="287" r:id="rId8"/>
    <p:sldId id="303" r:id="rId9"/>
    <p:sldId id="278" r:id="rId10"/>
    <p:sldId id="279" r:id="rId11"/>
    <p:sldId id="262" r:id="rId12"/>
    <p:sldId id="281" r:id="rId13"/>
    <p:sldId id="282" r:id="rId14"/>
    <p:sldId id="263" r:id="rId15"/>
    <p:sldId id="284" r:id="rId16"/>
    <p:sldId id="285" r:id="rId17"/>
    <p:sldId id="289" r:id="rId18"/>
    <p:sldId id="290" r:id="rId19"/>
    <p:sldId id="291" r:id="rId20"/>
    <p:sldId id="292" r:id="rId21"/>
    <p:sldId id="293" r:id="rId22"/>
    <p:sldId id="288" r:id="rId23"/>
    <p:sldId id="295" r:id="rId24"/>
    <p:sldId id="302" r:id="rId25"/>
    <p:sldId id="296" r:id="rId26"/>
    <p:sldId id="29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170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357291" y="2708275"/>
            <a:ext cx="7786710" cy="414972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dirty="0" smtClean="0"/>
              <a:t>Формирование практических навыков решения цитологических задач высокого уровня </a:t>
            </a:r>
            <a:r>
              <a:rPr lang="ru-RU" sz="4400" dirty="0" smtClean="0"/>
              <a:t>сложности</a:t>
            </a:r>
            <a:br>
              <a:rPr lang="ru-RU" sz="4400" dirty="0" smtClean="0"/>
            </a:br>
            <a:r>
              <a:rPr lang="ru-RU" sz="2400" dirty="0" err="1" smtClean="0"/>
              <a:t>Зиангирова</a:t>
            </a:r>
            <a:r>
              <a:rPr lang="ru-RU" sz="2400" dirty="0" smtClean="0"/>
              <a:t> А. С. учитель биологии МБОУ </a:t>
            </a:r>
            <a:br>
              <a:rPr lang="ru-RU" sz="2400" dirty="0" smtClean="0"/>
            </a:br>
            <a:r>
              <a:rPr lang="ru-RU" sz="2400" dirty="0" smtClean="0"/>
              <a:t>« </a:t>
            </a:r>
            <a:r>
              <a:rPr lang="ru-RU" sz="2400" dirty="0" err="1" smtClean="0"/>
              <a:t>Шугуровская</a:t>
            </a:r>
            <a:r>
              <a:rPr lang="ru-RU" sz="2400" dirty="0" smtClean="0"/>
              <a:t> СОШ им В. П. Чкалова» ЛМР РТ</a:t>
            </a:r>
            <a:endParaRPr lang="ru-RU" sz="4400" dirty="0" smtClean="0"/>
          </a:p>
        </p:txBody>
      </p:sp>
      <p:sp>
        <p:nvSpPr>
          <p:cNvPr id="4099" name="WordArt 7"/>
          <p:cNvSpPr>
            <a:spLocks noChangeArrowheads="1" noChangeShapeType="1" noTextEdit="1"/>
          </p:cNvSpPr>
          <p:nvPr/>
        </p:nvSpPr>
        <p:spPr bwMode="auto">
          <a:xfrm>
            <a:off x="1752600" y="374393"/>
            <a:ext cx="6324600" cy="244827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7042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Подготовка</a:t>
            </a:r>
            <a:r>
              <a:rPr lang="ru-RU" sz="1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</a:t>
            </a:r>
            <a:r>
              <a:rPr lang="ru-RU" sz="4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к</a:t>
            </a:r>
            <a:r>
              <a:rPr lang="ru-RU" sz="7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</a:t>
            </a:r>
            <a:r>
              <a:rPr lang="ru-RU" sz="5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ЕГЭ</a:t>
            </a:r>
            <a:endParaRPr lang="ru-RU" sz="900" kern="10" dirty="0" smtClean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 rot="5400000">
            <a:off x="-1485900" y="2552700"/>
            <a:ext cx="4953000" cy="914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33"/>
                    </a:gs>
                    <a:gs pos="50000">
                      <a:srgbClr val="FFFF00"/>
                    </a:gs>
                    <a:gs pos="100000">
                      <a:srgbClr val="006633"/>
                    </a:gs>
                  </a:gsLst>
                  <a:lin ang="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Биология</a:t>
            </a:r>
          </a:p>
        </p:txBody>
      </p:sp>
      <p:sp>
        <p:nvSpPr>
          <p:cNvPr id="4101" name="WordArt 10"/>
          <p:cNvSpPr>
            <a:spLocks noChangeArrowheads="1" noChangeShapeType="1" noTextEdit="1"/>
          </p:cNvSpPr>
          <p:nvPr/>
        </p:nvSpPr>
        <p:spPr bwMode="auto">
          <a:xfrm>
            <a:off x="6400800" y="2636912"/>
            <a:ext cx="2057400" cy="72008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94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38336"/>
          </a:xfrm>
        </p:spPr>
        <p:txBody>
          <a:bodyPr/>
          <a:lstStyle/>
          <a:p>
            <a:r>
              <a:rPr lang="ru-RU" b="1" dirty="0" smtClean="0"/>
              <a:t>Задача №1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02432" cy="2592288"/>
          </a:xfrm>
        </p:spPr>
        <p:txBody>
          <a:bodyPr>
            <a:normAutofit fontScale="92500"/>
          </a:bodyPr>
          <a:lstStyle/>
          <a:p>
            <a:endParaRPr lang="ru-RU" b="1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1052736"/>
            <a:ext cx="7704856" cy="52565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300" b="1" u="sng" dirty="0" smtClean="0">
                <a:solidFill>
                  <a:srgbClr val="FFFF00"/>
                </a:solidFill>
              </a:rPr>
              <a:t>Ответ</a:t>
            </a:r>
            <a:r>
              <a:rPr lang="ru-RU" sz="4300" u="sng" dirty="0" smtClean="0">
                <a:solidFill>
                  <a:srgbClr val="FFFF00"/>
                </a:solidFill>
              </a:rPr>
              <a:t>:</a:t>
            </a:r>
            <a:r>
              <a:rPr lang="ru-RU" sz="4300" u="sng" dirty="0" smtClean="0"/>
              <a:t> </a:t>
            </a:r>
            <a:r>
              <a:rPr lang="ru-RU" sz="4300" dirty="0" smtClean="0">
                <a:solidFill>
                  <a:schemeClr val="tx1"/>
                </a:solidFill>
              </a:rPr>
              <a:t>по правилу </a:t>
            </a:r>
            <a:r>
              <a:rPr lang="ru-RU" sz="4300" dirty="0" err="1" smtClean="0">
                <a:solidFill>
                  <a:schemeClr val="tx1"/>
                </a:solidFill>
              </a:rPr>
              <a:t>комплементарности</a:t>
            </a:r>
            <a:r>
              <a:rPr lang="ru-RU" sz="4300" dirty="0" smtClean="0">
                <a:solidFill>
                  <a:schemeClr val="tx1"/>
                </a:solidFill>
              </a:rPr>
              <a:t> определяем последовательность и-РНК: </a:t>
            </a:r>
            <a:r>
              <a:rPr lang="ru-RU" sz="4300" i="1" dirty="0" smtClean="0">
                <a:solidFill>
                  <a:srgbClr val="FFFF00"/>
                </a:solidFill>
              </a:rPr>
              <a:t>УУЦГЦАЦГАГУЦ</a:t>
            </a:r>
            <a:r>
              <a:rPr lang="ru-RU" sz="4300" dirty="0" smtClean="0">
                <a:solidFill>
                  <a:srgbClr val="FFFF00"/>
                </a:solidFill>
              </a:rPr>
              <a:t>,</a:t>
            </a:r>
            <a:r>
              <a:rPr lang="ru-RU" sz="4300" dirty="0" smtClean="0"/>
              <a:t> </a:t>
            </a:r>
            <a:r>
              <a:rPr lang="ru-RU" sz="4300" dirty="0" smtClean="0">
                <a:solidFill>
                  <a:schemeClr val="tx1"/>
                </a:solidFill>
              </a:rPr>
              <a:t>разбиваем его на </a:t>
            </a:r>
            <a:r>
              <a:rPr lang="ru-RU" sz="4300" dirty="0">
                <a:solidFill>
                  <a:schemeClr val="tx1"/>
                </a:solidFill>
              </a:rPr>
              <a:t>триплеты </a:t>
            </a:r>
            <a:r>
              <a:rPr lang="ru-RU" sz="4300" i="1" dirty="0" smtClean="0">
                <a:solidFill>
                  <a:srgbClr val="FFFF00"/>
                </a:solidFill>
              </a:rPr>
              <a:t>УУЦ-ГЦА-ЦГА-ГУЦ. </a:t>
            </a:r>
            <a:r>
              <a:rPr lang="ru-RU" sz="4300" dirty="0">
                <a:solidFill>
                  <a:schemeClr val="tx1"/>
                </a:solidFill>
              </a:rPr>
              <a:t>По</a:t>
            </a:r>
            <a:r>
              <a:rPr lang="ru-RU" sz="4300" dirty="0" smtClean="0">
                <a:solidFill>
                  <a:schemeClr val="tx1"/>
                </a:solidFill>
              </a:rPr>
              <a:t> таблице генетического кода определяем последовательность аминокислот:</a:t>
            </a:r>
            <a:r>
              <a:rPr lang="ru-RU" sz="4300" dirty="0" smtClean="0"/>
              <a:t> </a:t>
            </a:r>
            <a:r>
              <a:rPr lang="ru-RU" sz="4300" i="1" dirty="0" smtClean="0">
                <a:solidFill>
                  <a:srgbClr val="FFFF00"/>
                </a:solidFill>
              </a:rPr>
              <a:t>фен-ала-</a:t>
            </a:r>
            <a:r>
              <a:rPr lang="ru-RU" sz="4300" i="1" dirty="0" err="1" smtClean="0">
                <a:solidFill>
                  <a:srgbClr val="FFFF00"/>
                </a:solidFill>
              </a:rPr>
              <a:t>арг</a:t>
            </a:r>
            <a:r>
              <a:rPr lang="ru-RU" sz="4300" i="1" dirty="0" smtClean="0">
                <a:solidFill>
                  <a:srgbClr val="FFFF00"/>
                </a:solidFill>
              </a:rPr>
              <a:t>-вал.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041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93712"/>
          </a:xfrm>
        </p:spPr>
        <p:txBody>
          <a:bodyPr/>
          <a:lstStyle/>
          <a:p>
            <a:r>
              <a:rPr lang="ru-RU" b="1" dirty="0" smtClean="0"/>
              <a:t>Задача №2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836712"/>
            <a:ext cx="8280920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FFFF00"/>
                </a:solidFill>
              </a:rPr>
              <a:t>Задача</a:t>
            </a:r>
            <a:r>
              <a:rPr lang="ru-RU" sz="3600" i="1" dirty="0" smtClean="0">
                <a:solidFill>
                  <a:srgbClr val="FFFF00"/>
                </a:solidFill>
              </a:rPr>
              <a:t>:</a:t>
            </a:r>
            <a:r>
              <a:rPr lang="ru-RU" sz="3600" i="1" dirty="0" smtClean="0"/>
              <a:t> </a:t>
            </a:r>
            <a:r>
              <a:rPr lang="ru-RU" sz="3600" i="1" dirty="0" smtClean="0">
                <a:solidFill>
                  <a:schemeClr val="tx1"/>
                </a:solidFill>
              </a:rPr>
              <a:t>фрагмент </a:t>
            </a:r>
            <a:r>
              <a:rPr lang="ru-RU" sz="3600" i="1" dirty="0" err="1" smtClean="0">
                <a:solidFill>
                  <a:schemeClr val="tx1"/>
                </a:solidFill>
              </a:rPr>
              <a:t>и-РНК</a:t>
            </a:r>
            <a:r>
              <a:rPr lang="ru-RU" sz="3600" i="1" dirty="0" smtClean="0">
                <a:solidFill>
                  <a:schemeClr val="tx1"/>
                </a:solidFill>
              </a:rPr>
              <a:t> имеет следующее строение: ГАУГАГУАЦУУЦААА. Определите антикодоны </a:t>
            </a:r>
            <a:r>
              <a:rPr lang="ru-RU" sz="3600" i="1" dirty="0" err="1" smtClean="0">
                <a:solidFill>
                  <a:schemeClr val="tx1"/>
                </a:solidFill>
              </a:rPr>
              <a:t>т-РНК</a:t>
            </a:r>
            <a:r>
              <a:rPr lang="ru-RU" sz="3600" i="1" dirty="0" smtClean="0">
                <a:solidFill>
                  <a:schemeClr val="tx1"/>
                </a:solidFill>
              </a:rPr>
              <a:t> и последовательность аминокислот, закодированную в этом фрагменте. Также напишите фрагмент молекулы ДНК, на котором была синтезирована эта </a:t>
            </a:r>
            <a:r>
              <a:rPr lang="ru-RU" sz="3600" i="1" dirty="0" err="1" smtClean="0">
                <a:solidFill>
                  <a:schemeClr val="tx1"/>
                </a:solidFill>
              </a:rPr>
              <a:t>и-РНК</a:t>
            </a:r>
            <a:r>
              <a:rPr lang="ru-RU" sz="3600" i="1" dirty="0" smtClean="0">
                <a:solidFill>
                  <a:schemeClr val="tx1"/>
                </a:solidFill>
              </a:rPr>
              <a:t>.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</a:p>
          <a:p>
            <a:endParaRPr lang="ru-RU" sz="4400" b="1" dirty="0" smtClean="0"/>
          </a:p>
          <a:p>
            <a:pPr marL="0" indent="0">
              <a:buNone/>
            </a:pPr>
            <a:endParaRPr lang="ru-RU" sz="4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93712"/>
          </a:xfrm>
        </p:spPr>
        <p:txBody>
          <a:bodyPr/>
          <a:lstStyle/>
          <a:p>
            <a:r>
              <a:rPr lang="ru-RU" b="1" dirty="0" smtClean="0"/>
              <a:t>Задача №2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836712"/>
            <a:ext cx="8712968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solidFill>
                  <a:srgbClr val="FFFF00"/>
                </a:solidFill>
              </a:rPr>
              <a:t>Алгоритм решения:</a:t>
            </a:r>
          </a:p>
          <a:p>
            <a:pPr marL="514350" indent="-514350">
              <a:buAutoNum type="arabicPeriod"/>
            </a:pPr>
            <a:r>
              <a:rPr lang="ru-RU" sz="3200" i="1" dirty="0" smtClean="0">
                <a:solidFill>
                  <a:schemeClr val="tx1"/>
                </a:solidFill>
              </a:rPr>
              <a:t>Разбить и-РНК на триплеты</a:t>
            </a:r>
          </a:p>
          <a:p>
            <a:pPr marL="514350" indent="-514350">
              <a:buAutoNum type="arabicPeriod"/>
            </a:pPr>
            <a:r>
              <a:rPr lang="ru-RU" sz="3200" i="1" dirty="0" smtClean="0">
                <a:solidFill>
                  <a:schemeClr val="tx1"/>
                </a:solidFill>
              </a:rPr>
              <a:t>Использовать таблицу генетического кода</a:t>
            </a:r>
          </a:p>
          <a:p>
            <a:pPr marL="514350" indent="-514350">
              <a:buAutoNum type="arabicPeriod"/>
            </a:pPr>
            <a:r>
              <a:rPr lang="ru-RU" sz="3200" i="1" dirty="0" smtClean="0">
                <a:solidFill>
                  <a:schemeClr val="tx1"/>
                </a:solidFill>
              </a:rPr>
              <a:t>Определить последовательность аминокислот</a:t>
            </a:r>
          </a:p>
          <a:p>
            <a:pPr marL="514350" indent="-514350">
              <a:buAutoNum type="arabicPeriod"/>
            </a:pPr>
            <a:r>
              <a:rPr lang="ru-RU" sz="3200" i="1" dirty="0">
                <a:solidFill>
                  <a:schemeClr val="tx1"/>
                </a:solidFill>
              </a:rPr>
              <a:t>Использовать правило </a:t>
            </a:r>
            <a:r>
              <a:rPr lang="ru-RU" sz="3200" i="1" dirty="0" err="1" smtClean="0">
                <a:solidFill>
                  <a:schemeClr val="tx1"/>
                </a:solidFill>
              </a:rPr>
              <a:t>комплементарности</a:t>
            </a:r>
            <a:endParaRPr lang="ru-RU" sz="3200" i="1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ru-RU" sz="3200" i="1" dirty="0" smtClean="0">
                <a:solidFill>
                  <a:schemeClr val="tx1"/>
                </a:solidFill>
              </a:rPr>
              <a:t>Определить антикодоны  т-РНК</a:t>
            </a:r>
          </a:p>
          <a:p>
            <a:pPr marL="514350" indent="-514350">
              <a:buAutoNum type="arabicPeriod"/>
            </a:pPr>
            <a:r>
              <a:rPr lang="ru-RU" sz="3200" i="1" dirty="0" smtClean="0">
                <a:solidFill>
                  <a:schemeClr val="tx1"/>
                </a:solidFill>
              </a:rPr>
              <a:t>Использовать правило </a:t>
            </a:r>
            <a:r>
              <a:rPr lang="ru-RU" sz="3200" i="1" dirty="0" err="1" smtClean="0">
                <a:solidFill>
                  <a:schemeClr val="tx1"/>
                </a:solidFill>
              </a:rPr>
              <a:t>комплементарности</a:t>
            </a:r>
            <a:endParaRPr lang="ru-RU" sz="3200" i="1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ru-RU" sz="3200" i="1" dirty="0" smtClean="0">
                <a:solidFill>
                  <a:schemeClr val="tx1"/>
                </a:solidFill>
              </a:rPr>
              <a:t>Определить фрагмент ДНК (по и-РНК)</a:t>
            </a:r>
          </a:p>
        </p:txBody>
      </p:sp>
    </p:spTree>
    <p:extLst>
      <p:ext uri="{BB962C8B-B14F-4D97-AF65-F5344CB8AC3E}">
        <p14:creationId xmlns:p14="http://schemas.microsoft.com/office/powerpoint/2010/main" xmlns="" val="244358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93712"/>
          </a:xfrm>
        </p:spPr>
        <p:txBody>
          <a:bodyPr/>
          <a:lstStyle/>
          <a:p>
            <a:r>
              <a:rPr lang="ru-RU" b="1" dirty="0" smtClean="0"/>
              <a:t>Задача №2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836712"/>
            <a:ext cx="8568952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u="sng" dirty="0" smtClean="0">
                <a:solidFill>
                  <a:srgbClr val="FFFF00"/>
                </a:solidFill>
              </a:rPr>
              <a:t>Решение</a:t>
            </a:r>
            <a:r>
              <a:rPr lang="ru-RU" sz="3200" u="sng" dirty="0" smtClean="0">
                <a:solidFill>
                  <a:srgbClr val="FFFF00"/>
                </a:solidFill>
              </a:rPr>
              <a:t>: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разбиваем и-РНК на триплеты </a:t>
            </a:r>
            <a:r>
              <a:rPr lang="ru-RU" sz="3200" i="1" dirty="0" smtClean="0">
                <a:solidFill>
                  <a:srgbClr val="FFFF00"/>
                </a:solidFill>
              </a:rPr>
              <a:t>ГАУ-ГАГ-УАЦ-УУЦ-ААА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и определяем последовательность аминокислот, используя таблицу генетического кода:</a:t>
            </a:r>
            <a:r>
              <a:rPr lang="ru-RU" sz="3200" dirty="0" smtClean="0"/>
              <a:t> </a:t>
            </a:r>
            <a:r>
              <a:rPr lang="ru-RU" sz="3200" b="1" i="1" dirty="0" err="1" smtClean="0">
                <a:solidFill>
                  <a:srgbClr val="FFFF00"/>
                </a:solidFill>
              </a:rPr>
              <a:t>асп</a:t>
            </a:r>
            <a:r>
              <a:rPr lang="ru-RU" sz="3200" b="1" i="1" dirty="0" smtClean="0">
                <a:solidFill>
                  <a:srgbClr val="FFFF00"/>
                </a:solidFill>
              </a:rPr>
              <a:t>-</a:t>
            </a:r>
            <a:r>
              <a:rPr lang="ru-RU" sz="3200" b="1" i="1" dirty="0" err="1" smtClean="0">
                <a:solidFill>
                  <a:srgbClr val="FFFF00"/>
                </a:solidFill>
              </a:rPr>
              <a:t>глу</a:t>
            </a:r>
            <a:r>
              <a:rPr lang="ru-RU" sz="3200" b="1" i="1" dirty="0" smtClean="0">
                <a:solidFill>
                  <a:srgbClr val="FFFF00"/>
                </a:solidFill>
              </a:rPr>
              <a:t>-тир-фен-</a:t>
            </a:r>
            <a:r>
              <a:rPr lang="ru-RU" sz="3200" b="1" i="1" dirty="0" err="1" smtClean="0">
                <a:solidFill>
                  <a:srgbClr val="FFFF00"/>
                </a:solidFill>
              </a:rPr>
              <a:t>лиз</a:t>
            </a:r>
            <a:r>
              <a:rPr lang="ru-RU" sz="3200" i="1" dirty="0" smtClean="0">
                <a:solidFill>
                  <a:schemeClr val="tx1"/>
                </a:solidFill>
              </a:rPr>
              <a:t>. </a:t>
            </a:r>
            <a:r>
              <a:rPr lang="ru-RU" sz="3200" dirty="0" smtClean="0">
                <a:solidFill>
                  <a:schemeClr val="tx1"/>
                </a:solidFill>
              </a:rPr>
              <a:t>В данном фрагменте содержится 5 триплетов, поэтому в синтезе будет участвовать 5 </a:t>
            </a:r>
            <a:r>
              <a:rPr lang="ru-RU" sz="3200" dirty="0" err="1" smtClean="0">
                <a:solidFill>
                  <a:schemeClr val="tx1"/>
                </a:solidFill>
              </a:rPr>
              <a:t>т-РНК</a:t>
            </a:r>
            <a:r>
              <a:rPr lang="ru-RU" sz="3200" dirty="0" smtClean="0">
                <a:solidFill>
                  <a:schemeClr val="tx1"/>
                </a:solidFill>
              </a:rPr>
              <a:t>. Их антикодоны определяем по правилу </a:t>
            </a:r>
            <a:r>
              <a:rPr lang="ru-RU" sz="3200" dirty="0" err="1" smtClean="0">
                <a:solidFill>
                  <a:schemeClr val="tx1"/>
                </a:solidFill>
              </a:rPr>
              <a:t>комплементарности</a:t>
            </a:r>
            <a:r>
              <a:rPr lang="ru-RU" sz="3200" dirty="0" smtClean="0">
                <a:solidFill>
                  <a:schemeClr val="tx1"/>
                </a:solidFill>
              </a:rPr>
              <a:t>: </a:t>
            </a:r>
            <a:r>
              <a:rPr lang="ru-RU" sz="3200" i="1" dirty="0" smtClean="0">
                <a:solidFill>
                  <a:srgbClr val="FFFF00"/>
                </a:solidFill>
              </a:rPr>
              <a:t>ЦУА, ЦУЦ, АУГ, ААГ, УУУ. </a:t>
            </a:r>
            <a:r>
              <a:rPr lang="ru-RU" sz="3200" dirty="0" smtClean="0">
                <a:solidFill>
                  <a:schemeClr val="tx1"/>
                </a:solidFill>
              </a:rPr>
              <a:t>Также по правилу </a:t>
            </a:r>
            <a:r>
              <a:rPr lang="ru-RU" sz="3200" dirty="0" err="1" smtClean="0">
                <a:solidFill>
                  <a:schemeClr val="tx1"/>
                </a:solidFill>
              </a:rPr>
              <a:t>комплементарности</a:t>
            </a:r>
            <a:r>
              <a:rPr lang="ru-RU" sz="3200" dirty="0" smtClean="0">
                <a:solidFill>
                  <a:schemeClr val="tx1"/>
                </a:solidFill>
              </a:rPr>
              <a:t> определяем фрагмент ДНК (по </a:t>
            </a:r>
            <a:r>
              <a:rPr lang="ru-RU" sz="3200" dirty="0" err="1" smtClean="0">
                <a:solidFill>
                  <a:schemeClr val="tx1"/>
                </a:solidFill>
              </a:rPr>
              <a:t>и-РНК</a:t>
            </a:r>
            <a:r>
              <a:rPr lang="ru-RU" sz="3200" dirty="0" smtClean="0">
                <a:solidFill>
                  <a:schemeClr val="tx1"/>
                </a:solidFill>
              </a:rPr>
              <a:t>!!!):</a:t>
            </a:r>
            <a:r>
              <a:rPr lang="ru-RU" sz="3200" dirty="0" smtClean="0"/>
              <a:t> </a:t>
            </a:r>
            <a:r>
              <a:rPr lang="ru-RU" sz="3200" i="1" dirty="0" smtClean="0">
                <a:solidFill>
                  <a:srgbClr val="FFFF00"/>
                </a:solidFill>
              </a:rPr>
              <a:t>ЦТАЦТЦАТГААГТТТ. </a:t>
            </a:r>
          </a:p>
        </p:txBody>
      </p:sp>
    </p:spTree>
    <p:extLst>
      <p:ext uri="{BB962C8B-B14F-4D97-AF65-F5344CB8AC3E}">
        <p14:creationId xmlns:p14="http://schemas.microsoft.com/office/powerpoint/2010/main" xmlns="" val="10594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b="1" dirty="0" smtClean="0"/>
              <a:t>Задача №3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27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FFFF00"/>
                </a:solidFill>
              </a:rPr>
              <a:t>Задача</a:t>
            </a:r>
            <a:r>
              <a:rPr lang="ru-RU" sz="3600" i="1" dirty="0" smtClean="0">
                <a:solidFill>
                  <a:srgbClr val="FFFF00"/>
                </a:solidFill>
              </a:rPr>
              <a:t>: </a:t>
            </a:r>
            <a:r>
              <a:rPr lang="ru-RU" sz="3600" i="1" dirty="0" smtClean="0">
                <a:solidFill>
                  <a:schemeClr val="tx1"/>
                </a:solidFill>
              </a:rPr>
              <a:t>фрагмент ДНК имеет следующую последовательность нуклеотидов ТТАГЦЦГАТЦЦГ. Установите нуклеотидную последовательность т-РНК, которая синтезируется на данном фрагменте, и аминокислоту, которую будет переносить эта т-РНК, если третий триплет соответствует антикодону </a:t>
            </a:r>
            <a:r>
              <a:rPr lang="ru-RU" sz="3600" i="1" dirty="0" err="1" smtClean="0">
                <a:solidFill>
                  <a:schemeClr val="tx1"/>
                </a:solidFill>
              </a:rPr>
              <a:t>тРНК</a:t>
            </a:r>
            <a:r>
              <a:rPr lang="ru-RU" sz="3600" i="1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b="1" dirty="0" smtClean="0"/>
              <a:t>Задача №3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5652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4400" dirty="0">
                <a:solidFill>
                  <a:srgbClr val="FFFF00"/>
                </a:solidFill>
              </a:rPr>
              <a:t>А</a:t>
            </a:r>
            <a:r>
              <a:rPr lang="ru-RU" sz="14400" dirty="0" smtClean="0">
                <a:solidFill>
                  <a:srgbClr val="FFFF00"/>
                </a:solidFill>
              </a:rPr>
              <a:t>лгоритм решения: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Разбить ДНК на триплеты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Использовать правило </a:t>
            </a:r>
            <a:r>
              <a:rPr lang="ru-RU" sz="14400" dirty="0" err="1" smtClean="0">
                <a:solidFill>
                  <a:schemeClr val="tx1"/>
                </a:solidFill>
              </a:rPr>
              <a:t>комплементарности</a:t>
            </a:r>
            <a:r>
              <a:rPr lang="ru-RU" sz="14400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Определить состав молекулы т-РНК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Найти третий триплет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Определить этому антикодону комплементарный триплет и-РНК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Использовать таблицу генетического кода</a:t>
            </a:r>
          </a:p>
          <a:p>
            <a:pPr marL="457200" indent="-457200">
              <a:buAutoNum type="arabicPeriod"/>
            </a:pPr>
            <a:r>
              <a:rPr lang="ru-RU" sz="14400" dirty="0" smtClean="0">
                <a:solidFill>
                  <a:schemeClr val="tx1"/>
                </a:solidFill>
              </a:rPr>
              <a:t>Определить аминокислоту, которую переносит данная т-РНК</a:t>
            </a:r>
            <a:endParaRPr lang="ru-RU" sz="1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8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b="1" dirty="0" smtClean="0"/>
              <a:t>Задача №3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27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Решение</a:t>
            </a:r>
            <a:r>
              <a:rPr lang="ru-RU" sz="4400" dirty="0" smtClean="0">
                <a:solidFill>
                  <a:srgbClr val="FFFF00"/>
                </a:solidFill>
              </a:rPr>
              <a:t>: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определяем состав молекулы т-РНК: </a:t>
            </a:r>
            <a:r>
              <a:rPr lang="ru-RU" sz="4400" i="1" dirty="0" smtClean="0">
                <a:solidFill>
                  <a:srgbClr val="FFFF00"/>
                </a:solidFill>
              </a:rPr>
              <a:t>ААУЦГГЦУАГГЦ </a:t>
            </a:r>
            <a:r>
              <a:rPr lang="ru-RU" sz="4400" dirty="0" smtClean="0">
                <a:solidFill>
                  <a:schemeClr val="tx1"/>
                </a:solidFill>
              </a:rPr>
              <a:t>и находим третий триплет — это </a:t>
            </a:r>
            <a:r>
              <a:rPr lang="ru-RU" sz="4400" i="1" dirty="0" smtClean="0">
                <a:solidFill>
                  <a:srgbClr val="FFFF00"/>
                </a:solidFill>
              </a:rPr>
              <a:t>ЦУА</a:t>
            </a:r>
            <a:r>
              <a:rPr lang="ru-RU" sz="4400" i="1" dirty="0" smtClean="0">
                <a:solidFill>
                  <a:schemeClr val="tx1"/>
                </a:solidFill>
              </a:rPr>
              <a:t>. </a:t>
            </a:r>
            <a:r>
              <a:rPr lang="ru-RU" sz="4400" dirty="0" smtClean="0">
                <a:solidFill>
                  <a:schemeClr val="tx1"/>
                </a:solidFill>
              </a:rPr>
              <a:t>Этому антикодону комплементарен триплет и-РНК -</a:t>
            </a:r>
            <a:r>
              <a:rPr lang="ru-RU" sz="4400" i="1" dirty="0" smtClean="0">
                <a:solidFill>
                  <a:srgbClr val="FFFF00"/>
                </a:solidFill>
              </a:rPr>
              <a:t>ГАУ.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Он кодирует аминокислоту </a:t>
            </a:r>
            <a:r>
              <a:rPr lang="ru-RU" sz="4400" i="1" dirty="0" smtClean="0">
                <a:solidFill>
                  <a:srgbClr val="FFFF00"/>
                </a:solidFill>
              </a:rPr>
              <a:t>аспарагиновая кислота</a:t>
            </a:r>
            <a:r>
              <a:rPr lang="ru-RU" sz="4400" dirty="0" smtClean="0"/>
              <a:t>, </a:t>
            </a:r>
            <a:r>
              <a:rPr lang="ru-RU" sz="4400" dirty="0" smtClean="0">
                <a:solidFill>
                  <a:schemeClr val="tx1"/>
                </a:solidFill>
              </a:rPr>
              <a:t>которую и переносит данная т-РНК. </a:t>
            </a:r>
            <a:endParaRPr lang="ru-RU" sz="4400" i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9124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66429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   </a:t>
            </a:r>
            <a:r>
              <a:rPr lang="ru-RU" sz="4800" dirty="0" smtClean="0"/>
              <a:t>Вопрос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400" dirty="0" smtClean="0">
                <a:solidFill>
                  <a:srgbClr val="FFFF00"/>
                </a:solidFill>
              </a:rPr>
              <a:t>Какие теоритические знания были необходимы для решения задач?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структура – ТОКИН МЭТ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Генерирование новых идей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Создание взаимосвязи и формулирование вопросов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Анализ ответов , формулирование выводов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5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 smtClean="0"/>
              <a:t> </a:t>
            </a:r>
            <a:r>
              <a:rPr lang="ru-RU" sz="4400" dirty="0" smtClean="0">
                <a:solidFill>
                  <a:srgbClr val="FFFF00"/>
                </a:solidFill>
              </a:rPr>
              <a:t>структура </a:t>
            </a:r>
            <a:r>
              <a:rPr lang="ru-RU" sz="4400" dirty="0">
                <a:solidFill>
                  <a:srgbClr val="FFFF00"/>
                </a:solidFill>
              </a:rPr>
              <a:t>МЭНЭДЖ </a:t>
            </a:r>
            <a:r>
              <a:rPr lang="ru-RU" sz="4400" dirty="0" smtClean="0">
                <a:solidFill>
                  <a:srgbClr val="FFFF00"/>
                </a:solidFill>
              </a:rPr>
              <a:t>МЭТ -  </a:t>
            </a:r>
            <a:r>
              <a:rPr lang="ru-RU" sz="4000" dirty="0" smtClean="0">
                <a:solidFill>
                  <a:schemeClr val="tx1"/>
                </a:solidFill>
              </a:rPr>
              <a:t>презентация </a:t>
            </a:r>
            <a:r>
              <a:rPr lang="ru-RU" sz="4000" dirty="0">
                <a:solidFill>
                  <a:schemeClr val="tx1"/>
                </a:solidFill>
              </a:rPr>
              <a:t>работы командами</a:t>
            </a:r>
            <a:r>
              <a:rPr lang="ru-RU" sz="4000" dirty="0">
                <a:solidFill>
                  <a:srgbClr val="FFFF00"/>
                </a:solidFill>
              </a:rPr>
              <a:t/>
            </a:r>
            <a:br>
              <a:rPr lang="ru-RU" sz="4000" dirty="0">
                <a:solidFill>
                  <a:srgbClr val="FFFF00"/>
                </a:solidFill>
              </a:rPr>
            </a:b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02432" cy="2592288"/>
          </a:xfrm>
        </p:spPr>
        <p:txBody>
          <a:bodyPr>
            <a:normAutofit fontScale="92500" lnSpcReduction="20000"/>
          </a:bodyPr>
          <a:lstStyle/>
          <a:p>
            <a:endParaRPr lang="ru-RU" b="1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1484784"/>
            <a:ext cx="7704856" cy="482453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39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900" dirty="0" smtClean="0">
                <a:solidFill>
                  <a:schemeClr val="tx1"/>
                </a:solidFill>
              </a:rPr>
              <a:t>Задача №1</a:t>
            </a:r>
            <a:r>
              <a:rPr lang="ru-RU" sz="4300" dirty="0" smtClean="0">
                <a:solidFill>
                  <a:srgbClr val="FFFF00"/>
                </a:solidFill>
              </a:rPr>
              <a:t> - вспомним теорию:</a:t>
            </a:r>
          </a:p>
          <a:p>
            <a:pPr lvl="0"/>
            <a:r>
              <a:rPr lang="ru-RU" sz="4000" b="1" dirty="0">
                <a:solidFill>
                  <a:schemeClr val="tx1"/>
                </a:solidFill>
              </a:rPr>
              <a:t>Транскрипция — это процесс синтеза и-РНК по матрице ДНК.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b="1" dirty="0">
                <a:solidFill>
                  <a:schemeClr val="tx1"/>
                </a:solidFill>
              </a:rPr>
              <a:t>Транскрипция осуществляется по правилу </a:t>
            </a:r>
            <a:r>
              <a:rPr lang="ru-RU" sz="4000" b="1" dirty="0" err="1" smtClean="0">
                <a:solidFill>
                  <a:schemeClr val="tx1"/>
                </a:solidFill>
              </a:rPr>
              <a:t>комплементарности</a:t>
            </a:r>
            <a:r>
              <a:rPr lang="ru-RU" sz="4000" b="1" dirty="0" smtClean="0">
                <a:solidFill>
                  <a:schemeClr val="tx1"/>
                </a:solidFill>
              </a:rPr>
              <a:t>:  А-Т и Г-Ц, А-У и Г-Ц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b="1" dirty="0">
                <a:solidFill>
                  <a:schemeClr val="tx1"/>
                </a:solidFill>
              </a:rPr>
              <a:t>В состав РНК вместо </a:t>
            </a:r>
            <a:r>
              <a:rPr lang="ru-RU" sz="4000" b="1" dirty="0" err="1">
                <a:solidFill>
                  <a:schemeClr val="tx1"/>
                </a:solidFill>
              </a:rPr>
              <a:t>тимина</a:t>
            </a:r>
            <a:r>
              <a:rPr lang="ru-RU" sz="4000" b="1" dirty="0">
                <a:solidFill>
                  <a:schemeClr val="tx1"/>
                </a:solidFill>
              </a:rPr>
              <a:t> входит </a:t>
            </a:r>
            <a:r>
              <a:rPr lang="ru-RU" sz="4000" b="1" dirty="0" err="1">
                <a:solidFill>
                  <a:schemeClr val="tx1"/>
                </a:solidFill>
              </a:rPr>
              <a:t>ураци</a:t>
            </a:r>
            <a:r>
              <a:rPr lang="ru-RU" sz="4000" b="1" dirty="0" err="1"/>
              <a:t>л</a:t>
            </a:r>
            <a:endParaRPr lang="ru-RU" sz="4000" dirty="0"/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92680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93712"/>
          </a:xfrm>
        </p:spPr>
        <p:txBody>
          <a:bodyPr/>
          <a:lstStyle/>
          <a:p>
            <a:r>
              <a:rPr lang="ru-RU" b="1" dirty="0" smtClean="0"/>
              <a:t>Задача №2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8568952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i="1" dirty="0" smtClean="0">
                <a:solidFill>
                  <a:srgbClr val="FFFF00"/>
                </a:solidFill>
              </a:rPr>
              <a:t>Вспомним теорию:</a:t>
            </a:r>
          </a:p>
          <a:p>
            <a:pPr lvl="0"/>
            <a:r>
              <a:rPr lang="ru-RU" sz="3600" b="1" dirty="0">
                <a:solidFill>
                  <a:schemeClr val="tx1"/>
                </a:solidFill>
              </a:rPr>
              <a:t>Антикодон — это последовательность из трех нуклеотидов в т-РНК, комплементарных нуклеотидам кодона и-РНК. В состав т-РНК и и-РНК входят одни те же нуклеотиды.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b="1" dirty="0">
                <a:solidFill>
                  <a:schemeClr val="tx1"/>
                </a:solidFill>
              </a:rPr>
              <a:t>Молекула и-РНК синтезируется на ДНК по правилу </a:t>
            </a:r>
            <a:r>
              <a:rPr lang="ru-RU" sz="3600" b="1" dirty="0" err="1">
                <a:solidFill>
                  <a:schemeClr val="tx1"/>
                </a:solidFill>
              </a:rPr>
              <a:t>комплементарности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b="1" dirty="0">
                <a:solidFill>
                  <a:schemeClr val="tx1"/>
                </a:solidFill>
              </a:rPr>
              <a:t>В состав ДНК вместо </a:t>
            </a:r>
            <a:r>
              <a:rPr lang="ru-RU" sz="3600" b="1" dirty="0" err="1">
                <a:solidFill>
                  <a:schemeClr val="tx1"/>
                </a:solidFill>
              </a:rPr>
              <a:t>урацила</a:t>
            </a:r>
            <a:r>
              <a:rPr lang="ru-RU" sz="3600" b="1" dirty="0">
                <a:solidFill>
                  <a:schemeClr val="tx1"/>
                </a:solidFill>
              </a:rPr>
              <a:t> входит </a:t>
            </a:r>
            <a:r>
              <a:rPr lang="ru-RU" sz="3600" b="1" dirty="0" err="1">
                <a:solidFill>
                  <a:schemeClr val="tx1"/>
                </a:solidFill>
              </a:rPr>
              <a:t>тимин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6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134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92150"/>
            <a:ext cx="8280400" cy="50990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6000" dirty="0" smtClean="0">
                <a:solidFill>
                  <a:srgbClr val="FFFF00"/>
                </a:solidFill>
              </a:rPr>
              <a:t>Цель мастер-класса:</a:t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chemeClr val="tx1"/>
                </a:solidFill>
              </a:rPr>
              <a:t>Совместная отработка методических подходов и приемов в процессе решения цитологических задач</a:t>
            </a:r>
            <a:r>
              <a:rPr lang="ru-RU" sz="4400" dirty="0">
                <a:solidFill>
                  <a:schemeClr val="tx1"/>
                </a:solidFill>
              </a:rPr>
              <a:t/>
            </a:r>
            <a:br>
              <a:rPr lang="ru-RU" sz="4400" dirty="0">
                <a:solidFill>
                  <a:schemeClr val="tx1"/>
                </a:solidFill>
              </a:rPr>
            </a:br>
            <a:endParaRPr lang="ru-RU" sz="4400" dirty="0" smtClean="0">
              <a:solidFill>
                <a:schemeClr val="tx1"/>
              </a:solidFill>
            </a:endParaRPr>
          </a:p>
        </p:txBody>
      </p:sp>
      <p:sp>
        <p:nvSpPr>
          <p:cNvPr id="4099" name="WordArt 7"/>
          <p:cNvSpPr>
            <a:spLocks noChangeArrowheads="1" noChangeShapeType="1" noTextEdit="1"/>
          </p:cNvSpPr>
          <p:nvPr/>
        </p:nvSpPr>
        <p:spPr bwMode="auto">
          <a:xfrm>
            <a:off x="1752600" y="374393"/>
            <a:ext cx="6324600" cy="244827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7042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900" kern="10" dirty="0" smtClean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4101" name="WordArt 10"/>
          <p:cNvSpPr>
            <a:spLocks noChangeArrowheads="1" noChangeShapeType="1" noTextEdit="1"/>
          </p:cNvSpPr>
          <p:nvPr/>
        </p:nvSpPr>
        <p:spPr bwMode="auto">
          <a:xfrm>
            <a:off x="6400800" y="2636912"/>
            <a:ext cx="2057400" cy="72008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94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b="1" dirty="0" smtClean="0"/>
              <a:t>Задача №3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Вспомним теорию:</a:t>
            </a:r>
          </a:p>
          <a:p>
            <a:pPr lvl="0"/>
            <a:r>
              <a:rPr lang="ru-RU" sz="3600" b="1" dirty="0">
                <a:solidFill>
                  <a:schemeClr val="tx1"/>
                </a:solidFill>
              </a:rPr>
              <a:t>Молекула т-РНК синтезируется на ДНК по правилу </a:t>
            </a:r>
            <a:r>
              <a:rPr lang="ru-RU" sz="3600" b="1" dirty="0" err="1">
                <a:solidFill>
                  <a:schemeClr val="tx1"/>
                </a:solidFill>
              </a:rPr>
              <a:t>комплементарности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b="1" dirty="0">
                <a:solidFill>
                  <a:schemeClr val="tx1"/>
                </a:solidFill>
              </a:rPr>
              <a:t>В состав РНК вместо </a:t>
            </a:r>
            <a:r>
              <a:rPr lang="ru-RU" sz="3600" b="1" dirty="0" err="1">
                <a:solidFill>
                  <a:schemeClr val="tx1"/>
                </a:solidFill>
              </a:rPr>
              <a:t>тимина</a:t>
            </a:r>
            <a:r>
              <a:rPr lang="ru-RU" sz="3600" b="1" dirty="0">
                <a:solidFill>
                  <a:schemeClr val="tx1"/>
                </a:solidFill>
              </a:rPr>
              <a:t> входит </a:t>
            </a:r>
            <a:r>
              <a:rPr lang="ru-RU" sz="3600" b="1" dirty="0" err="1">
                <a:solidFill>
                  <a:schemeClr val="tx1"/>
                </a:solidFill>
              </a:rPr>
              <a:t>урацил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b="1" dirty="0">
                <a:solidFill>
                  <a:schemeClr val="tx1"/>
                </a:solidFill>
              </a:rPr>
              <a:t>Антикодон — это последовательность из трех нуклеотидов, комплементарных нуклеотидам кодона в и-РНК. В состав </a:t>
            </a:r>
            <a:r>
              <a:rPr lang="ru-RU" sz="3600" b="1" dirty="0" smtClean="0">
                <a:solidFill>
                  <a:schemeClr val="tx1"/>
                </a:solidFill>
              </a:rPr>
              <a:t>т-РНК </a:t>
            </a:r>
            <a:r>
              <a:rPr lang="ru-RU" sz="3600" b="1" dirty="0">
                <a:solidFill>
                  <a:schemeClr val="tx1"/>
                </a:solidFill>
              </a:rPr>
              <a:t>и и-РНК входят одни те же нуклеотиды.</a:t>
            </a:r>
            <a:endParaRPr lang="ru-RU" sz="3600" dirty="0">
              <a:solidFill>
                <a:schemeClr val="tx1"/>
              </a:solidFill>
            </a:endParaRPr>
          </a:p>
          <a:p>
            <a:pPr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425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112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u="sng" dirty="0" smtClean="0"/>
              <a:t/>
            </a:r>
            <a:br>
              <a:rPr lang="ru-RU" sz="4900" u="sng" dirty="0" smtClean="0"/>
            </a:br>
            <a:r>
              <a:rPr lang="ru-RU" sz="4900" u="sng" dirty="0"/>
              <a:t/>
            </a:r>
            <a:br>
              <a:rPr lang="ru-RU" sz="4900" u="sng" dirty="0"/>
            </a:br>
            <a:r>
              <a:rPr lang="ru-RU" sz="4900" u="sng" dirty="0" smtClean="0"/>
              <a:t/>
            </a:r>
            <a:br>
              <a:rPr lang="ru-RU" sz="4900" u="sng" dirty="0" smtClean="0"/>
            </a:br>
            <a:r>
              <a:rPr lang="ru-RU" sz="4900" dirty="0" smtClean="0">
                <a:solidFill>
                  <a:srgbClr val="FFFF00"/>
                </a:solidFill>
              </a:rPr>
              <a:t>ГРУППОВАЯ РАБОТА  </a:t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>
                <a:solidFill>
                  <a:schemeClr val="tx1"/>
                </a:solidFill>
              </a:rPr>
              <a:t>-</a:t>
            </a:r>
            <a:r>
              <a:rPr lang="ru-RU" sz="4900" dirty="0" smtClean="0"/>
              <a:t>определить  соответствие между задачей и алгоритмом ее решения; </a:t>
            </a:r>
            <a:br>
              <a:rPr lang="ru-RU" sz="4900" dirty="0" smtClean="0"/>
            </a:br>
            <a:r>
              <a:rPr lang="ru-RU" sz="4900" dirty="0"/>
              <a:t>-</a:t>
            </a:r>
            <a:r>
              <a:rPr lang="ru-RU" sz="4900" dirty="0" smtClean="0"/>
              <a:t> путем перемещения от стола к столу  решить другие задачи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279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FF00"/>
                </a:solidFill>
              </a:rPr>
              <a:t>ВЗАИМОПРОВЕРКА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864096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Проверить решение задач   и заполнить оценочные  листы  для каждого стола: 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- допущены ошибки: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      а)                    б)</a:t>
            </a:r>
            <a:r>
              <a:rPr lang="ru-RU" sz="3200" b="1" i="1" dirty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                        в)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- повторить по теории: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    а)                     б)                         в)</a:t>
            </a: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chemeClr val="tx1"/>
                </a:solidFill>
              </a:rPr>
              <a:t>ошибок нет</a:t>
            </a:r>
          </a:p>
          <a:p>
            <a:pPr marL="0" indent="0">
              <a:buNone/>
            </a:pPr>
            <a:endParaRPr lang="ru-RU" sz="3200" b="1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400983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FFFF00"/>
                </a:solidFill>
              </a:rPr>
              <a:t>структура МЭНЭДЖ  МЭТ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7859216" cy="37772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Выступление одного участника с каждого стола с целью ознакомления с оценочными листами.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2775" y="2995613"/>
            <a:ext cx="29845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47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FFFF00"/>
                </a:solidFill>
              </a:rPr>
              <a:t>Т</a:t>
            </a:r>
            <a:r>
              <a:rPr lang="ru-RU" sz="4800" dirty="0" smtClean="0">
                <a:solidFill>
                  <a:srgbClr val="FFFF00"/>
                </a:solidFill>
              </a:rPr>
              <a:t>еория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8784976" cy="5616624"/>
          </a:xfrm>
        </p:spPr>
        <p:txBody>
          <a:bodyPr>
            <a:normAutofit fontScale="70000" lnSpcReduction="20000"/>
          </a:bodyPr>
          <a:lstStyle/>
          <a:p>
            <a:r>
              <a:rPr lang="ru-RU" sz="4100" dirty="0">
                <a:solidFill>
                  <a:schemeClr val="tx1"/>
                </a:solidFill>
              </a:rPr>
              <a:t>Транскрипция — это </a:t>
            </a:r>
            <a:r>
              <a:rPr lang="ru-RU" sz="4100" dirty="0" smtClean="0">
                <a:solidFill>
                  <a:schemeClr val="tx1"/>
                </a:solidFill>
              </a:rPr>
              <a:t> синтез </a:t>
            </a:r>
            <a:r>
              <a:rPr lang="ru-RU" sz="4100" dirty="0">
                <a:solidFill>
                  <a:schemeClr val="tx1"/>
                </a:solidFill>
              </a:rPr>
              <a:t>и-РНК по матрице ДНК.</a:t>
            </a:r>
          </a:p>
          <a:p>
            <a:r>
              <a:rPr lang="ru-RU" sz="4100" dirty="0">
                <a:solidFill>
                  <a:schemeClr val="tx1"/>
                </a:solidFill>
              </a:rPr>
              <a:t>Транскрипция осуществляется по правилу </a:t>
            </a:r>
            <a:r>
              <a:rPr lang="ru-RU" sz="4100" dirty="0" err="1">
                <a:solidFill>
                  <a:schemeClr val="tx1"/>
                </a:solidFill>
              </a:rPr>
              <a:t>комплементарности</a:t>
            </a:r>
            <a:r>
              <a:rPr lang="ru-RU" sz="4100" dirty="0">
                <a:solidFill>
                  <a:schemeClr val="tx1"/>
                </a:solidFill>
              </a:rPr>
              <a:t>:  А-Т и Г-Ц, А-У и Г-Ц</a:t>
            </a:r>
          </a:p>
          <a:p>
            <a:r>
              <a:rPr lang="ru-RU" sz="4100" dirty="0">
                <a:solidFill>
                  <a:schemeClr val="tx1"/>
                </a:solidFill>
              </a:rPr>
              <a:t>В состав РНК вместо </a:t>
            </a:r>
            <a:r>
              <a:rPr lang="ru-RU" sz="4100" dirty="0" err="1">
                <a:solidFill>
                  <a:schemeClr val="tx1"/>
                </a:solidFill>
              </a:rPr>
              <a:t>тимина</a:t>
            </a:r>
            <a:r>
              <a:rPr lang="ru-RU" sz="4100" dirty="0">
                <a:solidFill>
                  <a:schemeClr val="tx1"/>
                </a:solidFill>
              </a:rPr>
              <a:t> входит </a:t>
            </a:r>
            <a:r>
              <a:rPr lang="ru-RU" sz="4100" dirty="0" err="1" smtClean="0">
                <a:solidFill>
                  <a:schemeClr val="tx1"/>
                </a:solidFill>
              </a:rPr>
              <a:t>урацил</a:t>
            </a:r>
            <a:endParaRPr lang="ru-RU" sz="4100" dirty="0" smtClean="0">
              <a:solidFill>
                <a:schemeClr val="tx1"/>
              </a:solidFill>
            </a:endParaRPr>
          </a:p>
          <a:p>
            <a:r>
              <a:rPr lang="ru-RU" sz="4100" dirty="0">
                <a:solidFill>
                  <a:schemeClr val="tx1"/>
                </a:solidFill>
              </a:rPr>
              <a:t>Антикодон — это последовательность из трех нуклеотидов в т-РНК, комплементарных нуклеотидам кодона и-РНК. </a:t>
            </a:r>
            <a:endParaRPr lang="ru-RU" sz="4100" dirty="0" smtClean="0">
              <a:solidFill>
                <a:schemeClr val="tx1"/>
              </a:solidFill>
            </a:endParaRPr>
          </a:p>
          <a:p>
            <a:r>
              <a:rPr lang="ru-RU" sz="4100" dirty="0" smtClean="0">
                <a:solidFill>
                  <a:schemeClr val="tx1"/>
                </a:solidFill>
              </a:rPr>
              <a:t>В</a:t>
            </a:r>
            <a:r>
              <a:rPr lang="ru-RU" sz="4100" dirty="0">
                <a:solidFill>
                  <a:schemeClr val="tx1"/>
                </a:solidFill>
              </a:rPr>
              <a:t> состав т-РНК и и-РНК входят одни те же нуклеотиды.</a:t>
            </a:r>
          </a:p>
          <a:p>
            <a:r>
              <a:rPr lang="ru-RU" sz="4100" dirty="0">
                <a:solidFill>
                  <a:schemeClr val="tx1"/>
                </a:solidFill>
              </a:rPr>
              <a:t>Молекула и-РНК синтезируется на ДНК по правилу </a:t>
            </a:r>
            <a:r>
              <a:rPr lang="ru-RU" sz="4100" dirty="0" err="1">
                <a:solidFill>
                  <a:schemeClr val="tx1"/>
                </a:solidFill>
              </a:rPr>
              <a:t>комплементарности</a:t>
            </a:r>
            <a:r>
              <a:rPr lang="ru-RU" sz="4100" dirty="0">
                <a:solidFill>
                  <a:schemeClr val="tx1"/>
                </a:solidFill>
              </a:rPr>
              <a:t>.</a:t>
            </a:r>
          </a:p>
          <a:p>
            <a:r>
              <a:rPr lang="ru-RU" sz="4100" dirty="0">
                <a:solidFill>
                  <a:schemeClr val="tx1"/>
                </a:solidFill>
              </a:rPr>
              <a:t>В состав ДНК вместо </a:t>
            </a:r>
            <a:r>
              <a:rPr lang="ru-RU" sz="4100" dirty="0" err="1">
                <a:solidFill>
                  <a:schemeClr val="tx1"/>
                </a:solidFill>
              </a:rPr>
              <a:t>урацила</a:t>
            </a:r>
            <a:r>
              <a:rPr lang="ru-RU" sz="4100" dirty="0">
                <a:solidFill>
                  <a:schemeClr val="tx1"/>
                </a:solidFill>
              </a:rPr>
              <a:t> входит </a:t>
            </a:r>
            <a:r>
              <a:rPr lang="ru-RU" sz="4100" dirty="0" err="1">
                <a:solidFill>
                  <a:schemeClr val="tx1"/>
                </a:solidFill>
              </a:rPr>
              <a:t>тимин</a:t>
            </a:r>
            <a:r>
              <a:rPr lang="ru-RU" sz="4100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27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 </a:t>
            </a:r>
            <a:r>
              <a:rPr lang="ru-RU" sz="4400" dirty="0">
                <a:solidFill>
                  <a:srgbClr val="FFFF00"/>
                </a:solidFill>
              </a:rPr>
              <a:t>Р</a:t>
            </a:r>
            <a:r>
              <a:rPr lang="ru-RU" sz="4400" dirty="0" smtClean="0">
                <a:solidFill>
                  <a:srgbClr val="FFFF00"/>
                </a:solidFill>
              </a:rPr>
              <a:t>ефлексия </a:t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>прием - телеграмма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7859216" cy="37772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Напишите </a:t>
            </a:r>
            <a:r>
              <a:rPr lang="ru-RU" sz="4000" dirty="0">
                <a:solidFill>
                  <a:schemeClr val="tx1"/>
                </a:solidFill>
              </a:rPr>
              <a:t>кратко какие методы и приемы, использованные сегодня,  позволят Вам достичь </a:t>
            </a:r>
            <a:r>
              <a:rPr lang="ru-RU" sz="4000" dirty="0" smtClean="0">
                <a:solidFill>
                  <a:schemeClr val="tx1"/>
                </a:solidFill>
              </a:rPr>
              <a:t>высоких </a:t>
            </a:r>
            <a:r>
              <a:rPr lang="ru-RU" sz="4000" dirty="0">
                <a:solidFill>
                  <a:schemeClr val="tx1"/>
                </a:solidFill>
              </a:rPr>
              <a:t>результатов в решении </a:t>
            </a:r>
            <a:r>
              <a:rPr lang="ru-RU" sz="4000" dirty="0" smtClean="0">
                <a:solidFill>
                  <a:schemeClr val="tx1"/>
                </a:solidFill>
              </a:rPr>
              <a:t>задач.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2775" y="2995613"/>
            <a:ext cx="29845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9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8219256" cy="536145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FF00"/>
                </a:solidFill>
              </a:rPr>
              <a:t>Спасибо за сотрудничество!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FF00"/>
                </a:solidFill>
              </a:rPr>
              <a:t>Успехов в работе!</a:t>
            </a:r>
          </a:p>
        </p:txBody>
      </p:sp>
    </p:spTree>
    <p:extLst>
      <p:ext uri="{BB962C8B-B14F-4D97-AF65-F5344CB8AC3E}">
        <p14:creationId xmlns:p14="http://schemas.microsoft.com/office/powerpoint/2010/main" xmlns="" val="371005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648072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Типы задач ЕГЭ задания №39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46142127"/>
              </p:ext>
            </p:extLst>
          </p:nvPr>
        </p:nvGraphicFramePr>
        <p:xfrm>
          <a:off x="467544" y="1052736"/>
          <a:ext cx="8147248" cy="5553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6995120"/>
              </a:tblGrid>
              <a:tr h="717849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Определение процентного содержания нуклеотидов в ДНК 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2243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Расчет  количества аминокислот в белке</a:t>
                      </a:r>
                    </a:p>
                    <a:p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Расчет количества нуклеотидов и триплетов в ДНК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Расчет количества нуклеотидов и триплетов в</a:t>
                      </a: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РНК</a:t>
                      </a:r>
                    </a:p>
                    <a:p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025499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ru-RU" sz="3600" b="1" baseline="0" dirty="0" smtClean="0">
                          <a:solidFill>
                            <a:srgbClr val="FF0000"/>
                          </a:solidFill>
                        </a:rPr>
                        <a:t> – 5 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8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25499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Изменение генетического набора клетки во время митоза и мейоза 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17849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Знание процессов  диссимиляции 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92150"/>
            <a:ext cx="8424863" cy="50990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Вопрос</a:t>
            </a:r>
            <a:r>
              <a:rPr lang="ru-RU" sz="4400" dirty="0">
                <a:solidFill>
                  <a:srgbClr val="FFFF00"/>
                </a:solidFill>
              </a:rPr>
              <a:t/>
            </a:r>
            <a:br>
              <a:rPr lang="ru-RU" sz="4400" dirty="0">
                <a:solidFill>
                  <a:srgbClr val="FFFF00"/>
                </a:solidFill>
              </a:rPr>
            </a:br>
            <a:r>
              <a:rPr lang="ru-RU" sz="5400" dirty="0" smtClean="0">
                <a:solidFill>
                  <a:srgbClr val="FFFF00"/>
                </a:solidFill>
              </a:rPr>
              <a:t>Что необходимо использовать для решения задач 3,4,5 типа?</a:t>
            </a:r>
            <a:r>
              <a:rPr lang="ru-RU" sz="5400" dirty="0">
                <a:solidFill>
                  <a:srgbClr val="FFFF00"/>
                </a:solidFill>
              </a:rPr>
              <a:t/>
            </a:r>
            <a:br>
              <a:rPr lang="ru-RU" sz="5400" dirty="0">
                <a:solidFill>
                  <a:srgbClr val="FFFF00"/>
                </a:solidFill>
              </a:rPr>
            </a:br>
            <a:r>
              <a:rPr lang="ru-RU" sz="5400" dirty="0"/>
              <a:t/>
            </a:r>
            <a:br>
              <a:rPr lang="ru-RU" sz="5400" dirty="0"/>
            </a:br>
            <a:endParaRPr lang="ru-RU" sz="4400" dirty="0" smtClean="0"/>
          </a:p>
        </p:txBody>
      </p:sp>
      <p:sp>
        <p:nvSpPr>
          <p:cNvPr id="4099" name="WordArt 7"/>
          <p:cNvSpPr>
            <a:spLocks noChangeArrowheads="1" noChangeShapeType="1" noTextEdit="1"/>
          </p:cNvSpPr>
          <p:nvPr/>
        </p:nvSpPr>
        <p:spPr bwMode="auto">
          <a:xfrm>
            <a:off x="1752600" y="374393"/>
            <a:ext cx="6324600" cy="244827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7042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900" kern="10" dirty="0" smtClean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4101" name="WordArt 10"/>
          <p:cNvSpPr>
            <a:spLocks noChangeArrowheads="1" noChangeShapeType="1" noTextEdit="1"/>
          </p:cNvSpPr>
          <p:nvPr/>
        </p:nvSpPr>
        <p:spPr bwMode="auto">
          <a:xfrm>
            <a:off x="6400800" y="2636912"/>
            <a:ext cx="2057400" cy="72008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94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6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76456" cy="652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7963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63272" cy="1296144"/>
          </a:xfrm>
        </p:spPr>
        <p:txBody>
          <a:bodyPr>
            <a:noAutofit/>
          </a:bodyPr>
          <a:lstStyle/>
          <a:p>
            <a:r>
              <a:rPr lang="ru-RU" u="sng" dirty="0" smtClean="0"/>
              <a:t>Определение  последовательности алгоритма решения </a:t>
            </a:r>
            <a:r>
              <a:rPr lang="ru-RU" b="1" dirty="0" smtClean="0">
                <a:solidFill>
                  <a:srgbClr val="FFFF00"/>
                </a:solidFill>
              </a:rPr>
              <a:t>структура 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ПЛЕЙСМЭТ КОНСЕНСУС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93" t="18097" r="10547" b="26388"/>
          <a:stretch/>
        </p:blipFill>
        <p:spPr bwMode="auto">
          <a:xfrm>
            <a:off x="5436096" y="1772816"/>
            <a:ext cx="351448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51520" y="1700808"/>
            <a:ext cx="7992888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u="sng" dirty="0" smtClean="0">
                <a:solidFill>
                  <a:schemeClr val="tx1"/>
                </a:solidFill>
              </a:rPr>
              <a:t>Обсуждение по кругу </a:t>
            </a:r>
            <a:r>
              <a:rPr lang="ru-RU" sz="4300" dirty="0" smtClean="0">
                <a:solidFill>
                  <a:schemeClr val="tx1"/>
                </a:solidFill>
              </a:rPr>
              <a:t>– 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структура СИНГЛ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 РАУНД РОБИН 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>
                <a:solidFill>
                  <a:schemeClr val="tx1"/>
                </a:solidFill>
              </a:rPr>
              <a:t>П</a:t>
            </a:r>
            <a:r>
              <a:rPr lang="ru-RU" sz="3600" dirty="0" smtClean="0">
                <a:solidFill>
                  <a:schemeClr val="tx1"/>
                </a:solidFill>
              </a:rPr>
              <a:t>ринятие командного решения и запись в центральном квадрате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72208"/>
          </a:xfrm>
        </p:spPr>
        <p:txBody>
          <a:bodyPr>
            <a:noAutofit/>
          </a:bodyPr>
          <a:lstStyle/>
          <a:p>
            <a:r>
              <a:rPr lang="ru-RU" dirty="0" smtClean="0"/>
              <a:t> решение задачи </a:t>
            </a:r>
            <a:br>
              <a:rPr lang="ru-RU" dirty="0" smtClean="0"/>
            </a:br>
            <a:r>
              <a:rPr lang="ru-RU" dirty="0" smtClean="0"/>
              <a:t>структура -  </a:t>
            </a:r>
            <a:r>
              <a:rPr lang="ru-RU" sz="4800" dirty="0" smtClean="0">
                <a:solidFill>
                  <a:srgbClr val="FFFF00"/>
                </a:solidFill>
              </a:rPr>
              <a:t>СИМАЛТИНИУС </a:t>
            </a:r>
            <a:br>
              <a:rPr lang="ru-RU" sz="4800" dirty="0" smtClean="0">
                <a:solidFill>
                  <a:srgbClr val="FFFF00"/>
                </a:solidFill>
              </a:rPr>
            </a:br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                            РАУНД ТЭЙБЛ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7859216" cy="370527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Все участники команды одновременно решают задачу на отдельных листочках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Затем передают  листочки друг другу по кругу для проверки .</a:t>
            </a:r>
          </a:p>
          <a:p>
            <a:pPr marL="0" indent="0">
              <a:buNone/>
            </a:pP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977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Презентация </a:t>
            </a:r>
            <a:r>
              <a:rPr lang="ru-RU" dirty="0" smtClean="0"/>
              <a:t>алгоритмов и решения задач командами - </a:t>
            </a:r>
            <a:r>
              <a:rPr lang="ru-RU" sz="4400" dirty="0" smtClean="0">
                <a:solidFill>
                  <a:srgbClr val="FFFF00"/>
                </a:solidFill>
              </a:rPr>
              <a:t>структура МЭНЭДЖ МЭТ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7643192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FFFF00"/>
                </a:solidFill>
              </a:rPr>
              <a:t>Задача 1</a:t>
            </a:r>
            <a:r>
              <a:rPr lang="ru-RU" sz="4000" i="1" dirty="0" smtClean="0">
                <a:solidFill>
                  <a:schemeClr val="tx1"/>
                </a:solidFill>
              </a:rPr>
              <a:t>: Фрагмент одной из цепей ДНК имеет следующее строение: ААГЦГТГЦТЦАГ. Постройте на ней и-РНК и определите последовательность аминокислот во фрагменте молекулы белка. </a:t>
            </a:r>
          </a:p>
          <a:p>
            <a:pPr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7288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38336"/>
          </a:xfrm>
        </p:spPr>
        <p:txBody>
          <a:bodyPr/>
          <a:lstStyle/>
          <a:p>
            <a:r>
              <a:rPr lang="ru-RU" b="1" dirty="0" smtClean="0"/>
              <a:t>Задача №1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908720"/>
            <a:ext cx="8640960" cy="56166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Алгоритм решения: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Использовать правило </a:t>
            </a:r>
            <a:r>
              <a:rPr lang="ru-RU" sz="3600" dirty="0" err="1" smtClean="0">
                <a:solidFill>
                  <a:schemeClr val="tx1"/>
                </a:solidFill>
              </a:rPr>
              <a:t>комплементарности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Определить фрагмент и- РНК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Разбить и-РНК на триплеты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Использовать таблицу генетического кода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Определить последовательность аминокислот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6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</TotalTime>
  <Words>427</Words>
  <Application>Microsoft Office PowerPoint</Application>
  <PresentationFormat>Экран (4:3)</PresentationFormat>
  <Paragraphs>111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Паркет</vt:lpstr>
      <vt:lpstr>Формирование практических навыков решения цитологических задач высокого уровня сложности Зиангирова А. С. учитель биологии МБОУ  « Шугуровская СОШ им В. П. Чкалова» ЛМР РТ</vt:lpstr>
      <vt:lpstr>   Цель мастер-класса:  Совместная отработка методических подходов и приемов в процессе решения цитологических задач </vt:lpstr>
      <vt:lpstr>        Типы задач ЕГЭ задания №39</vt:lpstr>
      <vt:lpstr>     Вопрос Что необходимо использовать для решения задач 3,4,5 типа?  </vt:lpstr>
      <vt:lpstr>Слайд 5</vt:lpstr>
      <vt:lpstr>Определение  последовательности алгоритма решения структура   ПЛЕЙСМЭТ КОНСЕНСУС</vt:lpstr>
      <vt:lpstr> решение задачи  структура -  СИМАЛТИНИУС                               РАУНД ТЭЙБЛ</vt:lpstr>
      <vt:lpstr>Презентация алгоритмов и решения задач командами - структура МЭНЭДЖ МЭТ</vt:lpstr>
      <vt:lpstr>Задача №1</vt:lpstr>
      <vt:lpstr>Задача №1</vt:lpstr>
      <vt:lpstr>Задача №2</vt:lpstr>
      <vt:lpstr>Задача №2</vt:lpstr>
      <vt:lpstr>Задача №2</vt:lpstr>
      <vt:lpstr>Задача №3</vt:lpstr>
      <vt:lpstr>Задача №3</vt:lpstr>
      <vt:lpstr>Задача №3</vt:lpstr>
      <vt:lpstr>   Вопрос     Какие теоритические знания были необходимы для решения задач?</vt:lpstr>
      <vt:lpstr>   структура МЭНЭДЖ МЭТ -  презентация работы командами </vt:lpstr>
      <vt:lpstr>Задача №2</vt:lpstr>
      <vt:lpstr>Задача №3</vt:lpstr>
      <vt:lpstr>   ГРУППОВАЯ РАБОТА    -определить  соответствие между задачей и алгоритмом ее решения;  - путем перемещения от стола к столу  решить другие задачи  </vt:lpstr>
      <vt:lpstr> ВЗАИМОПРОВЕРКА</vt:lpstr>
      <vt:lpstr> структура МЭНЭДЖ  МЭТ</vt:lpstr>
      <vt:lpstr>Теория</vt:lpstr>
      <vt:lpstr> Рефлексия  прием - телеграмма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молекулярной биологии</dc:title>
  <cp:lastModifiedBy>Альфия</cp:lastModifiedBy>
  <cp:revision>83</cp:revision>
  <dcterms:modified xsi:type="dcterms:W3CDTF">2018-03-05T07:55:21Z</dcterms:modified>
</cp:coreProperties>
</file>