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2" r:id="rId2"/>
    <p:sldId id="304" r:id="rId3"/>
    <p:sldId id="319" r:id="rId4"/>
    <p:sldId id="318" r:id="rId5"/>
    <p:sldId id="317" r:id="rId6"/>
    <p:sldId id="316" r:id="rId7"/>
    <p:sldId id="315" r:id="rId8"/>
    <p:sldId id="314" r:id="rId9"/>
    <p:sldId id="313" r:id="rId10"/>
    <p:sldId id="312" r:id="rId11"/>
    <p:sldId id="311" r:id="rId12"/>
    <p:sldId id="310" r:id="rId13"/>
    <p:sldId id="309" r:id="rId14"/>
    <p:sldId id="308" r:id="rId15"/>
    <p:sldId id="307" r:id="rId16"/>
    <p:sldId id="306" r:id="rId17"/>
    <p:sldId id="305" r:id="rId18"/>
    <p:sldId id="322" r:id="rId19"/>
    <p:sldId id="323" r:id="rId20"/>
    <p:sldId id="333" r:id="rId21"/>
    <p:sldId id="330" r:id="rId22"/>
    <p:sldId id="331" r:id="rId23"/>
    <p:sldId id="258" r:id="rId24"/>
    <p:sldId id="259" r:id="rId25"/>
    <p:sldId id="260" r:id="rId26"/>
    <p:sldId id="271" r:id="rId27"/>
    <p:sldId id="273" r:id="rId28"/>
    <p:sldId id="303" r:id="rId29"/>
    <p:sldId id="288" r:id="rId30"/>
    <p:sldId id="289" r:id="rId31"/>
    <p:sldId id="290" r:id="rId32"/>
    <p:sldId id="321" r:id="rId33"/>
    <p:sldId id="324" r:id="rId34"/>
    <p:sldId id="325" r:id="rId35"/>
    <p:sldId id="327" r:id="rId36"/>
    <p:sldId id="326" r:id="rId37"/>
    <p:sldId id="328" r:id="rId38"/>
    <p:sldId id="329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3399"/>
    <a:srgbClr val="FFFFCC"/>
    <a:srgbClr val="CCFFFF"/>
    <a:srgbClr val="0000FF"/>
    <a:srgbClr val="FFE7E7"/>
    <a:srgbClr val="FF6600"/>
    <a:srgbClr val="522C84"/>
    <a:srgbClr val="FF3300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18" autoAdjust="0"/>
  </p:normalViewPr>
  <p:slideViewPr>
    <p:cSldViewPr>
      <p:cViewPr varScale="1">
        <p:scale>
          <a:sx n="68" d="100"/>
          <a:sy n="68" d="100"/>
        </p:scale>
        <p:origin x="-102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AC2D3-E205-49CF-8C22-8149272847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45464-A326-4E13-ACCE-3161AF9B6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1DC42-C644-4457-9924-77074B17F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F1A57-92FE-4EA5-8A13-0270E1A67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15C4C-5CED-4A26-A040-2166FFD7F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413E6-4F18-4795-912A-5BCA43A80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EC1BB-8235-4286-A022-C6E8D8D79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7D6F9-1A33-4938-9366-BDA292565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61BA6-3A65-4705-9AB7-12082A49C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08238-6AB9-4D1E-9E84-EF22D3D5F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1A5E8-E562-4A9C-BE50-C034138CD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32DE5-F585-4425-A34F-245F8924D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27B15-1F74-4383-AC42-795F88B5ED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60000"/>
                <a:lumOff val="40000"/>
                <a:alpha val="88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216EEE9-18E5-4F92-B6FA-986B324F0E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2.wdp"/><Relationship Id="rId7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10" Type="http://schemas.openxmlformats.org/officeDocument/2006/relationships/image" Target="../media/image33.png"/><Relationship Id="rId4" Type="http://schemas.openxmlformats.org/officeDocument/2006/relationships/image" Target="../media/image27.gif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dreamworlds.ru/uploads/posts/2009-01/thumbs/1232015171_aid-i-persef.jp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dreamworlds.ru/uploads/posts/2008-11/thumbs/1228047662_fl-dedal-i-ikar.jp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upload.wikimedia.org/wikipedia/commons/2/2f/Pallasetlecentaure.jpg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hyperlink" Target="http://biography.sgu.ru/bio/data/files/pictures/image/3180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roboz.ru/images/b2208-6.jpg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.starnet.ru/Thematic_Wallpapers/Iskusstvo/Fiction/Amazons_heroes/images/CERBERU2.jpg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fotki.yandex.ru/users/condor213/view/120884/?page=2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hyperlink" Target="http://img-fotki.yandex.ru/get/8/kracotka-modnica.0/0_418e_5a6e7b2c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hyperlink" Target="http://www.yuga.ru/media/kub_kazachiy_06.j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Мои рисунки\рамки и картинки\20e4077937a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0988"/>
            <a:ext cx="8643997" cy="62960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1643050"/>
            <a:ext cx="691407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Греческие колонии 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 Кубани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3357562"/>
            <a:ext cx="4143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Урок </a:t>
            </a:r>
            <a:r>
              <a:rPr lang="ru-RU" sz="3200" dirty="0" smtClean="0">
                <a:solidFill>
                  <a:schemeClr val="bg1"/>
                </a:solidFill>
              </a:rPr>
              <a:t>кубановедения 5 класс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857232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МАОУ Гимназия № 6 города Тихорецка муниципального образования Тихорецкий район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714480" y="5286388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Пшеничный Дмитрий Русланович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785794"/>
            <a:ext cx="7329510" cy="543346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>
              <a:buNone/>
            </a:pPr>
            <a:endParaRPr lang="ru-RU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99"/>
              </a:solidFill>
            </a:endParaRP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1.Гермонасса.</a:t>
            </a:r>
          </a:p>
          <a:p>
            <a:pPr>
              <a:buNone/>
            </a:pPr>
            <a:endParaRPr lang="ru-RU" sz="36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99"/>
              </a:solidFill>
            </a:endParaRP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2. Горгиппия.</a:t>
            </a:r>
          </a:p>
          <a:p>
            <a:pPr>
              <a:buNone/>
            </a:pPr>
            <a:endParaRPr lang="ru-RU" sz="36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99"/>
              </a:solidFill>
            </a:endParaRP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3.Фанагория.</a:t>
            </a:r>
          </a:p>
          <a:p>
            <a:pPr>
              <a:buNone/>
            </a:pPr>
            <a:endParaRPr lang="ru-RU" sz="36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99"/>
              </a:solidFill>
            </a:endParaRP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4.Тиримба.</a:t>
            </a:r>
            <a:endParaRPr lang="ru-RU" sz="36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99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211960" y="1196752"/>
            <a:ext cx="3744416" cy="2304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428736"/>
            <a:ext cx="2584813" cy="1923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Овал 6"/>
          <p:cNvSpPr/>
          <p:nvPr/>
        </p:nvSpPr>
        <p:spPr>
          <a:xfrm>
            <a:off x="4427984" y="3717032"/>
            <a:ext cx="3672408" cy="21602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4448" y="3857628"/>
            <a:ext cx="259546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500306"/>
            <a:ext cx="8229600" cy="328614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Какими  были основные занятия жителей колоний, сравните их  с занятиями жителей Греции?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642918"/>
            <a:ext cx="5572164" cy="697885"/>
          </a:xfrm>
          <a:prstGeom prst="ribbon2">
            <a:avLst>
              <a:gd name="adj1" fmla="val 16667"/>
              <a:gd name="adj2" fmla="val 63949"/>
            </a:avLst>
          </a:prstGeom>
          <a:solidFill>
            <a:srgbClr val="FFFF99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Вопрос 3.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361459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>
              <a:buNone/>
            </a:pPr>
            <a:endParaRPr lang="ru-RU" dirty="0" smtClean="0">
              <a:ln>
                <a:solidFill>
                  <a:schemeClr val="accent2">
                    <a:lumMod val="50000"/>
                  </a:schemeClr>
                </a:solidFill>
              </a:ln>
            </a:endParaRP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1.Земледелие.</a:t>
            </a: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2. Виноградарство и виноделие.</a:t>
            </a: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3. Животноводство.</a:t>
            </a: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4. Коневодство.</a:t>
            </a: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5.Ремесленное производство.</a:t>
            </a:r>
          </a:p>
          <a:p>
            <a:pPr>
              <a:buNone/>
            </a:pP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6. Торговля.</a:t>
            </a:r>
            <a:endParaRPr lang="ru-RU" sz="36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  <a:solidFill>
            <a:srgbClr val="FFFF99"/>
          </a:solidFill>
        </p:spPr>
        <p:txBody>
          <a:bodyPr/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Тема: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 Культура и быт греческих городов-колоний.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85992"/>
            <a:ext cx="8229600" cy="250489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>
              <a:buNone/>
            </a:pPr>
            <a:r>
              <a:rPr lang="ru-RU" sz="2400" b="1" u="sng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Цель:</a:t>
            </a:r>
            <a:r>
              <a:rPr lang="ru-RU" sz="2400" b="1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 нашего сегодняшнего урока -  как можно лучше узнать о повседневной жизни жителей колоний, их занятиях. </a:t>
            </a:r>
          </a:p>
          <a:p>
            <a:pPr>
              <a:buNone/>
            </a:pPr>
            <a:endParaRPr lang="ru-RU" sz="2800" b="1" dirty="0">
              <a:solidFill>
                <a:srgbClr val="003399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643314"/>
            <a:ext cx="580717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42976" y="285728"/>
            <a:ext cx="6686568" cy="1143000"/>
          </a:xfrm>
          <a:solidFill>
            <a:srgbClr val="FFFF99"/>
          </a:solidFill>
        </p:spPr>
        <p:txBody>
          <a:bodyPr/>
          <a:lstStyle/>
          <a:p>
            <a:r>
              <a:rPr lang="ru-RU" sz="4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Греческий город.</a:t>
            </a:r>
            <a:endParaRPr lang="ru-RU" sz="40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/>
            <a:r>
              <a:rPr lang="ru-RU" dirty="0" smtClean="0">
                <a:solidFill>
                  <a:srgbClr val="FFFF99"/>
                </a:solidFill>
              </a:rPr>
              <a:t>Современный</a:t>
            </a:r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 </a:t>
            </a:r>
            <a:r>
              <a:rPr lang="ru-RU" dirty="0" smtClean="0">
                <a:solidFill>
                  <a:srgbClr val="FFFF99"/>
                </a:solidFill>
              </a:rPr>
              <a:t>вид</a:t>
            </a:r>
            <a:endParaRPr lang="ru-RU" dirty="0">
              <a:solidFill>
                <a:srgbClr val="FFFF99"/>
              </a:solidFill>
            </a:endParaRPr>
          </a:p>
        </p:txBody>
      </p:sp>
      <p:pic>
        <p:nvPicPr>
          <p:cNvPr id="3788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57200" y="2492896"/>
            <a:ext cx="4040188" cy="328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/>
            <a:r>
              <a:rPr lang="ru-RU" dirty="0" smtClean="0">
                <a:solidFill>
                  <a:srgbClr val="FFFF99"/>
                </a:solidFill>
              </a:rPr>
              <a:t>Реконструкция</a:t>
            </a:r>
            <a:endParaRPr lang="ru-RU" dirty="0">
              <a:solidFill>
                <a:srgbClr val="FFFF99"/>
              </a:solidFill>
            </a:endParaRP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5025" y="2492896"/>
            <a:ext cx="404177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258072" cy="928694"/>
          </a:xfrm>
          <a:solidFill>
            <a:srgbClr val="FFFF99"/>
          </a:solidFill>
        </p:spPr>
        <p:txBody>
          <a:bodyPr/>
          <a:lstStyle/>
          <a:p>
            <a:r>
              <a:rPr lang="ru-RU" sz="4000" b="1" spc="600" dirty="0" smtClean="0">
                <a:solidFill>
                  <a:schemeClr val="accent2">
                    <a:lumMod val="75000"/>
                  </a:schemeClr>
                </a:solidFill>
              </a:rPr>
              <a:t>Словарная работа.</a:t>
            </a:r>
            <a:endParaRPr lang="ru-RU" sz="4000" b="1" spc="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71612"/>
            <a:ext cx="7848872" cy="4665700"/>
          </a:xfrm>
          <a:solidFill>
            <a:srgbClr val="FFFFCC"/>
          </a:solidFill>
          <a:scene3d>
            <a:camera prst="orthographicFront"/>
            <a:lightRig rig="threePt" dir="t"/>
          </a:scene3d>
          <a:sp3d prstMaterial="matte"/>
        </p:spPr>
        <p:txBody>
          <a:bodyPr/>
          <a:lstStyle/>
          <a:p>
            <a:pPr algn="just">
              <a:buNone/>
            </a:pPr>
            <a:r>
              <a:rPr lang="ru-RU" sz="3600" i="1" u="sng" dirty="0" smtClean="0">
                <a:solidFill>
                  <a:srgbClr val="003399"/>
                </a:solidFill>
              </a:rPr>
              <a:t> Адрон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- центральная часть дома, где принимали гостей, комната хозяина.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ru-RU" sz="3600" u="sng" dirty="0" smtClean="0">
                <a:solidFill>
                  <a:srgbClr val="003399"/>
                </a:solidFill>
              </a:rPr>
              <a:t>Гинекея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- женская половина дома.</a:t>
            </a:r>
            <a:endParaRPr lang="ru-RU" u="sng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ru-RU" sz="3600" u="sng" dirty="0" smtClean="0">
                <a:solidFill>
                  <a:srgbClr val="003399"/>
                </a:solidFill>
              </a:rPr>
              <a:t> </a:t>
            </a:r>
            <a:r>
              <a:rPr lang="ru-RU" sz="3600" u="sng" dirty="0" err="1" smtClean="0">
                <a:solidFill>
                  <a:srgbClr val="003399"/>
                </a:solidFill>
              </a:rPr>
              <a:t>Симпосии</a:t>
            </a:r>
            <a:r>
              <a:rPr lang="ru-RU" sz="3600" dirty="0" smtClean="0">
                <a:solidFill>
                  <a:srgbClr val="003399"/>
                </a:solidFill>
              </a:rPr>
              <a:t> –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мероприятия  </a:t>
            </a:r>
          </a:p>
          <a:p>
            <a:pPr algn="just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увеселительного характера у древнегреческих мужчин с чётко установленным порядком проведения.</a:t>
            </a:r>
            <a:endParaRPr lang="ru-RU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901014" cy="725470"/>
          </a:xfrm>
          <a:solidFill>
            <a:srgbClr val="FFFF99"/>
          </a:solidFill>
        </p:spPr>
        <p:txBody>
          <a:bodyPr/>
          <a:lstStyle/>
          <a:p>
            <a:r>
              <a:rPr lang="ru-RU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Одежда древних греков.</a:t>
            </a:r>
            <a:endParaRPr lang="ru-RU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84887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642918"/>
            <a:ext cx="4071966" cy="573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127000"/>
          </a:effectLst>
          <a:scene3d>
            <a:camera prst="perspectiveContrastingRigh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785794"/>
            <a:ext cx="3929091" cy="552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127000"/>
          </a:effectLst>
          <a:scene3d>
            <a:camera prst="perspectiveContrastingLef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404664"/>
            <a:ext cx="828092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96908"/>
          </a:xfrm>
          <a:solidFill>
            <a:srgbClr val="FFFF99"/>
          </a:solidFill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Что здесь изображено?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3" y="2060848"/>
            <a:ext cx="439248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2060848"/>
            <a:ext cx="4176464" cy="428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Мои рисунки\рамки и картинки\20e4077937a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0988"/>
            <a:ext cx="8643997" cy="629602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571480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72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99"/>
                </a:solidFill>
                <a:latin typeface="Monotype Corsiva" pitchFamily="66" charset="0"/>
                <a:cs typeface="Aharoni" pitchFamily="2" charset="-79"/>
              </a:rPr>
              <a:t>«Познай </a:t>
            </a:r>
          </a:p>
          <a:p>
            <a:pPr algn="ctr">
              <a:buNone/>
            </a:pPr>
            <a:r>
              <a:rPr lang="ru-RU" sz="72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99"/>
                </a:solidFill>
                <a:latin typeface="Monotype Corsiva" pitchFamily="66" charset="0"/>
                <a:cs typeface="Aharoni" pitchFamily="2" charset="-79"/>
              </a:rPr>
              <a:t>самого себя» </a:t>
            </a:r>
            <a:endParaRPr lang="ru-RU" sz="72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FF99"/>
              </a:solidFill>
              <a:latin typeface="Monotype Corsiva" pitchFamily="66" charset="0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Documents and Settings\teacher\Рабочий стол\s1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4048" y="-171400"/>
            <a:ext cx="1107815" cy="1440160"/>
          </a:xfrm>
          <a:prstGeom prst="rect">
            <a:avLst/>
          </a:prstGeom>
          <a:noFill/>
        </p:spPr>
      </p:pic>
      <p:pic>
        <p:nvPicPr>
          <p:cNvPr id="10" name="Picture 5" descr="G:\подсолнух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3116" y="2492896"/>
            <a:ext cx="3571875" cy="3810000"/>
          </a:xfrm>
          <a:prstGeom prst="rect">
            <a:avLst/>
          </a:prstGeom>
          <a:noFill/>
        </p:spPr>
      </p:pic>
      <p:pic>
        <p:nvPicPr>
          <p:cNvPr id="11" name="Picture 5" descr="G:\подсолнух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61106" y="1484784"/>
            <a:ext cx="3571875" cy="4818112"/>
          </a:xfrm>
          <a:prstGeom prst="rect">
            <a:avLst/>
          </a:prstGeom>
          <a:noFill/>
        </p:spPr>
      </p:pic>
      <p:pic>
        <p:nvPicPr>
          <p:cNvPr id="1034" name="Picture 10" descr="C:\Users\User\Desktop\Рисунок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7541" y="2348880"/>
            <a:ext cx="3571875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7275" y="4258642"/>
            <a:ext cx="9636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5602" y="4237860"/>
            <a:ext cx="1103313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1061" y="4841819"/>
            <a:ext cx="104298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2428" y="4829998"/>
            <a:ext cx="1090613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Физминутка.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000" dirty="0" smtClean="0"/>
              <a:t>Во дворе растет подсолнух,</a:t>
            </a:r>
          </a:p>
          <a:p>
            <a:pPr algn="ctr">
              <a:buNone/>
            </a:pPr>
            <a:r>
              <a:rPr lang="ru-RU" sz="2000" dirty="0" smtClean="0"/>
              <a:t>Утром тянется он к солнцу.</a:t>
            </a:r>
          </a:p>
          <a:p>
            <a:pPr algn="ctr">
              <a:buNone/>
            </a:pPr>
            <a:r>
              <a:rPr lang="ru-RU" sz="2000" i="1" dirty="0" smtClean="0"/>
              <a:t>(Дети встают на одну ногу и тянут руки вверх)</a:t>
            </a:r>
          </a:p>
          <a:p>
            <a:pPr algn="ctr">
              <a:buNone/>
            </a:pPr>
            <a:r>
              <a:rPr lang="ru-RU" sz="2000" dirty="0" smtClean="0"/>
              <a:t>Рядом с ним второй, похожий,</a:t>
            </a:r>
          </a:p>
          <a:p>
            <a:pPr algn="ctr">
              <a:buNone/>
            </a:pPr>
            <a:r>
              <a:rPr lang="ru-RU" sz="2000" dirty="0" smtClean="0"/>
              <a:t>К солнцу тянется он тоже.</a:t>
            </a:r>
          </a:p>
          <a:p>
            <a:pPr algn="ctr">
              <a:buNone/>
            </a:pPr>
            <a:r>
              <a:rPr lang="ru-RU" sz="2000" i="1" dirty="0" smtClean="0"/>
              <a:t>(дети встают на другую ногу  и снова тянут руки вверх)</a:t>
            </a:r>
          </a:p>
          <a:p>
            <a:pPr algn="ctr">
              <a:buNone/>
            </a:pPr>
            <a:r>
              <a:rPr lang="ru-RU" sz="2000" dirty="0" smtClean="0"/>
              <a:t>Вертим ручками по кругу.</a:t>
            </a:r>
          </a:p>
          <a:p>
            <a:pPr algn="ctr">
              <a:buNone/>
            </a:pPr>
            <a:r>
              <a:rPr lang="ru-RU" sz="2000" dirty="0" smtClean="0"/>
              <a:t>Не задень случайно друга!</a:t>
            </a:r>
          </a:p>
          <a:p>
            <a:pPr algn="ctr">
              <a:buNone/>
            </a:pPr>
            <a:r>
              <a:rPr lang="ru-RU" sz="2000" dirty="0" smtClean="0"/>
              <a:t>Несколько кругов вперед, </a:t>
            </a:r>
          </a:p>
          <a:p>
            <a:pPr algn="ctr">
              <a:buNone/>
            </a:pPr>
            <a:r>
              <a:rPr lang="ru-RU" sz="2000" dirty="0" smtClean="0"/>
              <a:t>А потом наоборот.</a:t>
            </a:r>
          </a:p>
          <a:p>
            <a:pPr algn="ctr">
              <a:buNone/>
            </a:pPr>
            <a:r>
              <a:rPr lang="ru-RU" sz="2000" i="1" dirty="0" smtClean="0"/>
              <a:t>(Вращение прямых рук вперед и назад)</a:t>
            </a:r>
            <a:endParaRPr lang="ru-RU" sz="20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497363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/>
              <a:t>Руки в спину упираем,</a:t>
            </a:r>
          </a:p>
          <a:p>
            <a:pPr algn="ctr">
              <a:buNone/>
            </a:pPr>
            <a:r>
              <a:rPr lang="ru-RU" sz="2000" dirty="0" smtClean="0"/>
              <a:t>Поясницу прогибаем.</a:t>
            </a:r>
          </a:p>
          <a:p>
            <a:pPr algn="ctr">
              <a:buNone/>
            </a:pPr>
            <a:r>
              <a:rPr lang="ru-RU" sz="2000" dirty="0" smtClean="0"/>
              <a:t>А теперь давай дружок, </a:t>
            </a:r>
          </a:p>
          <a:p>
            <a:pPr algn="ctr">
              <a:buNone/>
            </a:pPr>
            <a:r>
              <a:rPr lang="ru-RU" sz="2000" dirty="0" smtClean="0"/>
              <a:t>Посмотри на потолок.</a:t>
            </a:r>
          </a:p>
          <a:p>
            <a:pPr algn="ctr">
              <a:buNone/>
            </a:pPr>
            <a:r>
              <a:rPr lang="ru-RU" sz="2000" i="1" dirty="0" smtClean="0"/>
              <a:t>(Поставить ладони сзади на пояс, медленный прогиб назад)</a:t>
            </a:r>
          </a:p>
          <a:p>
            <a:pPr algn="ctr">
              <a:buNone/>
            </a:pPr>
            <a:r>
              <a:rPr lang="ru-RU" sz="2000" dirty="0" smtClean="0"/>
              <a:t>Отдохнули мы чудесно, </a:t>
            </a:r>
          </a:p>
          <a:p>
            <a:pPr algn="ctr">
              <a:buNone/>
            </a:pPr>
            <a:r>
              <a:rPr lang="ru-RU" sz="2000" dirty="0" smtClean="0"/>
              <a:t>И пора за парты сесть нам.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357166"/>
            <a:ext cx="8229600" cy="1143000"/>
          </a:xfrm>
          <a:prstGeom prst="ribbon2">
            <a:avLst/>
          </a:prstGeom>
          <a:solidFill>
            <a:srgbClr val="FFFF99"/>
          </a:solidFill>
          <a:ln>
            <a:solidFill>
              <a:schemeClr val="accent2"/>
            </a:solidFill>
          </a:ln>
        </p:spPr>
        <p:txBody>
          <a:bodyPr/>
          <a:lstStyle/>
          <a:p>
            <a:pPr eaLnBrk="1" hangingPunct="1"/>
            <a:r>
              <a:rPr lang="ru-RU" sz="3600" b="1" i="1" dirty="0" smtClean="0">
                <a:solidFill>
                  <a:srgbClr val="0033CC"/>
                </a:solidFill>
              </a:rPr>
              <a:t>«Угадай героя».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/>
            <a:endParaRPr lang="ru-RU" sz="2800" b="1" i="1" dirty="0" smtClean="0"/>
          </a:p>
          <a:p>
            <a:pPr eaLnBrk="1" hangingPunct="1"/>
            <a:endParaRPr lang="ru-RU" sz="2800" dirty="0" smtClean="0"/>
          </a:p>
          <a:p>
            <a:pPr eaLnBrk="1" hangingPunct="1">
              <a:buFontTx/>
              <a:buNone/>
            </a:pPr>
            <a:r>
              <a:rPr lang="ru-RU" sz="2800" dirty="0" smtClean="0"/>
              <a:t>  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По описанию назвать имя героя.</a:t>
            </a:r>
          </a:p>
          <a:p>
            <a:pPr eaLnBrk="1" hangingPunct="1">
              <a:buFontTx/>
              <a:buNone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hangingPunct="1">
              <a:buFontTx/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  За правильный ответ –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1 балл.</a:t>
            </a:r>
          </a:p>
          <a:p>
            <a:pPr eaLnBrk="1" hangingPunct="1">
              <a:buFontTx/>
              <a:buNone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hangingPunct="1">
              <a:buFontTx/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 Ответ под значком </a:t>
            </a:r>
          </a:p>
          <a:p>
            <a:pPr eaLnBrk="1" hangingPunct="1">
              <a:buFontTx/>
              <a:buNone/>
            </a:pPr>
            <a:r>
              <a:rPr lang="ru-RU" sz="2800" dirty="0" smtClean="0"/>
              <a:t>       </a:t>
            </a:r>
          </a:p>
        </p:txBody>
      </p:sp>
      <p:pic>
        <p:nvPicPr>
          <p:cNvPr id="2052" name="Picture 4" descr="14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071934" y="3929066"/>
            <a:ext cx="30114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643050"/>
            <a:ext cx="4038600" cy="45259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marL="457200" indent="-457200" eaLnBrk="1" hangingPunct="1">
              <a:buFontTx/>
              <a:buAutoNum type="arabicPeriod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Чтобы люди, еще не наделенные свыше разумом, не погрузились в царство мрачного Аида, некто похитил для них божественный огонь. Назовите имя героя.</a:t>
            </a:r>
          </a:p>
          <a:p>
            <a:pPr marL="457200" indent="-457200" eaLnBrk="1" hangingPunct="1">
              <a:buFontTx/>
              <a:buAutoNum type="arabicPeriod"/>
            </a:pPr>
            <a:endParaRPr lang="ru-RU" sz="24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buFontTx/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                  (Прометей)</a:t>
            </a:r>
          </a:p>
          <a:p>
            <a:pPr eaLnBrk="1" hangingPunct="1">
              <a:buFontTx/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</a:p>
        </p:txBody>
      </p:sp>
      <p:pic>
        <p:nvPicPr>
          <p:cNvPr id="3076" name="Picture 8" descr=" [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3883025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9" descr="14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286380" y="5072074"/>
            <a:ext cx="30114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000496" y="0"/>
            <a:ext cx="4857784" cy="857232"/>
          </a:xfrm>
          <a:prstGeom prst="ribbon2">
            <a:avLst/>
          </a:prstGeom>
          <a:solidFill>
            <a:srgbClr val="FFFF99"/>
          </a:solidFill>
          <a:ln>
            <a:solidFill>
              <a:schemeClr val="accent2"/>
            </a:solidFill>
          </a:ln>
        </p:spPr>
        <p:txBody>
          <a:bodyPr/>
          <a:lstStyle/>
          <a:p>
            <a:pPr eaLnBrk="1" hangingPunct="1"/>
            <a:r>
              <a:rPr lang="ru-RU" sz="2400" b="1" i="1" dirty="0" smtClean="0">
                <a:solidFill>
                  <a:srgbClr val="0033CC"/>
                </a:solidFill>
              </a:rPr>
              <a:t>«Угадай героя».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1628775"/>
            <a:ext cx="4038600" cy="45259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2.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Прославленный в боях Ахилл без труда поразил копьем Гектора – последнюю надежду троянцев. Но и сам упал вскоре, потому что в его пятку попала отравленная стрела. Кто выпустил стрелу? Кто помог стрелку попасть в цель?</a:t>
            </a:r>
            <a:endParaRPr lang="ru-RU" sz="24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     (Парис, при помощи Аполлона)</a:t>
            </a:r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0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4101" name="Rectangle 8"/>
          <p:cNvSpPr>
            <a:spLocks noChangeArrowheads="1"/>
          </p:cNvSpPr>
          <p:nvPr/>
        </p:nvSpPr>
        <p:spPr bwMode="auto">
          <a:xfrm>
            <a:off x="0" y="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4102" name="Picture 10" descr="34761724"/>
          <p:cNvPicPr>
            <a:picLocks noChangeAspect="1" noChangeArrowheads="1"/>
          </p:cNvPicPr>
          <p:nvPr/>
        </p:nvPicPr>
        <p:blipFill>
          <a:blip r:embed="rId2"/>
          <a:srcRect t="1637" r="10335"/>
          <a:stretch>
            <a:fillRect/>
          </a:stretch>
        </p:blipFill>
        <p:spPr bwMode="auto">
          <a:xfrm>
            <a:off x="0" y="0"/>
            <a:ext cx="4765675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1" descr="14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214942" y="5429264"/>
            <a:ext cx="30114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000496" y="285728"/>
            <a:ext cx="4857784" cy="857232"/>
          </a:xfrm>
          <a:prstGeom prst="ribbon2">
            <a:avLst/>
          </a:pr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«Угадай героя».</a:t>
            </a:r>
            <a:endParaRPr kumimoji="0" lang="ru-RU" sz="2400" b="1" i="1" u="none" strike="noStrike" kern="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500174"/>
            <a:ext cx="4038600" cy="501969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. Единственная дочь богини плодородия и земледелия Деметры похищена братом Зевса - владыкой подземного мира. Кто эти мифологические герои?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i="1" dirty="0" smtClean="0"/>
              <a:t>      </a:t>
            </a:r>
            <a:r>
              <a:rPr lang="ru-RU" sz="2400" i="1" dirty="0" smtClean="0"/>
              <a:t>(Персефона и Аид)</a:t>
            </a:r>
          </a:p>
        </p:txBody>
      </p:sp>
      <p:pic>
        <p:nvPicPr>
          <p:cNvPr id="5124" name="Picture 8" descr="Картинка 1 из 1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4535490" cy="629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9" descr="14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286380" y="5715016"/>
            <a:ext cx="301148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000496" y="357166"/>
            <a:ext cx="4857784" cy="857232"/>
          </a:xfrm>
          <a:prstGeom prst="ribbon2">
            <a:avLst/>
          </a:prstGeom>
          <a:solidFill>
            <a:srgbClr val="FFFF99"/>
          </a:solidFill>
          <a:ln>
            <a:solidFill>
              <a:schemeClr val="accent2"/>
            </a:solidFill>
          </a:ln>
        </p:spPr>
        <p:txBody>
          <a:bodyPr/>
          <a:lstStyle/>
          <a:p>
            <a:pPr eaLnBrk="1" hangingPunct="1"/>
            <a:r>
              <a:rPr lang="ru-RU" sz="2400" b="1" i="1" dirty="0" smtClean="0">
                <a:solidFill>
                  <a:srgbClr val="0033CC"/>
                </a:solidFill>
              </a:rPr>
              <a:t>«Угадай героя».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196975"/>
            <a:ext cx="4038600" cy="5318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4</a:t>
            </a:r>
            <a:r>
              <a:rPr lang="ru-RU" sz="2800" smtClean="0"/>
              <a:t>. Пасынок критского царя Миноса – Минотавр – был спрятан царем во дворце – лабиринте. Этот дворец построили мастера из Афин – отец и сын. Как звали строителей?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800" i="1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i="1" smtClean="0"/>
              <a:t>             (Дедал и Икар)</a:t>
            </a:r>
          </a:p>
        </p:txBody>
      </p:sp>
      <p:pic>
        <p:nvPicPr>
          <p:cNvPr id="6148" name="Picture 8" descr="Картинка 1 из 1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549275"/>
            <a:ext cx="4379912" cy="595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9" descr="14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786446" y="5500702"/>
            <a:ext cx="30114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16" y="214290"/>
            <a:ext cx="4857784" cy="857232"/>
          </a:xfrm>
          <a:prstGeom prst="ribbon2">
            <a:avLst/>
          </a:prstGeom>
          <a:solidFill>
            <a:srgbClr val="FFFF99"/>
          </a:solidFill>
          <a:ln>
            <a:solidFill>
              <a:schemeClr val="accent2"/>
            </a:solidFill>
          </a:ln>
        </p:spPr>
        <p:txBody>
          <a:bodyPr/>
          <a:lstStyle/>
          <a:p>
            <a:pPr eaLnBrk="1" hangingPunct="1"/>
            <a:r>
              <a:rPr lang="ru-RU" sz="2400" b="1" i="1" dirty="0" smtClean="0">
                <a:solidFill>
                  <a:srgbClr val="0033CC"/>
                </a:solidFill>
              </a:rPr>
              <a:t>«Угадай героя».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1714488"/>
            <a:ext cx="5000660" cy="359569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800" b="1" dirty="0" smtClean="0"/>
              <a:t>   </a:t>
            </a:r>
            <a:r>
              <a:rPr lang="ru-RU" sz="2400" b="1" u="sng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Кентавры </a:t>
            </a:r>
            <a:r>
              <a:rPr lang="ru-RU" sz="2400" dirty="0" smtClean="0"/>
              <a:t>- раса существ с головой и туловищем человека на теле лошади.</a:t>
            </a:r>
          </a:p>
          <a:p>
            <a:pPr eaLnBrk="1" hangingPunct="1">
              <a:buFontTx/>
              <a:buNone/>
              <a:defRPr/>
            </a:pPr>
            <a:r>
              <a:rPr lang="ru-RU" sz="2400" dirty="0" smtClean="0"/>
              <a:t>    Большая их часть была перебита Гераклом. Те, кто спаслись от Геракла, заслушались сирен, перестали есть и умерли от голода  </a:t>
            </a:r>
          </a:p>
        </p:txBody>
      </p:sp>
      <p:pic>
        <p:nvPicPr>
          <p:cNvPr id="7171" name="Picture 8" descr="Файл:Pallasetlecentaur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8901" y="428604"/>
            <a:ext cx="4189412" cy="601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10" descr="Картинка 2 из 11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0525" y="1689078"/>
            <a:ext cx="4635500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1428728" y="274638"/>
            <a:ext cx="6215106" cy="868346"/>
          </a:xfrm>
          <a:solidFill>
            <a:srgbClr val="FFFF99"/>
          </a:solidFill>
        </p:spPr>
        <p:txBody>
          <a:bodyPr/>
          <a:lstStyle/>
          <a:p>
            <a:pPr eaLnBrk="1" hangingPunct="1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«Одним словом»…</a:t>
            </a:r>
          </a:p>
        </p:txBody>
      </p:sp>
      <p:sp>
        <p:nvSpPr>
          <p:cNvPr id="8195" name="Rectangle 6"/>
          <p:cNvSpPr>
            <a:spLocks noGrp="1" noChangeArrowheads="1"/>
          </p:cNvSpPr>
          <p:nvPr>
            <p:ph type="body" sz="half" idx="2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/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Замечательный музыкант, певец.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eaLnBrk="1" hangingPunct="1"/>
            <a:endParaRPr lang="ru-RU" sz="2800" i="1" dirty="0" smtClean="0"/>
          </a:p>
          <a:p>
            <a:pPr eaLnBrk="1" hangingPunct="1"/>
            <a:endParaRPr lang="ru-RU" sz="2800" i="1" dirty="0" smtClean="0"/>
          </a:p>
          <a:p>
            <a:pPr eaLnBrk="1" hangingPunct="1"/>
            <a:endParaRPr lang="ru-RU" sz="2800" i="1" dirty="0" smtClean="0"/>
          </a:p>
          <a:p>
            <a:pPr eaLnBrk="1" hangingPunct="1"/>
            <a:endParaRPr lang="ru-RU" sz="2800" i="1" dirty="0" smtClean="0"/>
          </a:p>
          <a:p>
            <a:pPr eaLnBrk="1" hangingPunct="1">
              <a:buNone/>
            </a:pPr>
            <a:r>
              <a:rPr lang="ru-RU" sz="2800" dirty="0" smtClean="0"/>
              <a:t> </a:t>
            </a:r>
          </a:p>
          <a:p>
            <a:pPr eaLnBrk="1" hangingPunct="1">
              <a:buNone/>
            </a:pPr>
            <a:r>
              <a:rPr lang="ru-RU" sz="2800" i="1" dirty="0" smtClean="0"/>
              <a:t>     </a:t>
            </a:r>
            <a:endParaRPr lang="ru-RU" sz="2800" i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6" name="Picture 7" descr="14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249610" y="4653136"/>
            <a:ext cx="301148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9" descr="Картинка 5 из 4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628775"/>
            <a:ext cx="3894138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Какую страну символизируют рисунки?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0_bb34_635c8a9f_xl2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2" y="1556792"/>
            <a:ext cx="4248472" cy="2376264"/>
          </a:xfrm>
        </p:spPr>
      </p:pic>
      <p:pic>
        <p:nvPicPr>
          <p:cNvPr id="10" name="Содержимое 9" descr="596px-Poseidon_sculpture_Copenhagen_200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1556792"/>
            <a:ext cx="4248472" cy="2376264"/>
          </a:xfrm>
        </p:spPr>
      </p:pic>
      <p:pic>
        <p:nvPicPr>
          <p:cNvPr id="24578" name="Picture 2" descr="C:\Users\ASUS\Desktop\Гимназия №6\конкурсы\Учитель года\ДР. Греция Картинки к уроку\Древняя греция\images (2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512" y="4077072"/>
            <a:ext cx="4248472" cy="2304256"/>
          </a:xfrm>
          <a:prstGeom prst="rect">
            <a:avLst/>
          </a:prstGeom>
          <a:noFill/>
        </p:spPr>
      </p:pic>
      <p:pic>
        <p:nvPicPr>
          <p:cNvPr id="11" name="Рисунок 10" descr="greece11big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4077072"/>
            <a:ext cx="4248472" cy="2232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286380" y="1500174"/>
            <a:ext cx="4038600" cy="45259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   </a:t>
            </a:r>
          </a:p>
          <a:p>
            <a:pPr eaLnBrk="1" hangingPunct="1">
              <a:buFontTx/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Свирепый, </a:t>
            </a:r>
          </a:p>
          <a:p>
            <a:pPr eaLnBrk="1" hangingPunct="1">
              <a:buFontTx/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неумолимый </a:t>
            </a:r>
          </a:p>
          <a:p>
            <a:pPr eaLnBrk="1" hangingPunct="1">
              <a:buFontTx/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страж. </a:t>
            </a:r>
          </a:p>
          <a:p>
            <a:pPr eaLnBrk="1" hangingPunct="1"/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/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buNone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       (Цербер)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9220" name="Picture 7" descr="14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406305" y="4736974"/>
            <a:ext cx="301148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9" descr="Картинка 16 из 46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628775"/>
            <a:ext cx="467836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1428728" y="274638"/>
            <a:ext cx="6215106" cy="868346"/>
          </a:xfrm>
          <a:solidFill>
            <a:srgbClr val="FFFF99"/>
          </a:solidFill>
        </p:spPr>
        <p:txBody>
          <a:bodyPr/>
          <a:lstStyle/>
          <a:p>
            <a:pPr eaLnBrk="1" hangingPunct="1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«Одним словом»…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268413"/>
            <a:ext cx="4038600" cy="558958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</a:p>
          <a:p>
            <a:pPr eaLnBrk="1" hangingPunct="1">
              <a:buFontTx/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Красивый молодой человек. </a:t>
            </a:r>
          </a:p>
          <a:p>
            <a:pPr eaLnBrk="1" hangingPunct="1">
              <a:buFontTx/>
              <a:buNone/>
            </a:pP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buFontTx/>
              <a:buNone/>
            </a:pP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buFontTx/>
              <a:buNone/>
            </a:pP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buFontTx/>
              <a:buNone/>
            </a:pP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hangingPunct="1">
              <a:buFontTx/>
              <a:buNone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(Аполлон)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10244" name="Picture 10" descr="0_1d833_eac39f79_XL">
            <a:hlinkClick r:id="rId2" tooltip="Перейти к следующему фото автора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33900" cy="680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11" descr="14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72066" y="4929198"/>
            <a:ext cx="301148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643438" y="274638"/>
            <a:ext cx="4500562" cy="868346"/>
          </a:xfrm>
          <a:solidFill>
            <a:srgbClr val="FFFF99"/>
          </a:solidFill>
        </p:spPr>
        <p:txBody>
          <a:bodyPr/>
          <a:lstStyle/>
          <a:p>
            <a:pPr eaLnBrk="1" hangingPunct="1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«Одним словом»…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solidFill>
            <a:srgbClr val="FFFF99"/>
          </a:solidFill>
        </p:spPr>
        <p:txBody>
          <a:bodyPr/>
          <a:lstStyle/>
          <a:p>
            <a:r>
              <a:rPr lang="ru-RU" sz="2400" u="sng" dirty="0" smtClean="0">
                <a:solidFill>
                  <a:schemeClr val="accent2">
                    <a:lumMod val="75000"/>
                  </a:schemeClr>
                </a:solidFill>
              </a:rPr>
              <a:t>Самый почитаемый бог жителей греческих колоний –</a:t>
            </a:r>
            <a:br>
              <a:rPr lang="ru-RU" sz="2400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u="sng" dirty="0" smtClean="0">
                <a:solidFill>
                  <a:schemeClr val="accent2">
                    <a:lumMod val="75000"/>
                  </a:schemeClr>
                </a:solidFill>
              </a:rPr>
              <a:t>Аполлон.</a:t>
            </a:r>
            <a:endParaRPr lang="ru-RU" sz="24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1556792"/>
            <a:ext cx="396044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8" y="1556792"/>
            <a:ext cx="410445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57256"/>
          </a:xfrm>
          <a:solidFill>
            <a:srgbClr val="FFFF99"/>
          </a:solidFill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Святилища греков.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1" y="1600200"/>
            <a:ext cx="381642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8" y="1628800"/>
            <a:ext cx="388843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476672"/>
            <a:ext cx="465313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4048" y="404664"/>
            <a:ext cx="396044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sz="540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Ребята, а без чего еще невозможно представить себе древнегреческую культуру?</a:t>
            </a:r>
            <a:endParaRPr lang="ru-RU" sz="5400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57232"/>
          </a:xfrm>
          <a:solidFill>
            <a:srgbClr val="FFFF99"/>
          </a:solidFill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Греческие школы и театр.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0" y="1340768"/>
            <a:ext cx="8496944" cy="511256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404664"/>
            <a:ext cx="345638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0072" y="404664"/>
            <a:ext cx="345638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784" y="2852936"/>
            <a:ext cx="432048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4288" y="2852936"/>
            <a:ext cx="1668016" cy="2323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7544" y="2852936"/>
            <a:ext cx="18954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43808" y="5229200"/>
            <a:ext cx="36195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857496"/>
            <a:ext cx="432048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5574" y="3009896"/>
            <a:ext cx="432048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Домашнее задание: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параграф №17, подготовить рассказ о повседневном быте  жителей Боспора.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800" u="sng" dirty="0" smtClean="0">
                <a:solidFill>
                  <a:srgbClr val="FFFF00"/>
                </a:solidFill>
              </a:rPr>
              <a:t>Всем  спасибо за работу!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426170"/>
          </a:xfrm>
          <a:solidFill>
            <a:srgbClr val="FFFF99"/>
          </a:solidFill>
        </p:spPr>
        <p:txBody>
          <a:bodyPr/>
          <a:lstStyle/>
          <a:p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  <a:latin typeface="a_BremenDcFr" pitchFamily="82" charset="-52"/>
              </a:rPr>
              <a:t>Греция</a:t>
            </a:r>
            <a:endParaRPr lang="ru-RU" sz="8000" dirty="0">
              <a:solidFill>
                <a:schemeClr val="accent2">
                  <a:lumMod val="50000"/>
                </a:schemeClr>
              </a:solidFill>
              <a:latin typeface="a_BremenDcFr" pitchFamily="82" charset="-52"/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1791494"/>
            <a:ext cx="8208912" cy="47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  <a:solidFill>
            <a:srgbClr val="FFFF99"/>
          </a:solidFill>
        </p:spPr>
        <p:txBody>
          <a:bodyPr/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С чем ассоциируются у вас эти иллюстрации?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i-main-pic" descr="Картинка 5 из 12011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5013"/>
          <a:stretch>
            <a:fillRect/>
          </a:stretch>
        </p:blipFill>
        <p:spPr bwMode="auto">
          <a:xfrm>
            <a:off x="467544" y="4077072"/>
            <a:ext cx="37444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9" descr="http://www.yuga.ru/media/kub_kazachiy_06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b="9332"/>
          <a:stretch>
            <a:fillRect/>
          </a:stretch>
        </p:blipFill>
        <p:spPr bwMode="auto">
          <a:xfrm>
            <a:off x="4786314" y="4071942"/>
            <a:ext cx="378621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1500174"/>
            <a:ext cx="3747266" cy="242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Documents and Settings\teacher\Рабочий стол\КУБАНОВЕДЕНИЕ\картинки кубани\пшениш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1428736"/>
            <a:ext cx="3810000" cy="25241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horizontalScroll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Кубань – житница России</a:t>
            </a:r>
          </a:p>
        </p:txBody>
      </p:sp>
      <p:pic>
        <p:nvPicPr>
          <p:cNvPr id="5" name="Picture 6" descr="степь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20000" contrast="6000"/>
          </a:blip>
          <a:srcRect/>
          <a:stretch>
            <a:fillRect/>
          </a:stretch>
        </p:blipFill>
        <p:spPr bwMode="auto">
          <a:xfrm>
            <a:off x="755576" y="1600200"/>
            <a:ext cx="7704855" cy="4525963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  <a:prstGeom prst="ribbon2">
            <a:avLst>
              <a:gd name="adj1" fmla="val 16667"/>
              <a:gd name="adj2" fmla="val 64594"/>
            </a:avLst>
          </a:prstGeom>
          <a:solidFill>
            <a:srgbClr val="FFFF99"/>
          </a:soli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ru-RU" sz="3200" b="1" dirty="0" smtClean="0">
                <a:ln w="19050">
                  <a:solidFill>
                    <a:schemeClr val="bg1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Вопросы для повторения.</a:t>
            </a:r>
            <a:endParaRPr lang="ru-RU" sz="3200" b="1" dirty="0">
              <a:ln w="19050">
                <a:solidFill>
                  <a:schemeClr val="bg1"/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3429000"/>
            <a:ext cx="6786610" cy="212365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  <a:latin typeface="+mn-lt"/>
              </a:rPr>
              <a:t> Что вы знаете о причинах греческой колонизации?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99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2500306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Вопрос 1.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457200" y="274638"/>
            <a:ext cx="8186766" cy="725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37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333399"/>
                </a:solidFill>
                <a:latin typeface="Book Antiqua"/>
              </a:rPr>
              <a:t>ПРИЧИНЫ     ГРЕЧЕСКОЙ     КОЛОНИЗАЦИИ</a:t>
            </a:r>
          </a:p>
        </p:txBody>
      </p:sp>
      <p:grpSp>
        <p:nvGrpSpPr>
          <p:cNvPr id="6" name="Group 45"/>
          <p:cNvGrpSpPr>
            <a:grpSpLocks noGrp="1"/>
          </p:cNvGrpSpPr>
          <p:nvPr/>
        </p:nvGrpSpPr>
        <p:grpSpPr bwMode="auto">
          <a:xfrm>
            <a:off x="323528" y="1214422"/>
            <a:ext cx="3960440" cy="2500330"/>
            <a:chOff x="249" y="1253"/>
            <a:chExt cx="2721" cy="1134"/>
          </a:xfrm>
        </p:grpSpPr>
        <p:sp>
          <p:nvSpPr>
            <p:cNvPr id="7" name="Oval 42"/>
            <p:cNvSpPr>
              <a:spLocks noChangeArrowheads="1"/>
            </p:cNvSpPr>
            <p:nvPr/>
          </p:nvSpPr>
          <p:spPr bwMode="auto">
            <a:xfrm>
              <a:off x="249" y="1253"/>
              <a:ext cx="2721" cy="1134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7000"/>
                  </a:schemeClr>
                </a:gs>
                <a:gs pos="100000">
                  <a:srgbClr val="FFFFE3">
                    <a:alpha val="5900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321" y="1635"/>
              <a:ext cx="2540" cy="3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 dirty="0">
                  <a:solidFill>
                    <a:srgbClr val="000096"/>
                  </a:solidFill>
                  <a:latin typeface="Arial Narrow" pitchFamily="34" charset="0"/>
                </a:rPr>
                <a:t>в Греции ощущалась острая нехватка земли из-за перенаселения полисов и возникала угроза голода</a:t>
              </a:r>
            </a:p>
          </p:txBody>
        </p:sp>
      </p:grpSp>
      <p:sp>
        <p:nvSpPr>
          <p:cNvPr id="11" name="Oval 43"/>
          <p:cNvSpPr>
            <a:spLocks noChangeArrowheads="1"/>
          </p:cNvSpPr>
          <p:nvPr/>
        </p:nvSpPr>
        <p:spPr bwMode="auto">
          <a:xfrm>
            <a:off x="4643438" y="3000372"/>
            <a:ext cx="4319588" cy="1800225"/>
          </a:xfrm>
          <a:prstGeom prst="ellipse">
            <a:avLst/>
          </a:prstGeom>
          <a:gradFill rotWithShape="1">
            <a:gsLst>
              <a:gs pos="0">
                <a:schemeClr val="bg1">
                  <a:alpha val="37000"/>
                </a:schemeClr>
              </a:gs>
              <a:gs pos="100000">
                <a:srgbClr val="FFFFE3">
                  <a:alpha val="5900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13" name="Group 47"/>
          <p:cNvGrpSpPr>
            <a:grpSpLocks/>
          </p:cNvGrpSpPr>
          <p:nvPr/>
        </p:nvGrpSpPr>
        <p:grpSpPr bwMode="auto">
          <a:xfrm>
            <a:off x="396875" y="4508500"/>
            <a:ext cx="4319588" cy="1800225"/>
            <a:chOff x="567" y="3113"/>
            <a:chExt cx="2721" cy="1134"/>
          </a:xfrm>
        </p:grpSpPr>
        <p:sp>
          <p:nvSpPr>
            <p:cNvPr id="14" name="Oval 44"/>
            <p:cNvSpPr>
              <a:spLocks noChangeArrowheads="1"/>
            </p:cNvSpPr>
            <p:nvPr/>
          </p:nvSpPr>
          <p:spPr bwMode="auto">
            <a:xfrm>
              <a:off x="567" y="3113"/>
              <a:ext cx="2721" cy="1134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7000"/>
                  </a:schemeClr>
                </a:gs>
                <a:gs pos="100000">
                  <a:srgbClr val="FFFFE3">
                    <a:alpha val="5900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677" y="3423"/>
              <a:ext cx="2585" cy="5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 dirty="0">
                  <a:solidFill>
                    <a:srgbClr val="000096"/>
                  </a:solidFill>
                  <a:latin typeface="Arial Narrow" pitchFamily="34" charset="0"/>
                </a:rPr>
                <a:t>греки стремились развивать свою торговлю и ремесло (поэтому нуждались в источниках сырья)</a:t>
              </a:r>
            </a:p>
          </p:txBody>
        </p:sp>
      </p:grpSp>
      <p:pic>
        <p:nvPicPr>
          <p:cNvPr id="16" name="Picture 55" descr="кораблик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8B5EC"/>
              </a:clrFrom>
              <a:clrTo>
                <a:srgbClr val="88B5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1340768"/>
            <a:ext cx="21590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0" descr="сканирование00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5013325"/>
            <a:ext cx="2589212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960938" y="3243263"/>
            <a:ext cx="3673475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000096"/>
                </a:solidFill>
                <a:latin typeface="Arial Narrow" pitchFamily="34" charset="0"/>
              </a:rPr>
              <a:t> шла ожесточенная борьба между знатью и демосом, и проигравшая сторона вынуждена была покидать свой полис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714620"/>
            <a:ext cx="8229600" cy="261461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99"/>
                </a:solidFill>
              </a:rPr>
              <a:t>Назовите основные греческие колонии на Черноморском побережье?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642918"/>
            <a:ext cx="5572164" cy="697885"/>
          </a:xfrm>
          <a:prstGeom prst="ribbon2">
            <a:avLst>
              <a:gd name="adj1" fmla="val 16667"/>
              <a:gd name="adj2" fmla="val 63949"/>
            </a:avLst>
          </a:prstGeom>
          <a:solidFill>
            <a:srgbClr val="FFFF99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Вопрос 2.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667</Words>
  <Application>Microsoft Office PowerPoint</Application>
  <PresentationFormat>Экран (4:3)</PresentationFormat>
  <Paragraphs>129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Оформление по умолчанию</vt:lpstr>
      <vt:lpstr>Слайд 1</vt:lpstr>
      <vt:lpstr>Слайд 2</vt:lpstr>
      <vt:lpstr>Какую страну символизируют рисунки?</vt:lpstr>
      <vt:lpstr>Греция</vt:lpstr>
      <vt:lpstr>С чем ассоциируются у вас эти иллюстрации?</vt:lpstr>
      <vt:lpstr>Кубань – житница России</vt:lpstr>
      <vt:lpstr>Вопросы для повторения.</vt:lpstr>
      <vt:lpstr>ПРИЧИНЫ     ГРЕЧЕСКОЙ     КОЛОНИЗАЦИИ</vt:lpstr>
      <vt:lpstr>Слайд 9</vt:lpstr>
      <vt:lpstr>Слайд 10</vt:lpstr>
      <vt:lpstr>Слайд 11</vt:lpstr>
      <vt:lpstr>Слайд 12</vt:lpstr>
      <vt:lpstr>Тема: Культура и быт греческих городов-колоний.</vt:lpstr>
      <vt:lpstr>Греческий город.</vt:lpstr>
      <vt:lpstr>Словарная работа.</vt:lpstr>
      <vt:lpstr>Одежда древних греков.</vt:lpstr>
      <vt:lpstr>Слайд 17</vt:lpstr>
      <vt:lpstr>Слайд 18</vt:lpstr>
      <vt:lpstr>Что здесь изображено?</vt:lpstr>
      <vt:lpstr>Слайд 20</vt:lpstr>
      <vt:lpstr>Физминутка.</vt:lpstr>
      <vt:lpstr>Слайд 22</vt:lpstr>
      <vt:lpstr>«Угадай героя».</vt:lpstr>
      <vt:lpstr>«Угадай героя».</vt:lpstr>
      <vt:lpstr>Слайд 25</vt:lpstr>
      <vt:lpstr>«Угадай героя».</vt:lpstr>
      <vt:lpstr>«Угадай героя».</vt:lpstr>
      <vt:lpstr>Слайд 28</vt:lpstr>
      <vt:lpstr>«Одним словом»…</vt:lpstr>
      <vt:lpstr>«Одним словом»…</vt:lpstr>
      <vt:lpstr>«Одним словом»…</vt:lpstr>
      <vt:lpstr>Самый почитаемый бог жителей греческих колоний – Аполлон.</vt:lpstr>
      <vt:lpstr>Святилища греков.</vt:lpstr>
      <vt:lpstr>Слайд 34</vt:lpstr>
      <vt:lpstr>Ребята, а без чего еще невозможно представить себе древнегреческую культуру?</vt:lpstr>
      <vt:lpstr>Греческие школы и театр.</vt:lpstr>
      <vt:lpstr>Слайд 37</vt:lpstr>
      <vt:lpstr>Домашнее задание: параграф №17, подготовить рассказ о повседневном быте  жителей Боспора.  Всем  спасибо за работу!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Мифология</dc:title>
  <dc:creator>Admin</dc:creator>
  <cp:lastModifiedBy>teacher</cp:lastModifiedBy>
  <cp:revision>263</cp:revision>
  <dcterms:created xsi:type="dcterms:W3CDTF">2009-03-24T20:05:06Z</dcterms:created>
  <dcterms:modified xsi:type="dcterms:W3CDTF">2012-04-19T10:49:03Z</dcterms:modified>
</cp:coreProperties>
</file>