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notesSlides/_rels/notesSlide1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53.jpeg" ContentType="image/jpeg"/>
  <Override PartName="/ppt/media/image1.jpeg" ContentType="image/jpeg"/>
  <Override PartName="/ppt/media/image54.jpeg" ContentType="image/jpeg"/>
  <Override PartName="/ppt/media/image2.jpeg" ContentType="image/jpeg"/>
  <Override PartName="/ppt/media/image55.jpeg" ContentType="image/jpeg"/>
  <Override PartName="/ppt/media/image3.jpeg" ContentType="image/jpeg"/>
  <Override PartName="/ppt/media/image58.jpeg" ContentType="image/jpeg"/>
  <Override PartName="/ppt/media/image6.jpeg" ContentType="image/jpeg"/>
  <Override PartName="/ppt/media/image4.png" ContentType="image/png"/>
  <Override PartName="/ppt/media/image45.jpeg" ContentType="image/jpeg"/>
  <Override PartName="/ppt/media/image5.jpeg" ContentType="image/jpeg"/>
  <Override PartName="/ppt/media/image57.jpeg" ContentType="image/jpeg"/>
  <Override PartName="/ppt/media/image7.jpeg" ContentType="image/jpeg"/>
  <Override PartName="/ppt/media/image59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49.png" ContentType="image/pn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44.png" ContentType="image/png"/>
  <Override PartName="/ppt/media/image21.jpeg" ContentType="image/jpeg"/>
  <Override PartName="/ppt/media/image22.jpeg" ContentType="image/jpeg"/>
  <Override PartName="/ppt/media/image23.jpeg" ContentType="image/jpeg"/>
  <Override PartName="/ppt/media/image24.png" ContentType="image/png"/>
  <Override PartName="/ppt/media/image25.jpeg" ContentType="image/jpeg"/>
  <Override PartName="/ppt/media/image26.png" ContentType="image/png"/>
  <Override PartName="/ppt/media/image64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png" ContentType="image/png"/>
  <Override PartName="/ppt/media/image46.png" ContentType="image/png"/>
  <Override PartName="/ppt/media/image47.jpeg" ContentType="image/jpeg"/>
  <Override PartName="/ppt/media/image48.jpeg" ContentType="image/jpeg"/>
  <Override PartName="/ppt/media/image50.png" ContentType="image/png"/>
  <Override PartName="/ppt/media/image51.jpeg" ContentType="image/jpeg"/>
  <Override PartName="/ppt/media/image52.jpeg" ContentType="image/jpeg"/>
  <Override PartName="/ppt/media/image56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XO Oriel"/>
              </a:rPr>
              <a:t>Для перемещения страницы щёлкните мышью</a:t>
            </a:r>
            <a:endParaRPr b="0" lang="ru-RU" sz="4400" spc="-1" strike="noStrike">
              <a:latin typeface="XO Orie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XO Oriel"/>
              </a:rPr>
              <a:t>Для правки формата примечаний щёлкните мышью</a:t>
            </a:r>
            <a:endParaRPr b="0" lang="ru-RU" sz="2000" spc="-1" strike="noStrike">
              <a:latin typeface="XO Orie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7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FC7000EF-6D6D-4A6B-93BD-335AA2EA0D53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</p:spPr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XO Oriel"/>
            </a:endParaRPr>
          </a:p>
        </p:txBody>
      </p:sp>
      <p:sp>
        <p:nvSpPr>
          <p:cNvPr id="256" name="Номер слайда 3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931474F8-5429-457D-9E20-59369FA8D17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XO Orie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6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6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XO Orie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0" name="Group 22"/>
          <p:cNvGrpSpPr/>
          <p:nvPr/>
        </p:nvGrpSpPr>
        <p:grpSpPr>
          <a:xfrm>
            <a:off x="0" y="228600"/>
            <a:ext cx="2850840" cy="6638040"/>
            <a:chOff x="0" y="228600"/>
            <a:chExt cx="2850840" cy="6638040"/>
          </a:xfrm>
        </p:grpSpPr>
        <p:sp>
          <p:nvSpPr>
            <p:cNvPr id="1" name="Freeform 11"/>
            <p:cNvSpPr/>
            <p:nvPr/>
          </p:nvSpPr>
          <p:spPr>
            <a:xfrm>
              <a:off x="0" y="2575080"/>
              <a:ext cx="1000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" name="Freeform 12"/>
            <p:cNvSpPr/>
            <p:nvPr/>
          </p:nvSpPr>
          <p:spPr>
            <a:xfrm>
              <a:off x="128520" y="3156480"/>
              <a:ext cx="64584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" name="Freeform 13"/>
            <p:cNvSpPr/>
            <p:nvPr/>
          </p:nvSpPr>
          <p:spPr>
            <a:xfrm>
              <a:off x="807120" y="5447160"/>
              <a:ext cx="60876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Freeform 14"/>
            <p:cNvSpPr/>
            <p:nvPr/>
          </p:nvSpPr>
          <p:spPr>
            <a:xfrm>
              <a:off x="959760" y="6503760"/>
              <a:ext cx="17064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" name="Freeform 15"/>
            <p:cNvSpPr/>
            <p:nvPr/>
          </p:nvSpPr>
          <p:spPr>
            <a:xfrm>
              <a:off x="100800" y="3201120"/>
              <a:ext cx="8211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" name="Freeform 16"/>
            <p:cNvSpPr/>
            <p:nvPr/>
          </p:nvSpPr>
          <p:spPr>
            <a:xfrm>
              <a:off x="22320" y="228600"/>
              <a:ext cx="10548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" name="Freeform 17"/>
            <p:cNvSpPr/>
            <p:nvPr/>
          </p:nvSpPr>
          <p:spPr>
            <a:xfrm>
              <a:off x="78120" y="2944080"/>
              <a:ext cx="7740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" name="Freeform 18"/>
            <p:cNvSpPr/>
            <p:nvPr/>
          </p:nvSpPr>
          <p:spPr>
            <a:xfrm>
              <a:off x="769680" y="5478840"/>
              <a:ext cx="18936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" name="Freeform 19"/>
            <p:cNvSpPr/>
            <p:nvPr/>
          </p:nvSpPr>
          <p:spPr>
            <a:xfrm>
              <a:off x="775440" y="1398960"/>
              <a:ext cx="207540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" name="Freeform 20"/>
            <p:cNvSpPr/>
            <p:nvPr/>
          </p:nvSpPr>
          <p:spPr>
            <a:xfrm>
              <a:off x="922680" y="6530040"/>
              <a:ext cx="16128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" name="Freeform 21"/>
            <p:cNvSpPr/>
            <p:nvPr/>
          </p:nvSpPr>
          <p:spPr>
            <a:xfrm>
              <a:off x="769680" y="5359320"/>
              <a:ext cx="3672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" name="Freeform 22"/>
            <p:cNvSpPr/>
            <p:nvPr/>
          </p:nvSpPr>
          <p:spPr>
            <a:xfrm>
              <a:off x="849960" y="6244560"/>
              <a:ext cx="23796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" name="Group 9"/>
          <p:cNvGrpSpPr/>
          <p:nvPr/>
        </p:nvGrpSpPr>
        <p:grpSpPr>
          <a:xfrm>
            <a:off x="27360" y="-720"/>
            <a:ext cx="2355840" cy="6853320"/>
            <a:chOff x="27360" y="-720"/>
            <a:chExt cx="2355840" cy="6853320"/>
          </a:xfrm>
        </p:grpSpPr>
        <p:sp>
          <p:nvSpPr>
            <p:cNvPr id="14" name="Freeform 27"/>
            <p:cNvSpPr/>
            <p:nvPr/>
          </p:nvSpPr>
          <p:spPr>
            <a:xfrm>
              <a:off x="27360" y="-720"/>
              <a:ext cx="49356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" name="Freeform 28"/>
            <p:cNvSpPr/>
            <p:nvPr/>
          </p:nvSpPr>
          <p:spPr>
            <a:xfrm>
              <a:off x="550440" y="4316400"/>
              <a:ext cx="4226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" name="Freeform 29"/>
            <p:cNvSpPr/>
            <p:nvPr/>
          </p:nvSpPr>
          <p:spPr>
            <a:xfrm>
              <a:off x="1006200" y="5862600"/>
              <a:ext cx="43020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" name="Freeform 30"/>
            <p:cNvSpPr/>
            <p:nvPr/>
          </p:nvSpPr>
          <p:spPr>
            <a:xfrm>
              <a:off x="521640" y="4364280"/>
              <a:ext cx="55116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" name="Freeform 31"/>
            <p:cNvSpPr/>
            <p:nvPr/>
          </p:nvSpPr>
          <p:spPr>
            <a:xfrm>
              <a:off x="468000" y="1289160"/>
              <a:ext cx="17352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" name="Freeform 32"/>
            <p:cNvSpPr/>
            <p:nvPr/>
          </p:nvSpPr>
          <p:spPr>
            <a:xfrm>
              <a:off x="1111680" y="6571440"/>
              <a:ext cx="13356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" name="Freeform 33"/>
            <p:cNvSpPr/>
            <p:nvPr/>
          </p:nvSpPr>
          <p:spPr>
            <a:xfrm>
              <a:off x="502560" y="4107600"/>
              <a:ext cx="8172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" name="Freeform 34"/>
            <p:cNvSpPr/>
            <p:nvPr/>
          </p:nvSpPr>
          <p:spPr>
            <a:xfrm>
              <a:off x="973800" y="3145680"/>
              <a:ext cx="140940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" name="Freeform 35"/>
            <p:cNvSpPr/>
            <p:nvPr/>
          </p:nvSpPr>
          <p:spPr>
            <a:xfrm>
              <a:off x="1073520" y="6600240"/>
              <a:ext cx="11988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" name="Freeform 36"/>
            <p:cNvSpPr/>
            <p:nvPr/>
          </p:nvSpPr>
          <p:spPr>
            <a:xfrm>
              <a:off x="973800" y="5897160"/>
              <a:ext cx="13716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" name="Freeform 37"/>
            <p:cNvSpPr/>
            <p:nvPr/>
          </p:nvSpPr>
          <p:spPr>
            <a:xfrm>
              <a:off x="973800" y="5772600"/>
              <a:ext cx="374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" name="Freeform 38"/>
            <p:cNvSpPr/>
            <p:nvPr/>
          </p:nvSpPr>
          <p:spPr>
            <a:xfrm>
              <a:off x="1006200" y="6322680"/>
              <a:ext cx="2098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" name="Rectangle 6"/>
          <p:cNvSpPr/>
          <p:nvPr/>
        </p:nvSpPr>
        <p:spPr>
          <a:xfrm>
            <a:off x="0" y="0"/>
            <a:ext cx="18216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" name="Freeform 11"/>
          <p:cNvSpPr/>
          <p:nvPr/>
        </p:nvSpPr>
        <p:spPr>
          <a:xfrm flipV="1">
            <a:off x="-3600" y="712800"/>
            <a:ext cx="1587960" cy="506520"/>
          </a:xfrm>
          <a:custGeom>
            <a:avLst/>
            <a:gdLst/>
            <a:ah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XO Oriel"/>
              </a:rPr>
              <a:t>Для правки текста заглавия щёлкните мышью</a:t>
            </a:r>
            <a:endParaRPr b="0" lang="ru-RU" sz="4400" spc="-1" strike="noStrike">
              <a:latin typeface="XO Orie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XO Oriel"/>
              </a:rPr>
              <a:t>Для правки структуры щёлкните мышью</a:t>
            </a:r>
            <a:endParaRPr b="0" lang="ru-RU" sz="3200" spc="-1" strike="noStrike">
              <a:latin typeface="XO Ori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XO Oriel"/>
              </a:rPr>
              <a:t>Второй уровень структуры</a:t>
            </a:r>
            <a:endParaRPr b="0" lang="ru-RU" sz="2800" spc="-1" strike="noStrike">
              <a:latin typeface="XO Ori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XO Oriel"/>
              </a:rPr>
              <a:t>Третий уровень структуры</a:t>
            </a:r>
            <a:endParaRPr b="0" lang="ru-RU" sz="2400" spc="-1" strike="noStrike">
              <a:latin typeface="XO Ori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XO Oriel"/>
              </a:rPr>
              <a:t>Четвёртый уровень структуры</a:t>
            </a:r>
            <a:endParaRPr b="0" lang="ru-RU" sz="2000" spc="-1" strike="noStrike">
              <a:latin typeface="XO Ori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XO Oriel"/>
              </a:rPr>
              <a:t>Пятый уровень структуры</a:t>
            </a:r>
            <a:endParaRPr b="0" lang="ru-RU" sz="2000" spc="-1" strike="noStrike">
              <a:latin typeface="XO Ori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XO Oriel"/>
              </a:rPr>
              <a:t>Шестой уровень структуры</a:t>
            </a:r>
            <a:endParaRPr b="0" lang="ru-RU" sz="2000" spc="-1" strike="noStrike">
              <a:latin typeface="XO Ori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XO Oriel"/>
              </a:rPr>
              <a:t>Седьмой уровень структуры</a:t>
            </a:r>
            <a:endParaRPr b="0" lang="ru-RU" sz="2000" spc="-1" strike="noStrike">
              <a:latin typeface="XO Ori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png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jpe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image" Target="../media/image35.jpeg"/><Relationship Id="rId4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image" Target="../media/image38.jpeg"/><Relationship Id="rId4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image" Target="../media/image41.jpeg"/><Relationship Id="rId4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image" Target="../media/image46.pn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48.jpe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jpeg"/><Relationship Id="rId3" Type="http://schemas.openxmlformats.org/officeDocument/2006/relationships/image" Target="../media/image53.jpe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image" Target="../media/image55.jpeg"/><Relationship Id="rId3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jpeg"/><Relationship Id="rId3" Type="http://schemas.openxmlformats.org/officeDocument/2006/relationships/image" Target="../media/image58.jpeg"/><Relationship Id="rId4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jpeg"/><Relationship Id="rId3" Type="http://schemas.openxmlformats.org/officeDocument/2006/relationships/image" Target="../media/image61.jpeg"/><Relationship Id="rId4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image" Target="../media/image63.jpeg"/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5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66.jpeg"/><Relationship Id="rId2" Type="http://schemas.openxmlformats.org/officeDocument/2006/relationships/image" Target="../media/image67.jpeg"/><Relationship Id="rId3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image" Target="../media/image69.jpeg"/><Relationship Id="rId3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70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image" Target="../media/image24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3" name="Объект 3" descr=""/>
          <p:cNvPicPr/>
          <p:nvPr/>
        </p:nvPicPr>
        <p:blipFill>
          <a:blip r:embed="rId1"/>
          <a:stretch/>
        </p:blipFill>
        <p:spPr>
          <a:xfrm>
            <a:off x="18000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74" name="Прямоугольник 4"/>
          <p:cNvSpPr/>
          <p:nvPr/>
        </p:nvSpPr>
        <p:spPr>
          <a:xfrm>
            <a:off x="2593080" y="624240"/>
            <a:ext cx="720072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75" name="Прямоугольник 2"/>
          <p:cNvSpPr/>
          <p:nvPr/>
        </p:nvSpPr>
        <p:spPr>
          <a:xfrm>
            <a:off x="882000" y="664560"/>
            <a:ext cx="10427040" cy="912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6" name="Прямоугольник 6"/>
          <p:cNvSpPr/>
          <p:nvPr/>
        </p:nvSpPr>
        <p:spPr>
          <a:xfrm>
            <a:off x="1409400" y="624240"/>
            <a:ext cx="9899640" cy="118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МУНИЦИПАЛЬНОЕ БЮДЖЕТНОЕ ОБЩЕОБРПАЗОВАТЕЛЬНОЕ УЧРЕЖДЕНИЕ СРЕДНЯЯ ОБЩЕОБРАЗОВАТЕЛЬНАЯ ШКОЛА №32 </a:t>
            </a: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ИМЕНИ АТАМАНА Я. Г. КУХАРЕНКО</a:t>
            </a: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МО АБИНСКИЙ РАЙОН</a:t>
            </a:r>
            <a:endParaRPr b="0" lang="ru-RU" sz="1800" spc="-1" strike="noStrike">
              <a:latin typeface="XO Oriel"/>
            </a:endParaRPr>
          </a:p>
        </p:txBody>
      </p:sp>
      <p:sp>
        <p:nvSpPr>
          <p:cNvPr id="77" name="Прямоугольник 6_0"/>
          <p:cNvSpPr/>
          <p:nvPr/>
        </p:nvSpPr>
        <p:spPr>
          <a:xfrm>
            <a:off x="1080000" y="2232360"/>
            <a:ext cx="9899640" cy="39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Оборонно-массовая и военно-патриотическая работа в школе</a:t>
            </a:r>
            <a:endParaRPr b="0" lang="ru-RU" sz="26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26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2021-2022 учебный год </a:t>
            </a:r>
            <a:endParaRPr b="0" lang="ru-RU" sz="26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26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2600" spc="-1" strike="noStrike">
              <a:latin typeface="XO Oriel"/>
            </a:endParaRPr>
          </a:p>
          <a:p>
            <a:pPr algn="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Любовь к Родине  -это проявление патриотизма,</a:t>
            </a:r>
            <a:endParaRPr b="0" lang="ru-RU" sz="2200" spc="-1" strike="noStrike">
              <a:latin typeface="XO Oriel"/>
            </a:endParaRPr>
          </a:p>
          <a:p>
            <a:pPr algn="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 защита Отечества- это долг и обязанность патриота!</a:t>
            </a:r>
            <a:endParaRPr b="0" lang="ru-RU" sz="2200" spc="-1" strike="noStrike">
              <a:latin typeface="XO Oriel"/>
            </a:endParaRPr>
          </a:p>
          <a:p>
            <a:pPr algn="r">
              <a:lnSpc>
                <a:spcPct val="100000"/>
              </a:lnSpc>
            </a:pPr>
            <a:endParaRPr b="0" lang="ru-RU" sz="2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6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37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38" name="Прямоугольник 2"/>
          <p:cNvSpPr/>
          <p:nvPr/>
        </p:nvSpPr>
        <p:spPr>
          <a:xfrm>
            <a:off x="521640" y="335520"/>
            <a:ext cx="1126980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5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25 февраля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Торжественное присвоение 3 классу имени героя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Александра Ивановича Покрышкина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139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Прямоугольник 6"/>
          <p:cNvSpPr/>
          <p:nvPr/>
        </p:nvSpPr>
        <p:spPr>
          <a:xfrm>
            <a:off x="600480" y="5096880"/>
            <a:ext cx="11140920" cy="132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50000"/>
              </a:lnSpc>
            </a:pP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мероприятии присутствовал атаман РКО А.М. Лобан. По окончании торжественной части мероприятия состоялось заседание совета атаманов, на котором подведены итоги военно-патриотической работы в рамках конкурса на приз маршала Жукова «Зимний рубеж»</a:t>
            </a:r>
            <a:endParaRPr b="0" lang="ru-RU" sz="1800" spc="-1" strike="noStrike">
              <a:latin typeface="XO Oriel"/>
            </a:endParaRPr>
          </a:p>
        </p:txBody>
      </p:sp>
      <p:pic>
        <p:nvPicPr>
          <p:cNvPr id="141" name="Рисунок 7" descr=""/>
          <p:cNvPicPr/>
          <p:nvPr/>
        </p:nvPicPr>
        <p:blipFill>
          <a:blip r:embed="rId2"/>
          <a:srcRect l="0" t="22953" r="2035" b="46011"/>
          <a:stretch/>
        </p:blipFill>
        <p:spPr>
          <a:xfrm>
            <a:off x="1092240" y="1756440"/>
            <a:ext cx="4816080" cy="33040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42" name="Рисунок 8" descr=""/>
          <p:cNvPicPr/>
          <p:nvPr/>
        </p:nvPicPr>
        <p:blipFill>
          <a:blip r:embed="rId3"/>
          <a:stretch/>
        </p:blipFill>
        <p:spPr>
          <a:xfrm>
            <a:off x="6463800" y="1792080"/>
            <a:ext cx="4405680" cy="33040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4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45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46" name="Прямоугольник 2"/>
          <p:cNvSpPr/>
          <p:nvPr/>
        </p:nvSpPr>
        <p:spPr>
          <a:xfrm>
            <a:off x="521640" y="335520"/>
            <a:ext cx="10825200" cy="229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22 апреля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Участие в акции «Сад памяти»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Всероссийская и международная акция «Сад памяти» приуроченная к ежегодному празднованию Дня победы</a:t>
            </a: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47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8" name="Рисунок 9" descr=""/>
          <p:cNvPicPr/>
          <p:nvPr/>
        </p:nvPicPr>
        <p:blipFill>
          <a:blip r:embed="rId2"/>
          <a:stretch/>
        </p:blipFill>
        <p:spPr>
          <a:xfrm>
            <a:off x="650520" y="2692800"/>
            <a:ext cx="5266080" cy="23774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49" name="Рисунок 10" descr=""/>
          <p:cNvPicPr/>
          <p:nvPr/>
        </p:nvPicPr>
        <p:blipFill>
          <a:blip r:embed="rId3"/>
          <a:stretch/>
        </p:blipFill>
        <p:spPr>
          <a:xfrm>
            <a:off x="6104520" y="2692800"/>
            <a:ext cx="5320800" cy="24022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1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52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53" name="Прямоугольник 2"/>
          <p:cNvSpPr/>
          <p:nvPr/>
        </p:nvSpPr>
        <p:spPr>
          <a:xfrm>
            <a:off x="521640" y="335520"/>
            <a:ext cx="10825200" cy="182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23 апреля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Школьный фестиваль «Путь к успеху»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Ежегодно, учащиеся школы и родители принимают участие в фестивале</a:t>
            </a: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54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5" name="Рисунок 7" descr=""/>
          <p:cNvPicPr/>
          <p:nvPr/>
        </p:nvPicPr>
        <p:blipFill>
          <a:blip r:embed="rId2"/>
          <a:stretch/>
        </p:blipFill>
        <p:spPr>
          <a:xfrm>
            <a:off x="3035160" y="2037600"/>
            <a:ext cx="5792400" cy="43441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7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58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59" name="Прямоугольник 2"/>
          <p:cNvSpPr/>
          <p:nvPr/>
        </p:nvSpPr>
        <p:spPr>
          <a:xfrm>
            <a:off x="521640" y="335520"/>
            <a:ext cx="10825200" cy="219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6 мая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Торжественная линейка, посвященная «77 годовщине Великой Победы»            под девизом «Знамя Победы»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60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1" name="Рисунок 6" descr=""/>
          <p:cNvPicPr/>
          <p:nvPr/>
        </p:nvPicPr>
        <p:blipFill>
          <a:blip r:embed="rId2"/>
          <a:stretch/>
        </p:blipFill>
        <p:spPr>
          <a:xfrm>
            <a:off x="986040" y="2193840"/>
            <a:ext cx="4605120" cy="34538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62" name="Рисунок 8" descr=""/>
          <p:cNvPicPr/>
          <p:nvPr/>
        </p:nvPicPr>
        <p:blipFill>
          <a:blip r:embed="rId3"/>
          <a:stretch/>
        </p:blipFill>
        <p:spPr>
          <a:xfrm>
            <a:off x="6161400" y="2193840"/>
            <a:ext cx="4615920" cy="346176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4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65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66" name="Прямоугольник 2"/>
          <p:cNvSpPr/>
          <p:nvPr/>
        </p:nvSpPr>
        <p:spPr>
          <a:xfrm>
            <a:off x="615600" y="56880"/>
            <a:ext cx="10825200" cy="255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8 мая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«Свеча памяти»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Торжественное шествие к мемориалу погибшим солдат, учащиеся школы и жители хутора, ежегодно принимают участие в данном мероприятии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67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8" name="Рисунок 6" descr=""/>
          <p:cNvPicPr/>
          <p:nvPr/>
        </p:nvPicPr>
        <p:blipFill>
          <a:blip r:embed="rId2"/>
          <a:stretch/>
        </p:blipFill>
        <p:spPr>
          <a:xfrm>
            <a:off x="1013040" y="2311920"/>
            <a:ext cx="6035040" cy="33944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69" name="Рисунок 8" descr=""/>
          <p:cNvPicPr/>
          <p:nvPr/>
        </p:nvPicPr>
        <p:blipFill>
          <a:blip r:embed="rId3"/>
          <a:stretch/>
        </p:blipFill>
        <p:spPr>
          <a:xfrm>
            <a:off x="7595280" y="2108520"/>
            <a:ext cx="3075120" cy="41004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1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72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73" name="Прямоугольник 2"/>
          <p:cNvSpPr/>
          <p:nvPr/>
        </p:nvSpPr>
        <p:spPr>
          <a:xfrm>
            <a:off x="615600" y="56880"/>
            <a:ext cx="10825200" cy="292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9 мая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Акция «Бессмертный полк»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«Бессмертный полк» – общественная акция-шествие в колонне с портретами родственников-фронтовиков. Эта гражданская инициатива призвана сохранить в каждой семье, в каждом доме память о солдатах и офицерах Великой Отечественной войны 1941–1945 годов, о каждом, кто не жалея жизни, боролся за освобождение Родины.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000" spc="-1" strike="noStrike">
              <a:latin typeface="XO Oriel"/>
            </a:endParaRPr>
          </a:p>
        </p:txBody>
      </p:sp>
      <p:sp>
        <p:nvSpPr>
          <p:cNvPr id="174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5" name="Рисунок 7" descr=""/>
          <p:cNvPicPr/>
          <p:nvPr/>
        </p:nvPicPr>
        <p:blipFill>
          <a:blip r:embed="rId2"/>
          <a:stretch/>
        </p:blipFill>
        <p:spPr>
          <a:xfrm>
            <a:off x="1917360" y="2641320"/>
            <a:ext cx="4914360" cy="36856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76" name="Рисунок 9" descr=""/>
          <p:cNvPicPr/>
          <p:nvPr/>
        </p:nvPicPr>
        <p:blipFill>
          <a:blip r:embed="rId3"/>
          <a:stretch/>
        </p:blipFill>
        <p:spPr>
          <a:xfrm>
            <a:off x="7583040" y="2603520"/>
            <a:ext cx="2925360" cy="39006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8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79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80" name="Прямоугольник 2"/>
          <p:cNvSpPr/>
          <p:nvPr/>
        </p:nvSpPr>
        <p:spPr>
          <a:xfrm>
            <a:off x="615600" y="56880"/>
            <a:ext cx="10825200" cy="32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12 июня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России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Самый главный государственный праздник Российской Федерации – это День России. И хотя праздник 12 июня считается в нашей стране красной датой в календаре еще с 1992 года, Днем России он стал именоваться только с 2002 года, а до этого его называли просто Днем принятия Декларации о суверенитете. Ещё недавно называли день России - днём независимости России. 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000" spc="-1" strike="noStrike">
              <a:latin typeface="XO Oriel"/>
            </a:endParaRPr>
          </a:p>
        </p:txBody>
      </p:sp>
      <p:sp>
        <p:nvSpPr>
          <p:cNvPr id="181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2" name="Рисунок 7" descr=""/>
          <p:cNvPicPr/>
          <p:nvPr/>
        </p:nvPicPr>
        <p:blipFill>
          <a:blip r:embed="rId2"/>
          <a:stretch/>
        </p:blipFill>
        <p:spPr>
          <a:xfrm>
            <a:off x="615600" y="3284640"/>
            <a:ext cx="4977360" cy="22496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83" name="Рисунок 8" descr=""/>
          <p:cNvPicPr/>
          <p:nvPr/>
        </p:nvPicPr>
        <p:blipFill>
          <a:blip r:embed="rId3"/>
          <a:stretch/>
        </p:blipFill>
        <p:spPr>
          <a:xfrm>
            <a:off x="5803200" y="2934720"/>
            <a:ext cx="4571280" cy="34282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5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86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87" name="Прямоугольник 2"/>
          <p:cNvSpPr/>
          <p:nvPr/>
        </p:nvSpPr>
        <p:spPr>
          <a:xfrm>
            <a:off x="615600" y="56880"/>
            <a:ext cx="10825200" cy="365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22 июня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памяти и скорби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Патриотическая акция памяти, этот день напоминает о всех погибших в боях, замученных в фашистской неволе, умерших в тылу от голода и лишений. Мы скорбим по всем, кто ценой своей жизни выполнил святой долг,                            защищая в те суровые годы своё Отечество. 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88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9" name="Рисунок 6" descr=""/>
          <p:cNvPicPr/>
          <p:nvPr/>
        </p:nvPicPr>
        <p:blipFill>
          <a:blip r:embed="rId2"/>
          <a:stretch/>
        </p:blipFill>
        <p:spPr>
          <a:xfrm>
            <a:off x="3497040" y="2773080"/>
            <a:ext cx="5043600" cy="37825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1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92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93" name="Прямоугольник 2"/>
          <p:cNvSpPr/>
          <p:nvPr/>
        </p:nvSpPr>
        <p:spPr>
          <a:xfrm>
            <a:off x="404640" y="56880"/>
            <a:ext cx="11466720" cy="404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22 августа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флага Российской Федерации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0" i="1" lang="ru-RU" sz="2000" spc="-1" strike="noStrike">
                <a:solidFill>
                  <a:srgbClr val="0d0d0d"/>
                </a:solidFill>
                <a:latin typeface="Times New Roman"/>
                <a:ea typeface="DejaVu Sans"/>
              </a:rPr>
              <a:t>Наш триколор напоминает о прошлом страны, наполненном знаковыми историческими событиями. С флагом неразрывно связано зарождение российского флота, а также многочисленные победы русских воинов на море и на суше.</a:t>
            </a:r>
            <a:r>
              <a:rPr b="0" lang="ru-RU" sz="2000" spc="-1" strike="noStrike">
                <a:solidFill>
                  <a:srgbClr val="0d0d0d"/>
                </a:solidFill>
                <a:latin typeface="Times New Roman"/>
                <a:ea typeface="DejaVu Sans"/>
              </a:rPr>
              <a:t> </a:t>
            </a:r>
            <a:r>
              <a:rPr b="0" i="1" lang="ru-RU" sz="2000" spc="-1" strike="noStrike">
                <a:solidFill>
                  <a:srgbClr val="0d0d0d"/>
                </a:solidFill>
                <a:latin typeface="Times New Roman"/>
                <a:ea typeface="DejaVu Sans"/>
              </a:rPr>
              <a:t>Сегодня перед нами стоит важная задача воспитания подрастающего поколения в традициях патриотизма, решение которой невозможно без уважения к национальным символам нашего Отечества. Государственный флаг, как герб и гимн, не только знак признания великого прошлого страны, но и залог ее будущего процветания.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000" spc="-1" strike="noStrike">
              <a:latin typeface="XO Oriel"/>
            </a:endParaRPr>
          </a:p>
        </p:txBody>
      </p:sp>
      <p:sp>
        <p:nvSpPr>
          <p:cNvPr id="194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5" name="Рисунок 7" descr=""/>
          <p:cNvPicPr/>
          <p:nvPr/>
        </p:nvPicPr>
        <p:blipFill>
          <a:blip r:embed="rId2"/>
          <a:stretch/>
        </p:blipFill>
        <p:spPr>
          <a:xfrm>
            <a:off x="1811160" y="3118320"/>
            <a:ext cx="2471400" cy="32954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96" name="Рисунок 8" descr=""/>
          <p:cNvPicPr/>
          <p:nvPr/>
        </p:nvPicPr>
        <p:blipFill>
          <a:blip r:embed="rId3"/>
          <a:stretch/>
        </p:blipFill>
        <p:spPr>
          <a:xfrm>
            <a:off x="8078040" y="3118320"/>
            <a:ext cx="2687040" cy="33019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97" name="Рисунок 10" descr=""/>
          <p:cNvPicPr/>
          <p:nvPr/>
        </p:nvPicPr>
        <p:blipFill>
          <a:blip r:embed="rId4"/>
          <a:stretch/>
        </p:blipFill>
        <p:spPr>
          <a:xfrm>
            <a:off x="4941000" y="3118320"/>
            <a:ext cx="2478240" cy="32954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9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00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01" name="Прямоугольник 2"/>
          <p:cNvSpPr/>
          <p:nvPr/>
        </p:nvSpPr>
        <p:spPr>
          <a:xfrm>
            <a:off x="615600" y="56880"/>
            <a:ext cx="10825200" cy="402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 сентября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Уроки мужества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Краснодарский край и Ростовская область 13 сентября празднуют 85-летие со дня образования регионов. В этот день в 1937 году Азово-Черноморский край разделили на современные Краснодарский край и Ростовскую область.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02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03" name="Рисунок 7" descr=""/>
          <p:cNvPicPr/>
          <p:nvPr/>
        </p:nvPicPr>
        <p:blipFill>
          <a:blip r:embed="rId2"/>
          <a:stretch/>
        </p:blipFill>
        <p:spPr>
          <a:xfrm>
            <a:off x="2013840" y="2784600"/>
            <a:ext cx="5590440" cy="36302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204" name="Рисунок 9" descr=""/>
          <p:cNvPicPr/>
          <p:nvPr/>
        </p:nvPicPr>
        <p:blipFill>
          <a:blip r:embed="rId3"/>
          <a:stretch/>
        </p:blipFill>
        <p:spPr>
          <a:xfrm>
            <a:off x="8220960" y="2398680"/>
            <a:ext cx="3012120" cy="401616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9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80" name="Прямоугольник 4"/>
          <p:cNvSpPr/>
          <p:nvPr/>
        </p:nvSpPr>
        <p:spPr>
          <a:xfrm>
            <a:off x="421920" y="474840"/>
            <a:ext cx="548568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 декабря 2021 год  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Неизвестного Солдата</a:t>
            </a: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81" name="Прямоугольник 5"/>
          <p:cNvSpPr/>
          <p:nvPr/>
        </p:nvSpPr>
        <p:spPr>
          <a:xfrm>
            <a:off x="6666840" y="518760"/>
            <a:ext cx="4078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9 декабря 2021 год  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героев Отечества</a:t>
            </a:r>
            <a:endParaRPr b="0" lang="ru-RU" sz="2400" spc="-1" strike="noStrike">
              <a:latin typeface="XO Oriel"/>
            </a:endParaRPr>
          </a:p>
        </p:txBody>
      </p:sp>
      <p:pic>
        <p:nvPicPr>
          <p:cNvPr id="82" name="Рисунок 6" descr=""/>
          <p:cNvPicPr/>
          <p:nvPr/>
        </p:nvPicPr>
        <p:blipFill>
          <a:blip r:embed="rId2"/>
          <a:srcRect l="0" t="0" r="0" b="4554"/>
          <a:stretch/>
        </p:blipFill>
        <p:spPr>
          <a:xfrm>
            <a:off x="1063080" y="1376640"/>
            <a:ext cx="4352400" cy="32310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83" name="Рисунок 8" descr=""/>
          <p:cNvPicPr/>
          <p:nvPr/>
        </p:nvPicPr>
        <p:blipFill>
          <a:blip r:embed="rId3"/>
          <a:srcRect l="0" t="17114" r="2749" b="36477"/>
          <a:stretch/>
        </p:blipFill>
        <p:spPr>
          <a:xfrm>
            <a:off x="6946200" y="1366920"/>
            <a:ext cx="3715200" cy="320436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sp>
        <p:nvSpPr>
          <p:cNvPr id="84" name="Прямоугольник 9"/>
          <p:cNvSpPr/>
          <p:nvPr/>
        </p:nvSpPr>
        <p:spPr>
          <a:xfrm>
            <a:off x="691560" y="4056840"/>
            <a:ext cx="11499480" cy="216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Это не только день памяти погибших в годы Великой Отечественной войны, но и дата, которая объединит всех погибших и пропавших без вести во время войн и военных конфликтов.</a:t>
            </a:r>
            <a:endParaRPr b="0" lang="ru-RU" sz="2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Учащиеся нашей школы призваны уважать людей, которые занимаются поиском могил времен Второй мировой войны, сами участвовать в этом поиске, ухаживать за могилами неизвестных солдат, воинов</a:t>
            </a:r>
            <a:r>
              <a:rPr b="1" i="1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endParaRPr b="0" lang="ru-RU" sz="1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06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07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08" name="Прямоугольник 2"/>
          <p:cNvSpPr/>
          <p:nvPr/>
        </p:nvSpPr>
        <p:spPr>
          <a:xfrm>
            <a:off x="615600" y="56880"/>
            <a:ext cx="10825200" cy="320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2 сентября 2022 год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Проведены классные часы,                                                                                          посвящённые дню окончанию Второй Мировой Войны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09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Прямоугольник 6"/>
          <p:cNvSpPr/>
          <p:nvPr/>
        </p:nvSpPr>
        <p:spPr>
          <a:xfrm>
            <a:off x="650520" y="1837440"/>
            <a:ext cx="4638960" cy="43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7000"/>
              </a:lnSpc>
              <a:spcAft>
                <a:spcPts val="799"/>
              </a:spcAft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Окончание Второй мировой войны - это великое событие для всего мира. Именно в этот день был побежден нацизм и фашизм, прекращено преступление против всего человечества. Ключевую роль в этой Победе сыграл Советский Союз и его храбрые воины: они сражались не только за свою Родину. Советские солдаты гнали врага до самого Берлина, изгоняя его с территорий других государств, захваченных нацистской Германией и ее союзниками.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211" name="Рисунок 8" descr=""/>
          <p:cNvPicPr/>
          <p:nvPr/>
        </p:nvPicPr>
        <p:blipFill>
          <a:blip r:embed="rId2"/>
          <a:stretch/>
        </p:blipFill>
        <p:spPr>
          <a:xfrm>
            <a:off x="5905800" y="1910880"/>
            <a:ext cx="5166720" cy="41994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3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14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15" name="Прямоугольник 2"/>
          <p:cNvSpPr/>
          <p:nvPr/>
        </p:nvSpPr>
        <p:spPr>
          <a:xfrm>
            <a:off x="615600" y="56880"/>
            <a:ext cx="10825200" cy="329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5 сентября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Разговоры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важном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 нового учебного года, учащиеся с 1 по 11 класс, каждый понедельник начинают с занятия «Разговоры о важном». Основные темы связаны с ключевыми аспектами жизни человека в современной России. 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16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7" name="Рисунок 6" descr=""/>
          <p:cNvPicPr/>
          <p:nvPr/>
        </p:nvPicPr>
        <p:blipFill>
          <a:blip r:embed="rId2"/>
          <a:stretch/>
        </p:blipFill>
        <p:spPr>
          <a:xfrm>
            <a:off x="586800" y="2624040"/>
            <a:ext cx="5727600" cy="32662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218" name="Рисунок 9" descr=""/>
          <p:cNvPicPr/>
          <p:nvPr/>
        </p:nvPicPr>
        <p:blipFill>
          <a:blip r:embed="rId3"/>
          <a:stretch/>
        </p:blipFill>
        <p:spPr>
          <a:xfrm>
            <a:off x="6534720" y="2529000"/>
            <a:ext cx="4686120" cy="35143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0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21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22" name="Прямоугольник 2"/>
          <p:cNvSpPr/>
          <p:nvPr/>
        </p:nvSpPr>
        <p:spPr>
          <a:xfrm>
            <a:off x="615600" y="56880"/>
            <a:ext cx="10825200" cy="283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10 сентября 2022 год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Участие в походе «тропа бессмертия»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23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4" name="Рисунок 6" descr=""/>
          <p:cNvPicPr/>
          <p:nvPr/>
        </p:nvPicPr>
        <p:blipFill>
          <a:blip r:embed="rId2"/>
          <a:stretch/>
        </p:blipFill>
        <p:spPr>
          <a:xfrm>
            <a:off x="1905480" y="1837440"/>
            <a:ext cx="3180600" cy="424116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225" name="Рисунок 7" descr=""/>
          <p:cNvPicPr/>
          <p:nvPr/>
        </p:nvPicPr>
        <p:blipFill>
          <a:blip r:embed="rId3"/>
          <a:stretch/>
        </p:blipFill>
        <p:spPr>
          <a:xfrm>
            <a:off x="5626800" y="1905120"/>
            <a:ext cx="5214600" cy="39106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7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28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29" name="Прямоугольник 2"/>
          <p:cNvSpPr/>
          <p:nvPr/>
        </p:nvSpPr>
        <p:spPr>
          <a:xfrm>
            <a:off x="615600" y="56880"/>
            <a:ext cx="10825200" cy="365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25 сентября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Письмо Российскому солдату,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Участвующему в военной операции на Украине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Дети написали письма, самые теплые пожелания и                                                               слова благодарности солдатам.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30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31" name="Рисунок 6" descr=""/>
          <p:cNvPicPr/>
          <p:nvPr/>
        </p:nvPicPr>
        <p:blipFill>
          <a:blip r:embed="rId2"/>
          <a:stretch/>
        </p:blipFill>
        <p:spPr>
          <a:xfrm>
            <a:off x="5891040" y="2627640"/>
            <a:ext cx="5612760" cy="31568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232" name="Рисунок 7" descr=""/>
          <p:cNvPicPr/>
          <p:nvPr/>
        </p:nvPicPr>
        <p:blipFill>
          <a:blip r:embed="rId3"/>
          <a:stretch/>
        </p:blipFill>
        <p:spPr>
          <a:xfrm>
            <a:off x="9794520" y="371520"/>
            <a:ext cx="1857960" cy="11178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233" name="Рисунок 8" descr=""/>
          <p:cNvPicPr/>
          <p:nvPr/>
        </p:nvPicPr>
        <p:blipFill>
          <a:blip r:embed="rId4"/>
          <a:stretch/>
        </p:blipFill>
        <p:spPr>
          <a:xfrm>
            <a:off x="574920" y="2627640"/>
            <a:ext cx="5016240" cy="31579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35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36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37" name="Прямоугольник 2"/>
          <p:cNvSpPr/>
          <p:nvPr/>
        </p:nvSpPr>
        <p:spPr>
          <a:xfrm>
            <a:off x="615600" y="56880"/>
            <a:ext cx="10825200" cy="255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9 октября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Освобождение Краснодарского края от немецко-фашистских захватчиков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38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9" name="Прямоугольник 6"/>
          <p:cNvSpPr/>
          <p:nvPr/>
        </p:nvSpPr>
        <p:spPr>
          <a:xfrm>
            <a:off x="615600" y="1285560"/>
            <a:ext cx="11100960" cy="161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d0d0d"/>
                </a:solidFill>
                <a:latin typeface="Times New Roman"/>
                <a:ea typeface="DejaVu Sans"/>
              </a:rPr>
              <a:t>Кубань отмечает 79-ю годовщину со дня освобождения Краснодарского края советскими войсками от немецко-фашистских захватчиков и завершения битвы за Кавказ. Оборона Кавказа (Битва за Кавказ) - крупная оборонительно-наступательная операция советских войск во второй период Великой Отечественной войны на территории Кавказа и Закавказья. И в нашей школе отметили эту памятную дату классными часами.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240" name="Рисунок 7" descr=""/>
          <p:cNvPicPr/>
          <p:nvPr/>
        </p:nvPicPr>
        <p:blipFill>
          <a:blip r:embed="rId2"/>
          <a:stretch/>
        </p:blipFill>
        <p:spPr>
          <a:xfrm>
            <a:off x="2593080" y="3133440"/>
            <a:ext cx="7290720" cy="32914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2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43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44" name="Прямоугольник 2"/>
          <p:cNvSpPr/>
          <p:nvPr/>
        </p:nvSpPr>
        <p:spPr>
          <a:xfrm>
            <a:off x="615600" y="56880"/>
            <a:ext cx="10825200" cy="210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45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6" name="Прямоугольник 6"/>
          <p:cNvSpPr/>
          <p:nvPr/>
        </p:nvSpPr>
        <p:spPr>
          <a:xfrm>
            <a:off x="4008600" y="286200"/>
            <a:ext cx="7839000" cy="649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Патриотизм –  моральная позиция, выражающаяся в любви к родине, гордости за ее успехи и достижения, в уважении к ее историческому прошлому, культурным традициям, в готовности прийти на помощь в трудные времена, отстоять ее независимость перед лицом завоевателей, пожертвовать жизнью за ее независимость и свободу. Патриотизм выражается и в критическом отношении к существующей социальной несправедливости, в желании отдать свои силы для ее ликвидации и для процветания и благополучия отечества. Вместе с тем патриотизм предполагает и уважительное отношение к другим народам и их культурам, исключающее высокомерие, чувство превосходства над ними, признание прав народов на свою независимость и самостоятельность. Чувство патриотизма помогает человеку осознать свою принадлежность к той или иной культуре, усвоить ее богатства, без чего он не может состояться как личность.</a:t>
            </a:r>
            <a:endParaRPr b="0" lang="ru-RU" sz="2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Защита Отечества является долгом и обязанностью его граждан. Высшее проявление его – гражданский, патриотический долг перед Отечеством.</a:t>
            </a:r>
            <a:endParaRPr b="0" lang="ru-RU" sz="2000" spc="-1" strike="noStrike">
              <a:latin typeface="XO Oriel"/>
            </a:endParaRPr>
          </a:p>
          <a:p>
            <a:pPr algn="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«Кто не принадлежит своему отечеству, тот не принадлежит человечеству» </a:t>
            </a:r>
            <a:endParaRPr b="0" lang="ru-RU" sz="2000" spc="-1" strike="noStrike">
              <a:latin typeface="XO Oriel"/>
            </a:endParaRPr>
          </a:p>
          <a:p>
            <a:pPr algn="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В. Г. Белинский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247" name="Рисунок 7" descr=""/>
          <p:cNvPicPr/>
          <p:nvPr/>
        </p:nvPicPr>
        <p:blipFill>
          <a:blip r:embed="rId2"/>
          <a:stretch/>
        </p:blipFill>
        <p:spPr>
          <a:xfrm>
            <a:off x="487800" y="1393920"/>
            <a:ext cx="3480120" cy="356976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9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250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251" name="Прямоугольник 2"/>
          <p:cNvSpPr/>
          <p:nvPr/>
        </p:nvSpPr>
        <p:spPr>
          <a:xfrm>
            <a:off x="615600" y="56880"/>
            <a:ext cx="10825200" cy="210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252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Прямоугольник 6"/>
          <p:cNvSpPr/>
          <p:nvPr/>
        </p:nvSpPr>
        <p:spPr>
          <a:xfrm>
            <a:off x="470880" y="2262240"/>
            <a:ext cx="11540520" cy="13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8000" spc="-1" strike="noStrike">
                <a:solidFill>
                  <a:srgbClr val="53575c"/>
                </a:solidFill>
                <a:latin typeface="Times New Roman"/>
                <a:ea typeface="DejaVu Sans"/>
              </a:rPr>
              <a:t>Спасибо за внимание!</a:t>
            </a:r>
            <a:endParaRPr b="0" lang="ru-RU" sz="8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6" name="Объект 3" descr=""/>
          <p:cNvPicPr/>
          <p:nvPr/>
        </p:nvPicPr>
        <p:blipFill>
          <a:blip r:embed="rId1"/>
          <a:stretch/>
        </p:blipFill>
        <p:spPr>
          <a:xfrm>
            <a:off x="0" y="-6120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87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88" name="Прямоугольник 2"/>
          <p:cNvSpPr/>
          <p:nvPr/>
        </p:nvSpPr>
        <p:spPr>
          <a:xfrm>
            <a:off x="3048120" y="756720"/>
            <a:ext cx="60951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11 декабря 2021 год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памяти жертв чеченской войны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89" name="Прямоугольник 5"/>
          <p:cNvSpPr/>
          <p:nvPr/>
        </p:nvSpPr>
        <p:spPr>
          <a:xfrm>
            <a:off x="577440" y="1871640"/>
            <a:ext cx="4940640" cy="43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7000"/>
              </a:lnSpc>
              <a:spcAft>
                <a:spcPts val="799"/>
              </a:spcAft>
              <a:tabLst>
                <a:tab algn="l" pos="1711800"/>
              </a:tabLst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День памяти погибших в Чечне отмечается в России 11 декабря. Это горестная страница в истории российского народа. Сегодня мы с ужасом вспоминаем, сколько наших парней, выполняя конституционный долг, сложили головы на полях чеченских сражений. Наш долг не забывать о тех, кто, столкнувшись с беспощадностью войны, принял огонь на себя, не вернувшись с поля. Учащиеся нашей школы, следуя зову совести и долга, чтут память погибших земляков.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90" name="Рисунок 7" descr=""/>
          <p:cNvPicPr/>
          <p:nvPr/>
        </p:nvPicPr>
        <p:blipFill>
          <a:blip r:embed="rId2"/>
          <a:srcRect l="6591" t="9232" r="12074" b="6153"/>
          <a:stretch/>
        </p:blipFill>
        <p:spPr>
          <a:xfrm>
            <a:off x="6347880" y="1958760"/>
            <a:ext cx="4953960" cy="40266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2" name="Объект 3" descr=""/>
          <p:cNvPicPr/>
          <p:nvPr/>
        </p:nvPicPr>
        <p:blipFill>
          <a:blip r:embed="rId1"/>
          <a:stretch/>
        </p:blipFill>
        <p:spPr>
          <a:xfrm>
            <a:off x="0" y="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93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94" name="Прямоугольник 2"/>
          <p:cNvSpPr/>
          <p:nvPr/>
        </p:nvSpPr>
        <p:spPr>
          <a:xfrm>
            <a:off x="521640" y="335520"/>
            <a:ext cx="11269800" cy="255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22 декабря 2021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Торжественное посвящение второклассников в казачата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Ребята обещали с честью нести звание кубанского казака и кубанской казачки. Атаман ХКО вручил охранные грамоты и поздравил ребят. Ответным словом юных казачат было традиционное исполнение песни «Марш казачат»</a:t>
            </a: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95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6" name="Рисунок 6" descr=""/>
          <p:cNvPicPr/>
          <p:nvPr/>
        </p:nvPicPr>
        <p:blipFill>
          <a:blip r:embed="rId2"/>
          <a:stretch/>
        </p:blipFill>
        <p:spPr>
          <a:xfrm>
            <a:off x="3552840" y="2676960"/>
            <a:ext cx="5081040" cy="38106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8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99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00" name="Прямоугольник 2"/>
          <p:cNvSpPr/>
          <p:nvPr/>
        </p:nvSpPr>
        <p:spPr>
          <a:xfrm>
            <a:off x="2303640" y="457200"/>
            <a:ext cx="69102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27 января 2022 год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Участие учащихся в акции «Блокадный хлеб»</a:t>
            </a:r>
            <a:endParaRPr b="0" lang="ru-RU" sz="2400" spc="-1" strike="noStrike">
              <a:latin typeface="XO Oriel"/>
            </a:endParaRPr>
          </a:p>
        </p:txBody>
      </p:sp>
      <p:sp>
        <p:nvSpPr>
          <p:cNvPr id="101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2" name="Рисунок 8" descr=""/>
          <p:cNvPicPr/>
          <p:nvPr/>
        </p:nvPicPr>
        <p:blipFill>
          <a:blip r:embed="rId2"/>
          <a:srcRect l="0" t="0" r="0" b="3114"/>
          <a:stretch/>
        </p:blipFill>
        <p:spPr>
          <a:xfrm>
            <a:off x="7534080" y="1369440"/>
            <a:ext cx="4256280" cy="31849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03" name="Рисунок 9" descr=""/>
          <p:cNvPicPr/>
          <p:nvPr/>
        </p:nvPicPr>
        <p:blipFill>
          <a:blip r:embed="rId3"/>
          <a:stretch/>
        </p:blipFill>
        <p:spPr>
          <a:xfrm>
            <a:off x="432360" y="1369440"/>
            <a:ext cx="4083480" cy="31975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sp>
        <p:nvSpPr>
          <p:cNvPr id="104" name="Прямоугольник 10"/>
          <p:cNvSpPr/>
          <p:nvPr/>
        </p:nvSpPr>
        <p:spPr>
          <a:xfrm>
            <a:off x="333360" y="4710960"/>
            <a:ext cx="1152432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Calibri"/>
              </a:rPr>
              <a:t>Блокада Ленинграда – это неслыханное испытание человека на человечность, достоинство, любовь к близким, сострадание, сердечность. Эти испытания были ежедневными, страшными, потому что голод представить вообще невозможно, не пережив его. В нашей стране 27 января отмечается День снятия блокады Ленинграда-одной из трагических страниц Великой Отечественной войны. 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105" name="Рисунок 11" descr=""/>
          <p:cNvPicPr/>
          <p:nvPr/>
        </p:nvPicPr>
        <p:blipFill>
          <a:blip r:embed="rId4"/>
          <a:stretch/>
        </p:blipFill>
        <p:spPr>
          <a:xfrm>
            <a:off x="4598640" y="1887120"/>
            <a:ext cx="2853000" cy="22237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7" name="Объект 3" descr=""/>
          <p:cNvPicPr/>
          <p:nvPr/>
        </p:nvPicPr>
        <p:blipFill>
          <a:blip r:embed="rId1"/>
          <a:stretch/>
        </p:blipFill>
        <p:spPr>
          <a:xfrm>
            <a:off x="0" y="-64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08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09" name="Прямоугольник 2"/>
          <p:cNvSpPr/>
          <p:nvPr/>
        </p:nvSpPr>
        <p:spPr>
          <a:xfrm>
            <a:off x="521640" y="335520"/>
            <a:ext cx="11147760" cy="143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 февраля 2022 год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«Память, которой не будет забвенья»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Тематическая программа в День разгрома советскими войсками немецко-фашистских войск  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Сталинградской битве (1943 г.)</a:t>
            </a:r>
            <a:endParaRPr b="0" lang="ru-RU" sz="2000" spc="-1" strike="noStrike">
              <a:latin typeface="XO Oriel"/>
            </a:endParaRPr>
          </a:p>
        </p:txBody>
      </p:sp>
      <p:sp>
        <p:nvSpPr>
          <p:cNvPr id="110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1" name="Рисунок 6" descr=""/>
          <p:cNvPicPr/>
          <p:nvPr/>
        </p:nvPicPr>
        <p:blipFill>
          <a:blip r:embed="rId2"/>
          <a:srcRect l="0" t="26924" r="126" b="8718"/>
          <a:stretch/>
        </p:blipFill>
        <p:spPr>
          <a:xfrm>
            <a:off x="2247120" y="2058840"/>
            <a:ext cx="7697160" cy="371988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3" name="Объект 3" descr=""/>
          <p:cNvPicPr/>
          <p:nvPr/>
        </p:nvPicPr>
        <p:blipFill>
          <a:blip r:embed="rId1"/>
          <a:stretch/>
        </p:blipFill>
        <p:spPr>
          <a:xfrm>
            <a:off x="-87840" y="-374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14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15" name="Прямоугольник 2"/>
          <p:cNvSpPr/>
          <p:nvPr/>
        </p:nvSpPr>
        <p:spPr>
          <a:xfrm>
            <a:off x="521640" y="335520"/>
            <a:ext cx="11147760" cy="17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7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 февраля 2022 год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атриотическая акции «Бескозырка», посвященная высадке десанта в Новороссийской бухте и образованию плацдарма «Малая земля».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tabLst>
                <a:tab algn="l" pos="1116360"/>
              </a:tabLst>
            </a:pPr>
            <a:endParaRPr b="0" lang="ru-RU" sz="2400" spc="-1" strike="noStrike">
              <a:latin typeface="XO Oriel"/>
            </a:endParaRPr>
          </a:p>
        </p:txBody>
      </p:sp>
      <p:sp>
        <p:nvSpPr>
          <p:cNvPr id="116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Прямоугольник 7"/>
          <p:cNvSpPr/>
          <p:nvPr/>
        </p:nvSpPr>
        <p:spPr>
          <a:xfrm>
            <a:off x="334080" y="1559160"/>
            <a:ext cx="5959080" cy="4968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Акция "Бескозырка" — всероссийская военно-патриотическая акция, посвященная памяти геров-десантников, высадившихся на побережье Цемесской бухты для защиты г.Новороссийска от немецко-фашистских захватчиков.</a:t>
            </a:r>
            <a:endParaRPr b="0" lang="ru-RU" sz="2000" spc="-1" strike="noStrike">
              <a:latin typeface="XO Oriel"/>
            </a:endParaRPr>
          </a:p>
          <a:p>
            <a:pPr algn="just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феврале 1943г. десантные корабли шли в Цемесскую бухту Черного моря сквозь ледяное крошево, волны и лютый норд-ост.</a:t>
            </a:r>
            <a:r>
              <a:rPr b="0" i="1" lang="en-US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отсветах взрывов люди в черных бушлатах и бескозырках штурмовали берег под огнем, зная - обратной дороги нет.</a:t>
            </a:r>
            <a:r>
              <a:rPr b="0" i="1" lang="en-US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 впереди кусок русской земли, в который нужно вгрызаться зубами, чтобы отстоять и удержать.</a:t>
            </a:r>
            <a:endParaRPr b="0" lang="ru-RU" sz="2000" spc="-1" strike="noStrike">
              <a:latin typeface="XO Oriel"/>
            </a:endParaRPr>
          </a:p>
          <a:p>
            <a:pPr algn="just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час ночи 4 февраля 1943 г. легендарный десант майора Цезаря Куникова начал свой подвиг, длившийся 225 дней и ночей.</a:t>
            </a:r>
            <a:endParaRPr b="0" lang="ru-RU" sz="2000" spc="-1" strike="noStrike">
              <a:latin typeface="XO Oriel"/>
            </a:endParaRPr>
          </a:p>
        </p:txBody>
      </p:sp>
      <p:pic>
        <p:nvPicPr>
          <p:cNvPr id="118" name="Рисунок 8" descr=""/>
          <p:cNvPicPr/>
          <p:nvPr/>
        </p:nvPicPr>
        <p:blipFill>
          <a:blip r:embed="rId2"/>
          <a:srcRect l="190" t="12823" r="1280" b="12823"/>
          <a:stretch/>
        </p:blipFill>
        <p:spPr>
          <a:xfrm>
            <a:off x="6459840" y="3556080"/>
            <a:ext cx="5044320" cy="28548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19" name="Рисунок 9" descr=""/>
          <p:cNvPicPr/>
          <p:nvPr/>
        </p:nvPicPr>
        <p:blipFill>
          <a:blip r:embed="rId3"/>
          <a:stretch/>
        </p:blipFill>
        <p:spPr>
          <a:xfrm>
            <a:off x="7661880" y="1577520"/>
            <a:ext cx="2473920" cy="18637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1" name="Объект 3" descr=""/>
          <p:cNvPicPr/>
          <p:nvPr/>
        </p:nvPicPr>
        <p:blipFill>
          <a:blip r:embed="rId1"/>
          <a:stretch/>
        </p:blipFill>
        <p:spPr>
          <a:xfrm>
            <a:off x="0" y="-4680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22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23" name="Прямоугольник 2"/>
          <p:cNvSpPr/>
          <p:nvPr/>
        </p:nvSpPr>
        <p:spPr>
          <a:xfrm>
            <a:off x="521640" y="335520"/>
            <a:ext cx="11269800" cy="265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15 февраля 2022 год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«Свеча памяти» 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День памяти воинов интернационалистов России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Традиционное торжественное мероприятие, посвящённое Дню памяти о россиянах, исполнявших служебный долг за пределами Отечества (1989).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br/>
            <a:endParaRPr b="0" lang="ru-RU" sz="2400" spc="-1" strike="noStrike">
              <a:latin typeface="XO Oriel"/>
            </a:endParaRPr>
          </a:p>
        </p:txBody>
      </p:sp>
      <p:sp>
        <p:nvSpPr>
          <p:cNvPr id="124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5" name="Рисунок 7" descr=""/>
          <p:cNvPicPr/>
          <p:nvPr/>
        </p:nvPicPr>
        <p:blipFill>
          <a:blip r:embed="rId2"/>
          <a:stretch/>
        </p:blipFill>
        <p:spPr>
          <a:xfrm>
            <a:off x="399600" y="2436840"/>
            <a:ext cx="3986640" cy="29898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26" name="Рисунок 8" descr=""/>
          <p:cNvPicPr/>
          <p:nvPr/>
        </p:nvPicPr>
        <p:blipFill>
          <a:blip r:embed="rId3"/>
          <a:stretch/>
        </p:blipFill>
        <p:spPr>
          <a:xfrm>
            <a:off x="4557960" y="2311920"/>
            <a:ext cx="3075120" cy="403812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27" name="Рисунок 9" descr=""/>
          <p:cNvPicPr/>
          <p:nvPr/>
        </p:nvPicPr>
        <p:blipFill>
          <a:blip r:embed="rId4"/>
          <a:stretch/>
        </p:blipFill>
        <p:spPr>
          <a:xfrm>
            <a:off x="7804800" y="2474280"/>
            <a:ext cx="3986640" cy="29898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Заголовок 1"/>
          <p:cNvSpPr/>
          <p:nvPr/>
        </p:nvSpPr>
        <p:spPr>
          <a:xfrm>
            <a:off x="2593080" y="624240"/>
            <a:ext cx="891108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9" name="Объект 3" descr=""/>
          <p:cNvPicPr/>
          <p:nvPr/>
        </p:nvPicPr>
        <p:blipFill>
          <a:blip r:embed="rId1"/>
          <a:stretch/>
        </p:blipFill>
        <p:spPr>
          <a:xfrm>
            <a:off x="0" y="-21240"/>
            <a:ext cx="12191400" cy="6921720"/>
          </a:xfrm>
          <a:prstGeom prst="rect">
            <a:avLst/>
          </a:prstGeom>
          <a:ln w="0">
            <a:noFill/>
          </a:ln>
        </p:spPr>
      </p:pic>
      <p:sp>
        <p:nvSpPr>
          <p:cNvPr id="130" name="Прямоугольник 4"/>
          <p:cNvSpPr/>
          <p:nvPr/>
        </p:nvSpPr>
        <p:spPr>
          <a:xfrm>
            <a:off x="3698640" y="624240"/>
            <a:ext cx="609516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br/>
            <a:endParaRPr b="0" lang="ru-RU" sz="1800" spc="-1" strike="noStrike">
              <a:latin typeface="XO Oriel"/>
            </a:endParaRPr>
          </a:p>
        </p:txBody>
      </p:sp>
      <p:sp>
        <p:nvSpPr>
          <p:cNvPr id="131" name="Прямоугольник 2"/>
          <p:cNvSpPr/>
          <p:nvPr/>
        </p:nvSpPr>
        <p:spPr>
          <a:xfrm>
            <a:off x="1239120" y="-102960"/>
            <a:ext cx="9712800" cy="222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Поздравление подшефных ветеранов</a:t>
            </a:r>
            <a:endParaRPr b="0" lang="ru-RU" sz="2400" spc="-1" strike="noStrike">
              <a:latin typeface="XO Oriel"/>
            </a:endParaRPr>
          </a:p>
          <a:p>
            <a:pPr algn="ctr">
              <a:lnSpc>
                <a:spcPct val="100000"/>
              </a:lnSpc>
              <a:spcAft>
                <a:spcPts val="799"/>
              </a:spcAft>
              <a:tabLst>
                <a:tab algn="l" pos="1116360"/>
              </a:tabLst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Учащиеся школы, поздравляют своих подшефных ветеранов с праздниками. Ребята активно принимают участие в таких акциях как: «Поздравь ветерана», «Открытка своими руками».</a:t>
            </a:r>
            <a:br/>
            <a:endParaRPr b="0" lang="ru-RU" sz="2000" spc="-1" strike="noStrike">
              <a:latin typeface="XO Oriel"/>
            </a:endParaRPr>
          </a:p>
        </p:txBody>
      </p:sp>
      <p:sp>
        <p:nvSpPr>
          <p:cNvPr id="132" name="Прямоугольник 5"/>
          <p:cNvSpPr/>
          <p:nvPr/>
        </p:nvSpPr>
        <p:spPr>
          <a:xfrm>
            <a:off x="650520" y="1905120"/>
            <a:ext cx="4940640" cy="40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3" name="Рисунок 6" descr=""/>
          <p:cNvPicPr/>
          <p:nvPr/>
        </p:nvPicPr>
        <p:blipFill>
          <a:blip r:embed="rId2"/>
          <a:stretch/>
        </p:blipFill>
        <p:spPr>
          <a:xfrm>
            <a:off x="1280880" y="2174400"/>
            <a:ext cx="4586400" cy="343944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  <p:pic>
        <p:nvPicPr>
          <p:cNvPr id="134" name="Рисунок 8" descr=""/>
          <p:cNvPicPr/>
          <p:nvPr/>
        </p:nvPicPr>
        <p:blipFill>
          <a:blip r:embed="rId3"/>
          <a:srcRect l="0" t="18359" r="617" b="37050"/>
          <a:stretch/>
        </p:blipFill>
        <p:spPr>
          <a:xfrm>
            <a:off x="6660720" y="2179440"/>
            <a:ext cx="3534840" cy="3434400"/>
          </a:xfrm>
          <a:prstGeom prst="rect">
            <a:avLst/>
          </a:prstGeom>
          <a:ln w="0">
            <a:noFill/>
          </a:ln>
          <a:effectLst>
            <a:outerShdw algn="tl" blurRad="291960" dir="2700000" dist="13898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</TotalTime>
  <Application>Редактор_презентаций/2022.01.0.0$Windows_x86 LibreOffice_project/8540b22890a8058cf39e456f7b05fd56fffd7d2f</Application>
  <AppVersion>15.0000</AppVersion>
  <Words>1212</Words>
  <Paragraphs>162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2020-11-03T11:51:09Z</dcterms:created>
  <dc:creator>Юлия Доновская</dc:creator>
  <dc:description/>
  <dc:language>ru-RU</dc:language>
  <cp:lastModifiedBy/>
  <dcterms:modified xsi:type="dcterms:W3CDTF">2023-02-08T16:27:29Z</dcterms:modified>
  <cp:revision>51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26</vt:i4>
  </property>
</Properties>
</file>