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77" r:id="rId3"/>
    <p:sldId id="278" r:id="rId4"/>
    <p:sldId id="279" r:id="rId5"/>
    <p:sldId id="280" r:id="rId6"/>
    <p:sldId id="265" r:id="rId7"/>
    <p:sldId id="267" r:id="rId8"/>
    <p:sldId id="266" r:id="rId9"/>
    <p:sldId id="268" r:id="rId10"/>
    <p:sldId id="269" r:id="rId11"/>
    <p:sldId id="271" r:id="rId12"/>
    <p:sldId id="270" r:id="rId13"/>
    <p:sldId id="272" r:id="rId14"/>
    <p:sldId id="281" r:id="rId15"/>
    <p:sldId id="282" r:id="rId16"/>
    <p:sldId id="276" r:id="rId17"/>
    <p:sldId id="273" r:id="rId18"/>
    <p:sldId id="275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E1EB07BC-690E-420E-B7EB-E2454A3AB788}">
          <p14:sldIdLst>
            <p14:sldId id="264"/>
            <p14:sldId id="277"/>
            <p14:sldId id="278"/>
            <p14:sldId id="279"/>
            <p14:sldId id="280"/>
            <p14:sldId id="265"/>
            <p14:sldId id="267"/>
            <p14:sldId id="266"/>
            <p14:sldId id="268"/>
            <p14:sldId id="269"/>
            <p14:sldId id="271"/>
            <p14:sldId id="270"/>
            <p14:sldId id="272"/>
            <p14:sldId id="281"/>
            <p14:sldId id="282"/>
            <p14:sldId id="276"/>
            <p14:sldId id="273"/>
            <p14:sldId id="275"/>
          </p14:sldIdLst>
        </p14:section>
        <p14:section name="Раздел без заголовка" id="{A75EF0BA-65E9-46CB-AF68-CAA5EED9014D}">
          <p14:sldIdLst/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527" autoAdjust="0"/>
  </p:normalViewPr>
  <p:slideViewPr>
    <p:cSldViewPr>
      <p:cViewPr>
        <p:scale>
          <a:sx n="93" d="100"/>
          <a:sy n="93" d="100"/>
        </p:scale>
        <p:origin x="-726" y="9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E0324-F3E4-4C24-AA23-00856F963A19}" type="datetimeFigureOut">
              <a:rPr lang="ru-RU" smtClean="0"/>
              <a:t>02.11.2021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040CB-A7D3-4A2E-AE4C-BDC06C4984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39373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E0324-F3E4-4C24-AA23-00856F963A19}" type="datetimeFigureOut">
              <a:rPr lang="ru-RU" smtClean="0"/>
              <a:t>02.11.2021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040CB-A7D3-4A2E-AE4C-BDC06C4984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52286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E0324-F3E4-4C24-AA23-00856F963A19}" type="datetimeFigureOut">
              <a:rPr lang="ru-RU" smtClean="0"/>
              <a:t>02.11.2021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040CB-A7D3-4A2E-AE4C-BDC06C4984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14276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E0324-F3E4-4C24-AA23-00856F963A19}" type="datetimeFigureOut">
              <a:rPr lang="ru-RU" smtClean="0"/>
              <a:t>02.11.2021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040CB-A7D3-4A2E-AE4C-BDC06C4984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66784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E0324-F3E4-4C24-AA23-00856F963A19}" type="datetimeFigureOut">
              <a:rPr lang="ru-RU" smtClean="0"/>
              <a:t>02.11.2021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040CB-A7D3-4A2E-AE4C-BDC06C4984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51331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E0324-F3E4-4C24-AA23-00856F963A19}" type="datetimeFigureOut">
              <a:rPr lang="ru-RU" smtClean="0"/>
              <a:t>02.11.2021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040CB-A7D3-4A2E-AE4C-BDC06C4984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16753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E0324-F3E4-4C24-AA23-00856F963A19}" type="datetimeFigureOut">
              <a:rPr lang="ru-RU" smtClean="0"/>
              <a:t>02.11.2021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040CB-A7D3-4A2E-AE4C-BDC06C4984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76768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E0324-F3E4-4C24-AA23-00856F963A19}" type="datetimeFigureOut">
              <a:rPr lang="ru-RU" smtClean="0"/>
              <a:t>02.11.2021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040CB-A7D3-4A2E-AE4C-BDC06C4984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85411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E0324-F3E4-4C24-AA23-00856F963A19}" type="datetimeFigureOut">
              <a:rPr lang="ru-RU" smtClean="0"/>
              <a:t>02.11.2021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040CB-A7D3-4A2E-AE4C-BDC06C4984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12297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E0324-F3E4-4C24-AA23-00856F963A19}" type="datetimeFigureOut">
              <a:rPr lang="ru-RU" smtClean="0"/>
              <a:t>02.11.2021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040CB-A7D3-4A2E-AE4C-BDC06C4984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410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E0324-F3E4-4C24-AA23-00856F963A19}" type="datetimeFigureOut">
              <a:rPr lang="ru-RU" smtClean="0"/>
              <a:t>02.11.2021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040CB-A7D3-4A2E-AE4C-BDC06C4984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32950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7E0324-F3E4-4C24-AA23-00856F963A19}" type="datetimeFigureOut">
              <a:rPr lang="ru-RU" smtClean="0"/>
              <a:t>02.11.2021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7040CB-A7D3-4A2E-AE4C-BDC06C4984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13042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700-nw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7" y="3933056"/>
            <a:ext cx="3032717" cy="303271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99592" y="1916832"/>
            <a:ext cx="792088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>Самоварчик</a:t>
            </a:r>
            <a:r>
              <a:rPr lang="ru-RU" sz="4800" b="1" dirty="0">
                <a:solidFill>
                  <a:srgbClr val="002060"/>
                </a:solidFill>
                <a:latin typeface="Arial Narrow" panose="020B0606020202030204" pitchFamily="34" charset="0"/>
              </a:rPr>
              <a:t>, </a:t>
            </a:r>
            <a:endParaRPr lang="ru-RU" sz="4800" b="1" dirty="0" smtClean="0">
              <a:solidFill>
                <a:srgbClr val="002060"/>
              </a:solidFill>
              <a:latin typeface="Arial Narrow" panose="020B0606020202030204" pitchFamily="34" charset="0"/>
            </a:endParaRPr>
          </a:p>
          <a:p>
            <a:r>
              <a:rPr lang="ru-RU" sz="4800" b="1" dirty="0">
                <a:solidFill>
                  <a:srgbClr val="002060"/>
                </a:solidFill>
                <a:latin typeface="Arial Narrow" panose="020B0606020202030204" pitchFamily="34" charset="0"/>
              </a:rPr>
              <a:t> </a:t>
            </a:r>
            <a:r>
              <a:rPr lang="ru-RU" sz="4800" b="1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>                    самовар</a:t>
            </a:r>
            <a:r>
              <a:rPr lang="ru-RU" sz="4800" b="1" dirty="0">
                <a:solidFill>
                  <a:srgbClr val="002060"/>
                </a:solidFill>
                <a:latin typeface="Arial Narrow" panose="020B0606020202030204" pitchFamily="34" charset="0"/>
              </a:rPr>
              <a:t>, </a:t>
            </a:r>
            <a:endParaRPr lang="ru-RU" sz="4800" b="1" dirty="0" smtClean="0">
              <a:solidFill>
                <a:srgbClr val="002060"/>
              </a:solidFill>
              <a:latin typeface="Arial Narrow" panose="020B0606020202030204" pitchFamily="34" charset="0"/>
            </a:endParaRPr>
          </a:p>
          <a:p>
            <a:r>
              <a:rPr lang="ru-RU" sz="4800" b="1" dirty="0">
                <a:solidFill>
                  <a:srgbClr val="002060"/>
                </a:solidFill>
                <a:latin typeface="Arial Narrow" panose="020B0606020202030204" pitchFamily="34" charset="0"/>
              </a:rPr>
              <a:t> </a:t>
            </a:r>
            <a:r>
              <a:rPr lang="ru-RU" sz="4800" b="1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>                               </a:t>
            </a:r>
            <a:r>
              <a:rPr lang="ru-RU" sz="4800" b="1" dirty="0" err="1" smtClean="0">
                <a:solidFill>
                  <a:srgbClr val="002060"/>
                </a:solidFill>
                <a:latin typeface="Arial Narrow" panose="020B0606020202030204" pitchFamily="34" charset="0"/>
              </a:rPr>
              <a:t>самоварище</a:t>
            </a:r>
            <a:r>
              <a:rPr lang="ru-RU" sz="4800" dirty="0">
                <a:solidFill>
                  <a:srgbClr val="002060"/>
                </a:solidFill>
                <a:latin typeface="Arial Narrow" panose="020B0606020202030204" pitchFamily="34" charset="0"/>
              </a:rPr>
              <a:t/>
            </a:r>
            <a:br>
              <a:rPr lang="ru-RU" sz="4800" dirty="0">
                <a:solidFill>
                  <a:srgbClr val="002060"/>
                </a:solidFill>
                <a:latin typeface="Arial Narrow" panose="020B0606020202030204" pitchFamily="34" charset="0"/>
              </a:rPr>
            </a:br>
            <a:endParaRPr lang="ru-RU" sz="4800" dirty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01676" y="4934702"/>
            <a:ext cx="544232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Выполнила</a:t>
            </a:r>
            <a:r>
              <a:rPr lang="ru-RU" sz="2400" dirty="0" smtClean="0">
                <a:solidFill>
                  <a:srgbClr val="002060"/>
                </a:solidFill>
              </a:rPr>
              <a:t>: Родионова Анастасия, </a:t>
            </a:r>
          </a:p>
          <a:p>
            <a:r>
              <a:rPr lang="ru-RU" sz="2400" dirty="0">
                <a:solidFill>
                  <a:srgbClr val="002060"/>
                </a:solidFill>
              </a:rPr>
              <a:t>у</a:t>
            </a:r>
            <a:r>
              <a:rPr lang="ru-RU" sz="2400" dirty="0" smtClean="0">
                <a:solidFill>
                  <a:srgbClr val="002060"/>
                </a:solidFill>
              </a:rPr>
              <a:t>ченица </a:t>
            </a:r>
            <a:r>
              <a:rPr lang="ru-RU" sz="2400" dirty="0">
                <a:solidFill>
                  <a:srgbClr val="002060"/>
                </a:solidFill>
              </a:rPr>
              <a:t>6</a:t>
            </a:r>
            <a:r>
              <a:rPr lang="ru-RU" sz="2400" dirty="0" smtClean="0">
                <a:solidFill>
                  <a:srgbClr val="002060"/>
                </a:solidFill>
              </a:rPr>
              <a:t> </a:t>
            </a:r>
            <a:r>
              <a:rPr lang="ru-RU" sz="2400" dirty="0" smtClean="0">
                <a:solidFill>
                  <a:srgbClr val="002060"/>
                </a:solidFill>
              </a:rPr>
              <a:t>класса МАОУ «Гимназия №1»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Руководитель</a:t>
            </a:r>
            <a:r>
              <a:rPr lang="ru-RU" sz="2400" dirty="0" smtClean="0">
                <a:solidFill>
                  <a:srgbClr val="002060"/>
                </a:solidFill>
              </a:rPr>
              <a:t>: Фамутдинова Т.С., </a:t>
            </a:r>
          </a:p>
          <a:p>
            <a:r>
              <a:rPr lang="ru-RU" sz="2400" dirty="0">
                <a:solidFill>
                  <a:srgbClr val="002060"/>
                </a:solidFill>
              </a:rPr>
              <a:t>у</a:t>
            </a:r>
            <a:r>
              <a:rPr lang="ru-RU" sz="2400" dirty="0" smtClean="0">
                <a:solidFill>
                  <a:srgbClr val="002060"/>
                </a:solidFill>
              </a:rPr>
              <a:t>читель МАОУ «Гимназия №1»</a:t>
            </a:r>
            <a:endParaRPr lang="ru-RU" sz="2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4766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1916832"/>
            <a:ext cx="79208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>
                <a:solidFill>
                  <a:srgbClr val="002060"/>
                </a:solidFill>
                <a:latin typeface="Arial Narrow" panose="020B0606020202030204" pitchFamily="34" charset="0"/>
              </a:rPr>
              <a:t/>
            </a:r>
            <a:br>
              <a:rPr lang="ru-RU" sz="4800" dirty="0">
                <a:solidFill>
                  <a:srgbClr val="002060"/>
                </a:solidFill>
                <a:latin typeface="Arial Narrow" panose="020B0606020202030204" pitchFamily="34" charset="0"/>
              </a:rPr>
            </a:br>
            <a:endParaRPr lang="ru-RU" sz="4800" dirty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859216" cy="116205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>Викторов Алексей Николаевич</a:t>
            </a:r>
            <a:br>
              <a:rPr lang="ru-RU" b="1" dirty="0" smtClean="0">
                <a:solidFill>
                  <a:srgbClr val="002060"/>
                </a:solidFill>
                <a:latin typeface="Arial Narrow" panose="020B0606020202030204" pitchFamily="34" charset="0"/>
              </a:rPr>
            </a:br>
            <a:r>
              <a:rPr lang="ru-RU" b="1" dirty="0" smtClean="0">
                <a:solidFill>
                  <a:schemeClr val="tx2"/>
                </a:solidFill>
              </a:rPr>
              <a:t>05.01.1926-01.03.1989</a:t>
            </a:r>
            <a:endParaRPr lang="ru-RU" b="1" dirty="0">
              <a:solidFill>
                <a:schemeClr val="tx2"/>
              </a:solidFill>
              <a:latin typeface="Arial Narrow" panose="020B0606020202030204" pitchFamily="34" charset="0"/>
            </a:endParaRPr>
          </a:p>
        </p:txBody>
      </p:sp>
      <p:pic>
        <p:nvPicPr>
          <p:cNvPr id="5" name="Picture 3" descr="C:\Documents and Settings\rodionova.nyu\Мои документы\НАТАША\Семейная информация\IMG-20191119-WA0028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20" b="14442"/>
          <a:stretch/>
        </p:blipFill>
        <p:spPr bwMode="auto">
          <a:xfrm>
            <a:off x="323528" y="1412776"/>
            <a:ext cx="3318486" cy="5286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Documents and Settings\rodionova.nyu\Мои документы\НАТАША\Семейная информация\IMG-20191119-WA0030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398" b="6842"/>
          <a:stretch/>
        </p:blipFill>
        <p:spPr bwMode="auto">
          <a:xfrm>
            <a:off x="4572000" y="1700808"/>
            <a:ext cx="3456384" cy="4391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483768" y="5805264"/>
            <a:ext cx="644484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Хранители самовара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43289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1916832"/>
            <a:ext cx="79208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>
                <a:solidFill>
                  <a:srgbClr val="002060"/>
                </a:solidFill>
                <a:latin typeface="Arial Narrow" panose="020B0606020202030204" pitchFamily="34" charset="0"/>
              </a:rPr>
              <a:t/>
            </a:r>
            <a:br>
              <a:rPr lang="ru-RU" sz="4800" dirty="0">
                <a:solidFill>
                  <a:srgbClr val="002060"/>
                </a:solidFill>
                <a:latin typeface="Arial Narrow" panose="020B0606020202030204" pitchFamily="34" charset="0"/>
              </a:rPr>
            </a:br>
            <a:endParaRPr lang="ru-RU" sz="4800" dirty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683568" y="332656"/>
            <a:ext cx="7715200" cy="116205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>Викторов Геннадий Алексеевич</a:t>
            </a:r>
            <a:br>
              <a:rPr lang="ru-RU" b="1" dirty="0" smtClean="0">
                <a:solidFill>
                  <a:srgbClr val="002060"/>
                </a:solidFill>
                <a:latin typeface="Arial Narrow" panose="020B0606020202030204" pitchFamily="34" charset="0"/>
              </a:rPr>
            </a:br>
            <a:r>
              <a:rPr lang="ru-RU" b="1" dirty="0" smtClean="0">
                <a:solidFill>
                  <a:schemeClr val="tx2"/>
                </a:solidFill>
              </a:rPr>
              <a:t>09.07.1956</a:t>
            </a:r>
            <a:endParaRPr lang="ru-RU" b="1" dirty="0">
              <a:solidFill>
                <a:schemeClr val="tx2"/>
              </a:solidFill>
              <a:latin typeface="Arial Narrow" panose="020B0606020202030204" pitchFamily="34" charset="0"/>
            </a:endParaRPr>
          </a:p>
        </p:txBody>
      </p:sp>
      <p:pic>
        <p:nvPicPr>
          <p:cNvPr id="5" name="Picture 5" descr="C:\Documents and Settings\rodionova.nyu\Мои документы\НАТАША\Фото\2010\приезд оли\у папы\Изображение 137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360"/>
          <a:stretch/>
        </p:blipFill>
        <p:spPr bwMode="auto">
          <a:xfrm flipH="1">
            <a:off x="467544" y="1772816"/>
            <a:ext cx="2880320" cy="4950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C:\Documents and Settings\rodionova.nyu\Мои документы\НАТАША\Фото\2009\приезд оли\Изображение 129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78" t="7861" r="8448" b="25929"/>
          <a:stretch/>
        </p:blipFill>
        <p:spPr bwMode="auto">
          <a:xfrm>
            <a:off x="3923928" y="2412706"/>
            <a:ext cx="4736106" cy="310372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483768" y="5805264"/>
            <a:ext cx="644484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Хранители самовара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25249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1916832"/>
            <a:ext cx="79208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>
                <a:solidFill>
                  <a:srgbClr val="002060"/>
                </a:solidFill>
                <a:latin typeface="Arial Narrow" panose="020B0606020202030204" pitchFamily="34" charset="0"/>
              </a:rPr>
              <a:t/>
            </a:r>
            <a:br>
              <a:rPr lang="ru-RU" sz="4800" dirty="0">
                <a:solidFill>
                  <a:srgbClr val="002060"/>
                </a:solidFill>
                <a:latin typeface="Arial Narrow" panose="020B0606020202030204" pitchFamily="34" charset="0"/>
              </a:rPr>
            </a:br>
            <a:endParaRPr lang="ru-RU" sz="4800" dirty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003232" cy="116205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>Викторов Вячеслав Геннадьевич</a:t>
            </a:r>
            <a:br>
              <a:rPr lang="ru-RU" b="1" dirty="0" smtClean="0">
                <a:solidFill>
                  <a:srgbClr val="002060"/>
                </a:solidFill>
                <a:latin typeface="Arial Narrow" panose="020B0606020202030204" pitchFamily="34" charset="0"/>
              </a:rPr>
            </a:br>
            <a:r>
              <a:rPr lang="ru-RU" b="1" dirty="0" smtClean="0">
                <a:solidFill>
                  <a:schemeClr val="tx2"/>
                </a:solidFill>
              </a:rPr>
              <a:t>26.05.1969</a:t>
            </a:r>
            <a:endParaRPr lang="ru-RU" b="1" dirty="0">
              <a:solidFill>
                <a:schemeClr val="tx2"/>
              </a:solidFill>
              <a:latin typeface="Arial Narrow" panose="020B0606020202030204" pitchFamily="34" charset="0"/>
            </a:endParaRPr>
          </a:p>
        </p:txBody>
      </p:sp>
      <p:pic>
        <p:nvPicPr>
          <p:cNvPr id="5" name="Рисунок 4"/>
          <p:cNvPicPr/>
          <p:nvPr/>
        </p:nvPicPr>
        <p:blipFill rotWithShape="1">
          <a:blip r:embed="rId3"/>
          <a:srcRect l="26923" t="3703" r="52083" b="33618"/>
          <a:stretch/>
        </p:blipFill>
        <p:spPr bwMode="auto">
          <a:xfrm>
            <a:off x="323528" y="1628800"/>
            <a:ext cx="3312368" cy="504056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Picture 3" descr="C:\Documents and Settings\rodionova.nyu\Мои документы\НАТАША\Фото\Славка\Изображение 1409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55" r="22508"/>
          <a:stretch/>
        </p:blipFill>
        <p:spPr bwMode="auto">
          <a:xfrm>
            <a:off x="4788024" y="1988840"/>
            <a:ext cx="3168352" cy="38427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483768" y="5805264"/>
            <a:ext cx="644484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Хранители самовара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5439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1916832"/>
            <a:ext cx="79208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>
                <a:solidFill>
                  <a:srgbClr val="002060"/>
                </a:solidFill>
                <a:latin typeface="Arial Narrow" panose="020B0606020202030204" pitchFamily="34" charset="0"/>
              </a:rPr>
              <a:t/>
            </a:r>
            <a:br>
              <a:rPr lang="ru-RU" sz="4800" dirty="0">
                <a:solidFill>
                  <a:srgbClr val="002060"/>
                </a:solidFill>
                <a:latin typeface="Arial Narrow" panose="020B0606020202030204" pitchFamily="34" charset="0"/>
              </a:rPr>
            </a:br>
            <a:endParaRPr lang="ru-RU" sz="4800" dirty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  <p:pic>
        <p:nvPicPr>
          <p:cNvPr id="3" name="Рисунок 2" descr="C:\Documents and Settings\rodionova.nyu\Рабочий стол\IMG_20191118_230329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22" b="4676"/>
          <a:stretch/>
        </p:blipFill>
        <p:spPr bwMode="auto">
          <a:xfrm>
            <a:off x="683569" y="354144"/>
            <a:ext cx="3816424" cy="626469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 descr="C:\Documents and Settings\rodionova.nyu\Рабочий стол\IMG-20191118-WA0011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27" b="35960"/>
          <a:stretch/>
        </p:blipFill>
        <p:spPr bwMode="auto">
          <a:xfrm>
            <a:off x="5364088" y="1925960"/>
            <a:ext cx="3168352" cy="359127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736504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1916832"/>
            <a:ext cx="79208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>
                <a:solidFill>
                  <a:srgbClr val="002060"/>
                </a:solidFill>
                <a:latin typeface="Arial Narrow" panose="020B0606020202030204" pitchFamily="34" charset="0"/>
              </a:rPr>
              <a:t/>
            </a:r>
            <a:br>
              <a:rPr lang="ru-RU" sz="4800" dirty="0">
                <a:solidFill>
                  <a:srgbClr val="002060"/>
                </a:solidFill>
                <a:latin typeface="Arial Narrow" panose="020B0606020202030204" pitchFamily="34" charset="0"/>
              </a:rPr>
            </a:br>
            <a:endParaRPr lang="ru-RU" sz="4800" dirty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  <p:pic>
        <p:nvPicPr>
          <p:cNvPr id="6" name="Рисунок 5" descr="C:\Users\User\AppData\Local\Microsoft\Windows\Temporary Internet Files\Content.Word\20201208_091813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8856983" cy="64087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23385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1916832"/>
            <a:ext cx="79208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>
                <a:solidFill>
                  <a:srgbClr val="002060"/>
                </a:solidFill>
                <a:latin typeface="Arial Narrow" panose="020B0606020202030204" pitchFamily="34" charset="0"/>
              </a:rPr>
              <a:t/>
            </a:r>
            <a:br>
              <a:rPr lang="ru-RU" sz="4800" dirty="0">
                <a:solidFill>
                  <a:srgbClr val="002060"/>
                </a:solidFill>
                <a:latin typeface="Arial Narrow" panose="020B0606020202030204" pitchFamily="34" charset="0"/>
              </a:rPr>
            </a:br>
            <a:endParaRPr lang="ru-RU" sz="4800" dirty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419872" y="2086108"/>
            <a:ext cx="5550542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solidFill>
                  <a:srgbClr val="C00000"/>
                </a:solidFill>
              </a:rPr>
              <a:t>Викторов </a:t>
            </a:r>
          </a:p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Алексей Николаевич </a:t>
            </a:r>
            <a:endParaRPr lang="ru-RU" sz="4400" dirty="0">
              <a:solidFill>
                <a:srgbClr val="C00000"/>
              </a:solidFill>
            </a:endParaRPr>
          </a:p>
          <a:p>
            <a:pPr algn="ctr"/>
            <a:r>
              <a:rPr lang="ru-RU" sz="4400" b="1" dirty="0"/>
              <a:t>05.01.1926 -</a:t>
            </a:r>
            <a:r>
              <a:rPr lang="ru-RU" sz="4400" b="1" dirty="0" smtClean="0"/>
              <a:t>01.03.1989</a:t>
            </a:r>
            <a:endParaRPr lang="ru-RU" sz="4400" dirty="0"/>
          </a:p>
        </p:txBody>
      </p:sp>
      <p:pic>
        <p:nvPicPr>
          <p:cNvPr id="5" name="Picture 3" descr="C:\Documents and Settings\rodionova.nyu\Мои документы\НАТАША\Семейная информация\IMG-20191119-WA0028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20" b="14442"/>
          <a:stretch/>
        </p:blipFill>
        <p:spPr bwMode="auto">
          <a:xfrm>
            <a:off x="177532" y="836712"/>
            <a:ext cx="3240360" cy="5813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3768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1916832"/>
            <a:ext cx="79208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>
                <a:solidFill>
                  <a:srgbClr val="002060"/>
                </a:solidFill>
                <a:latin typeface="Arial Narrow" panose="020B0606020202030204" pitchFamily="34" charset="0"/>
              </a:rPr>
              <a:t/>
            </a:r>
            <a:br>
              <a:rPr lang="ru-RU" sz="4800" dirty="0">
                <a:solidFill>
                  <a:srgbClr val="002060"/>
                </a:solidFill>
                <a:latin typeface="Arial Narrow" panose="020B0606020202030204" pitchFamily="34" charset="0"/>
              </a:rPr>
            </a:br>
            <a:endParaRPr lang="ru-RU" sz="4800" dirty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302570"/>
            <a:ext cx="9006453" cy="636784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77423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1916832"/>
            <a:ext cx="79208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>
                <a:solidFill>
                  <a:srgbClr val="002060"/>
                </a:solidFill>
                <a:latin typeface="Arial Narrow" panose="020B0606020202030204" pitchFamily="34" charset="0"/>
              </a:rPr>
              <a:t/>
            </a:r>
            <a:br>
              <a:rPr lang="ru-RU" sz="4800" dirty="0">
                <a:solidFill>
                  <a:srgbClr val="002060"/>
                </a:solidFill>
                <a:latin typeface="Arial Narrow" panose="020B0606020202030204" pitchFamily="34" charset="0"/>
              </a:rPr>
            </a:br>
            <a:endParaRPr lang="ru-RU" sz="4800" dirty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  <p:pic>
        <p:nvPicPr>
          <p:cNvPr id="6" name="Picture 2" descr="C:\Users\User\Desktop\700-nw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7" y="3933056"/>
            <a:ext cx="3032717" cy="303271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899592" y="2348880"/>
            <a:ext cx="767710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Спасибо за внимание!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76672"/>
            <a:ext cx="8128000" cy="609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483768" y="5805264"/>
            <a:ext cx="644484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Хранители самовара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59611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1916832"/>
            <a:ext cx="79208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>
                <a:solidFill>
                  <a:srgbClr val="002060"/>
                </a:solidFill>
                <a:latin typeface="Arial Narrow" panose="020B0606020202030204" pitchFamily="34" charset="0"/>
              </a:rPr>
              <a:t/>
            </a:r>
            <a:br>
              <a:rPr lang="ru-RU" sz="4800" dirty="0">
                <a:solidFill>
                  <a:srgbClr val="002060"/>
                </a:solidFill>
                <a:latin typeface="Arial Narrow" panose="020B0606020202030204" pitchFamily="34" charset="0"/>
              </a:rPr>
            </a:br>
            <a:endParaRPr lang="ru-RU" sz="4800" dirty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  <p:pic>
        <p:nvPicPr>
          <p:cNvPr id="6" name="Picture 2" descr="C:\Users\User\Desktop\700-nw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7" y="3933056"/>
            <a:ext cx="3032717" cy="303271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899592" y="2348880"/>
            <a:ext cx="767710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Спасибо за внимание!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82414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700-nw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7" y="4552106"/>
            <a:ext cx="2413667" cy="241366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99592" y="1916832"/>
            <a:ext cx="79208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>
                <a:solidFill>
                  <a:srgbClr val="002060"/>
                </a:solidFill>
                <a:latin typeface="Arial Narrow" panose="020B0606020202030204" pitchFamily="34" charset="0"/>
              </a:rPr>
              <a:t/>
            </a:r>
            <a:br>
              <a:rPr lang="ru-RU" sz="4800" dirty="0">
                <a:solidFill>
                  <a:srgbClr val="002060"/>
                </a:solidFill>
                <a:latin typeface="Arial Narrow" panose="020B0606020202030204" pitchFamily="34" charset="0"/>
              </a:rPr>
            </a:br>
            <a:endParaRPr lang="ru-RU" sz="4800" dirty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836712"/>
            <a:ext cx="7920880" cy="353943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chemeClr val="tx2"/>
                </a:solidFill>
              </a:rPr>
              <a:t>Актуальность исследовательской работы</a:t>
            </a:r>
            <a:r>
              <a:rPr lang="ru-RU" sz="3200" dirty="0">
                <a:solidFill>
                  <a:schemeClr val="tx2"/>
                </a:solidFill>
              </a:rPr>
              <a:t> </a:t>
            </a:r>
            <a:r>
              <a:rPr lang="ru-RU" sz="3200" dirty="0"/>
              <a:t>заключается в</a:t>
            </a:r>
            <a:r>
              <a:rPr lang="en-US" sz="3200" dirty="0"/>
              <a:t> </a:t>
            </a:r>
            <a:r>
              <a:rPr lang="ru-RU" sz="3200" dirty="0"/>
              <a:t>том, что в</a:t>
            </a:r>
            <a:r>
              <a:rPr lang="en-US" sz="3200" dirty="0"/>
              <a:t> </a:t>
            </a:r>
            <a:r>
              <a:rPr lang="ru-RU" sz="3200" dirty="0"/>
              <a:t>моём роду есть люди с</a:t>
            </a:r>
            <a:r>
              <a:rPr lang="en-US" sz="3200" dirty="0"/>
              <a:t> </a:t>
            </a:r>
            <a:r>
              <a:rPr lang="ru-RU" sz="3200" dirty="0"/>
              <a:t>интересными биографиями и реликвии, которые дошли до наших дней.  Важно сохранить память о</a:t>
            </a:r>
            <a:r>
              <a:rPr lang="en-US" sz="3200" dirty="0"/>
              <a:t> </a:t>
            </a:r>
            <a:r>
              <a:rPr lang="ru-RU" sz="3200" dirty="0"/>
              <a:t>них для будущих поколений, передать эту информацию другим. </a:t>
            </a:r>
            <a:endParaRPr lang="ru-RU" sz="3200" dirty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6175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700-nw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7" y="4552106"/>
            <a:ext cx="2413667" cy="241366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99592" y="1916832"/>
            <a:ext cx="79208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>
                <a:solidFill>
                  <a:srgbClr val="002060"/>
                </a:solidFill>
                <a:latin typeface="Arial Narrow" panose="020B0606020202030204" pitchFamily="34" charset="0"/>
              </a:rPr>
              <a:t/>
            </a:r>
            <a:br>
              <a:rPr lang="ru-RU" sz="4800" dirty="0">
                <a:solidFill>
                  <a:srgbClr val="002060"/>
                </a:solidFill>
                <a:latin typeface="Arial Narrow" panose="020B0606020202030204" pitchFamily="34" charset="0"/>
              </a:rPr>
            </a:br>
            <a:endParaRPr lang="ru-RU" sz="4800" dirty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41759" y="836712"/>
            <a:ext cx="8050098" cy="329320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solidFill>
                  <a:schemeClr val="tx2"/>
                </a:solidFill>
              </a:rPr>
              <a:t>Цель исследования</a:t>
            </a:r>
            <a:r>
              <a:rPr lang="ru-RU" sz="4400" b="1" i="1" dirty="0" smtClean="0">
                <a:solidFill>
                  <a:schemeClr val="tx2"/>
                </a:solidFill>
              </a:rPr>
              <a:t>:</a:t>
            </a:r>
          </a:p>
          <a:p>
            <a:r>
              <a:rPr lang="ru-RU" sz="4400" b="1" i="1" dirty="0" smtClean="0"/>
              <a:t> </a:t>
            </a:r>
            <a:r>
              <a:rPr lang="ru-RU" sz="4400" dirty="0"/>
              <a:t>Изучить родословную моей семьи и </a:t>
            </a:r>
            <a:r>
              <a:rPr lang="ru-RU" sz="4400" dirty="0" smtClean="0"/>
              <a:t>узнать </a:t>
            </a:r>
            <a:r>
              <a:rPr lang="ru-RU" sz="4400" dirty="0"/>
              <a:t>историю нашего самовара</a:t>
            </a:r>
          </a:p>
          <a:p>
            <a:endParaRPr lang="ru-RU" sz="3200" dirty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2374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700-nw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7" y="4552106"/>
            <a:ext cx="2413667" cy="241366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99592" y="1916832"/>
            <a:ext cx="79208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>
                <a:solidFill>
                  <a:srgbClr val="002060"/>
                </a:solidFill>
                <a:latin typeface="Arial Narrow" panose="020B0606020202030204" pitchFamily="34" charset="0"/>
              </a:rPr>
              <a:t/>
            </a:r>
            <a:br>
              <a:rPr lang="ru-RU" sz="4800" dirty="0">
                <a:solidFill>
                  <a:srgbClr val="002060"/>
                </a:solidFill>
                <a:latin typeface="Arial Narrow" panose="020B0606020202030204" pitchFamily="34" charset="0"/>
              </a:rPr>
            </a:br>
            <a:endParaRPr lang="ru-RU" sz="4800" dirty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693925"/>
            <a:ext cx="8352928" cy="384720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chemeClr val="tx2"/>
                </a:solidFill>
              </a:rPr>
              <a:t>Задачи</a:t>
            </a:r>
            <a:r>
              <a:rPr lang="ru-RU" sz="3200" dirty="0">
                <a:solidFill>
                  <a:schemeClr val="tx2"/>
                </a:solidFill>
              </a:rPr>
              <a:t>:</a:t>
            </a:r>
          </a:p>
          <a:p>
            <a:r>
              <a:rPr lang="ru-RU" sz="3200" dirty="0"/>
              <a:t>1. </a:t>
            </a:r>
            <a:r>
              <a:rPr lang="ru-RU" sz="3600" dirty="0"/>
              <a:t>Составить генеалогическое древо моей семьи.</a:t>
            </a:r>
          </a:p>
          <a:p>
            <a:r>
              <a:rPr lang="ru-RU" sz="3600" dirty="0"/>
              <a:t>2. Изучить историю самовара</a:t>
            </a:r>
          </a:p>
          <a:p>
            <a:r>
              <a:rPr lang="ru-RU" sz="3600" dirty="0" smtClean="0"/>
              <a:t>3</a:t>
            </a:r>
            <a:r>
              <a:rPr lang="ru-RU" sz="3600" dirty="0"/>
              <a:t>. Изучение исторических и архивных материалов.</a:t>
            </a:r>
          </a:p>
          <a:p>
            <a:endParaRPr lang="ru-RU" sz="3200" dirty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1081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700-nw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7" y="4552106"/>
            <a:ext cx="2413667" cy="241366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99592" y="1916832"/>
            <a:ext cx="79208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>
                <a:solidFill>
                  <a:srgbClr val="002060"/>
                </a:solidFill>
                <a:latin typeface="Arial Narrow" panose="020B0606020202030204" pitchFamily="34" charset="0"/>
              </a:rPr>
              <a:t/>
            </a:r>
            <a:br>
              <a:rPr lang="ru-RU" sz="4800" dirty="0">
                <a:solidFill>
                  <a:srgbClr val="002060"/>
                </a:solidFill>
                <a:latin typeface="Arial Narrow" panose="020B0606020202030204" pitchFamily="34" charset="0"/>
              </a:rPr>
            </a:br>
            <a:endParaRPr lang="ru-RU" sz="4800" dirty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  <p:pic>
        <p:nvPicPr>
          <p:cNvPr id="2" name="Picture 2" descr="C:\Users\User\Desktop\РОдионова\IMG-20210225-WA000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88640"/>
            <a:ext cx="6461300" cy="6509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3509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1916832"/>
            <a:ext cx="79208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>
                <a:solidFill>
                  <a:srgbClr val="002060"/>
                </a:solidFill>
                <a:latin typeface="Arial Narrow" panose="020B0606020202030204" pitchFamily="34" charset="0"/>
              </a:rPr>
              <a:t/>
            </a:r>
            <a:br>
              <a:rPr lang="ru-RU" sz="4800" dirty="0">
                <a:solidFill>
                  <a:srgbClr val="002060"/>
                </a:solidFill>
                <a:latin typeface="Arial Narrow" panose="020B0606020202030204" pitchFamily="34" charset="0"/>
              </a:rPr>
            </a:br>
            <a:endParaRPr lang="ru-RU" sz="4800" dirty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  <p:pic>
        <p:nvPicPr>
          <p:cNvPr id="6" name="Рисунок 5" descr="C:\Documents and Settings\rodionova.nyu\Рабочий стол\Отрадовка 1920.jpg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7" r="4297"/>
          <a:stretch>
            <a:fillRect/>
          </a:stretch>
        </p:blipFill>
        <p:spPr bwMode="auto">
          <a:xfrm>
            <a:off x="179512" y="404665"/>
            <a:ext cx="8640960" cy="6453336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Нашивка 2"/>
          <p:cNvSpPr/>
          <p:nvPr/>
        </p:nvSpPr>
        <p:spPr>
          <a:xfrm>
            <a:off x="5868144" y="1674516"/>
            <a:ext cx="484632" cy="484632"/>
          </a:xfrm>
          <a:prstGeom prst="chevr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5" name="Рисунок 4" descr="C:\Documents and Settings\rodionova.nyu\Рабочий стол\IMG_20191118_230329.jpg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22" b="4676"/>
          <a:stretch/>
        </p:blipFill>
        <p:spPr bwMode="auto">
          <a:xfrm>
            <a:off x="3545886" y="1034734"/>
            <a:ext cx="1908212" cy="333385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826679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700-nw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7" y="3933056"/>
            <a:ext cx="3032717" cy="303271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/>
          <p:nvPr/>
        </p:nvPicPr>
        <p:blipFill rotWithShape="1">
          <a:blip r:embed="rId4"/>
          <a:srcRect l="38782" t="18519" r="37981" b="23076"/>
          <a:stretch/>
        </p:blipFill>
        <p:spPr bwMode="auto">
          <a:xfrm>
            <a:off x="3203848" y="1520788"/>
            <a:ext cx="3528392" cy="482453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971600" y="352080"/>
            <a:ext cx="7560840" cy="116205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>Викторов Николай Николаевич</a:t>
            </a:r>
            <a:br>
              <a:rPr lang="ru-RU" b="1" dirty="0" smtClean="0">
                <a:solidFill>
                  <a:srgbClr val="002060"/>
                </a:solidFill>
                <a:latin typeface="Arial Narrow" panose="020B0606020202030204" pitchFamily="34" charset="0"/>
              </a:rPr>
            </a:br>
            <a:r>
              <a:rPr lang="ru-RU" b="1" dirty="0" smtClean="0">
                <a:solidFill>
                  <a:schemeClr val="tx2"/>
                </a:solidFill>
              </a:rPr>
              <a:t>1902-1947</a:t>
            </a:r>
            <a:endParaRPr lang="ru-RU" b="1" dirty="0">
              <a:solidFill>
                <a:schemeClr val="tx2"/>
              </a:solidFill>
              <a:latin typeface="Arial Narrow" panose="020B060602020203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483768" y="5805264"/>
            <a:ext cx="644484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Хранители самовара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8" name="Рисунок 7" descr="C:\Documents and Settings\rodionova.nyu\Рабочий стол\IMG_20191118_230329.jpg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22" b="4676"/>
          <a:stretch/>
        </p:blipFill>
        <p:spPr bwMode="auto">
          <a:xfrm>
            <a:off x="251520" y="2468306"/>
            <a:ext cx="1908212" cy="333385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389855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1916832"/>
            <a:ext cx="79208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>
                <a:solidFill>
                  <a:srgbClr val="002060"/>
                </a:solidFill>
                <a:latin typeface="Arial Narrow" panose="020B0606020202030204" pitchFamily="34" charset="0"/>
              </a:rPr>
              <a:t/>
            </a:r>
            <a:br>
              <a:rPr lang="ru-RU" sz="4800" dirty="0">
                <a:solidFill>
                  <a:srgbClr val="002060"/>
                </a:solidFill>
                <a:latin typeface="Arial Narrow" panose="020B0606020202030204" pitchFamily="34" charset="0"/>
              </a:rPr>
            </a:br>
            <a:endParaRPr lang="ru-RU" sz="4800" dirty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  <p:pic>
        <p:nvPicPr>
          <p:cNvPr id="7" name="Рисунок 6"/>
          <p:cNvPicPr/>
          <p:nvPr/>
        </p:nvPicPr>
        <p:blipFill rotWithShape="1">
          <a:blip r:embed="rId3"/>
          <a:srcRect l="29166" t="24787" r="54167" b="55270"/>
          <a:stretch/>
        </p:blipFill>
        <p:spPr bwMode="auto">
          <a:xfrm>
            <a:off x="545836" y="426152"/>
            <a:ext cx="7920880" cy="612067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483768" y="5805264"/>
            <a:ext cx="644484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Хранители самовара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43779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1916832"/>
            <a:ext cx="79208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>
                <a:solidFill>
                  <a:srgbClr val="002060"/>
                </a:solidFill>
                <a:latin typeface="Arial Narrow" panose="020B0606020202030204" pitchFamily="34" charset="0"/>
              </a:rPr>
              <a:t/>
            </a:r>
            <a:br>
              <a:rPr lang="ru-RU" sz="4800" dirty="0">
                <a:solidFill>
                  <a:srgbClr val="002060"/>
                </a:solidFill>
                <a:latin typeface="Arial Narrow" panose="020B0606020202030204" pitchFamily="34" charset="0"/>
              </a:rPr>
            </a:br>
            <a:endParaRPr lang="ru-RU" sz="4800" dirty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539552" y="548680"/>
            <a:ext cx="8064896" cy="158417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«Самоварный король»</a:t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dirty="0">
                <a:solidFill>
                  <a:srgbClr val="002060"/>
                </a:solidFill>
              </a:rPr>
              <a:t>Василий Степанович </a:t>
            </a:r>
            <a:r>
              <a:rPr lang="ru-RU" dirty="0" err="1" smtClean="0">
                <a:solidFill>
                  <a:srgbClr val="002060"/>
                </a:solidFill>
              </a:rPr>
              <a:t>Баташев</a:t>
            </a:r>
            <a:r>
              <a:rPr lang="ru-RU" dirty="0">
                <a:solidFill>
                  <a:srgbClr val="002060"/>
                </a:solidFill>
              </a:rPr>
              <a:t/>
            </a:r>
            <a:br>
              <a:rPr lang="ru-RU" dirty="0">
                <a:solidFill>
                  <a:srgbClr val="002060"/>
                </a:solidFill>
              </a:rPr>
            </a:b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6" name="Рисунок 5"/>
          <p:cNvPicPr/>
          <p:nvPr/>
        </p:nvPicPr>
        <p:blipFill rotWithShape="1">
          <a:blip r:embed="rId3"/>
          <a:srcRect l="34776" t="32194" r="42788" b="43019"/>
          <a:stretch/>
        </p:blipFill>
        <p:spPr bwMode="auto">
          <a:xfrm>
            <a:off x="57123" y="4653136"/>
            <a:ext cx="3938813" cy="214922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Объект 4"/>
          <p:cNvPicPr>
            <a:picLocks noGrp="1"/>
          </p:cNvPicPr>
          <p:nvPr>
            <p:ph idx="1"/>
          </p:nvPr>
        </p:nvPicPr>
        <p:blipFill rotWithShape="1">
          <a:blip r:embed="rId4"/>
          <a:srcRect l="35416" t="26781" r="55449" b="49857"/>
          <a:stretch/>
        </p:blipFill>
        <p:spPr bwMode="auto">
          <a:xfrm>
            <a:off x="586369" y="1628800"/>
            <a:ext cx="2880320" cy="422128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/>
          <p:cNvPicPr/>
          <p:nvPr/>
        </p:nvPicPr>
        <p:blipFill rotWithShape="1">
          <a:blip r:embed="rId5"/>
          <a:srcRect l="65064" t="59545" r="21154" b="23076"/>
          <a:stretch/>
        </p:blipFill>
        <p:spPr bwMode="auto">
          <a:xfrm>
            <a:off x="4232091" y="2060848"/>
            <a:ext cx="4588381" cy="338437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281805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</TotalTime>
  <Words>116</Words>
  <Application>Microsoft Office PowerPoint</Application>
  <PresentationFormat>Экран (4:3)</PresentationFormat>
  <Paragraphs>46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Викторов Николай Николаевич 1902-1947</vt:lpstr>
      <vt:lpstr>Презентация PowerPoint</vt:lpstr>
      <vt:lpstr>«Самоварный король»  Василий Степанович Баташев </vt:lpstr>
      <vt:lpstr>Викторов Алексей Николаевич 05.01.1926-01.03.1989</vt:lpstr>
      <vt:lpstr>Викторов Геннадий Алексеевич 09.07.1956</vt:lpstr>
      <vt:lpstr>Викторов Вячеслав Геннадьевич 26.05.1969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 Самоварчик, самовар, самоварище» </dc:title>
  <dc:creator>rodionova.ng</dc:creator>
  <cp:lastModifiedBy>User</cp:lastModifiedBy>
  <cp:revision>43</cp:revision>
  <dcterms:created xsi:type="dcterms:W3CDTF">2019-11-26T11:48:34Z</dcterms:created>
  <dcterms:modified xsi:type="dcterms:W3CDTF">2021-11-02T07:27:41Z</dcterms:modified>
</cp:coreProperties>
</file>