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66" r:id="rId14"/>
    <p:sldId id="267" r:id="rId15"/>
    <p:sldId id="268" r:id="rId16"/>
    <p:sldId id="271" r:id="rId17"/>
    <p:sldId id="277" r:id="rId18"/>
    <p:sldId id="278" r:id="rId19"/>
    <p:sldId id="272" r:id="rId20"/>
    <p:sldId id="273" r:id="rId21"/>
    <p:sldId id="274" r:id="rId22"/>
    <p:sldId id="275" r:id="rId23"/>
    <p:sldId id="276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A11C3-4608-42DA-A7E1-1F208FFE478A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8B2B-B9EB-4A20-9E6F-1C3EAFF2E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53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E81DE-3627-400E-961B-B13E400253B5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A3456-47E5-4167-929C-F113C4335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69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21FB9-B871-4062-8232-FCB3005519CA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C047E-4D92-4970-8331-E914F21CC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00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15FEB-2FF4-4345-9804-F92C25DBEA18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950D0-CA62-4F0C-A443-A7EB2C8B2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67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6BFBB-0BCD-412F-8A55-BC28BA381EE6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6439-CA24-4500-BB69-D41C6BA67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907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36184-2D90-4CB2-9894-BBF7F4A11193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2B176-C314-4920-8C67-C655CE2A6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40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B49C4-D101-4C41-8182-2F634C0AB7EC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9710F-1760-4F62-9C13-17DE65C2C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828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904FC-F871-4C5D-9F49-401E9E101707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3830-2085-4032-A22C-085438A98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513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B773E-A01E-444F-BA91-92CAEFD932FE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C11CB-D219-4B75-8B18-B759A4C1C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0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0DAE1-4D4C-4DE8-BE41-FB83FE67EAE8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F180D-D16E-4923-B2BA-AAAB9A9D8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47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F60FC-B049-4382-AB05-B1D8E39BF0CE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EFCD4-F76B-4005-829A-5E19DB557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542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61B7A3-68C0-4F1C-86AA-952741DABC72}" type="datetimeFigureOut">
              <a:rPr lang="ru-RU"/>
              <a:pPr>
                <a:defRPr/>
              </a:pPr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461DE3-9580-4FD3-A9E5-A773A9273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dirty="0" smtClean="0"/>
              <a:t>Аксиомы стереометрии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№21»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 Зозулина Л.С., 2016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Следствия из аксиом стереометрии.</a:t>
            </a:r>
            <a:endParaRPr lang="ru-RU" dirty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7572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№1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25"/>
            <a:ext cx="4786313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286000"/>
            <a:ext cx="3713162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Следствия из аксиом стереометрии.</a:t>
            </a: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7572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№2</a:t>
            </a: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214563"/>
            <a:ext cx="8837613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Следствия из аксиом стереометрии.</a:t>
            </a: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7572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№3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286000"/>
            <a:ext cx="8785225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Следствия из аксиом стереометрии.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1042988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Теорема: Через прямую и не лежащую на ней точку проходит плоскость, и притом только одна.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4625"/>
            <a:ext cx="4429125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429125" y="2714625"/>
            <a:ext cx="4714875" cy="207168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Дано: </a:t>
            </a:r>
            <a:r>
              <a:rPr lang="ru-RU" sz="3200" i="1" dirty="0">
                <a:latin typeface="+mn-lt"/>
                <a:sym typeface="Symbol"/>
              </a:rPr>
              <a:t>а - прямая </a:t>
            </a:r>
            <a:br>
              <a:rPr lang="ru-RU" sz="3200" i="1" dirty="0">
                <a:latin typeface="+mn-lt"/>
                <a:sym typeface="Symbol"/>
              </a:rPr>
            </a:br>
            <a:r>
              <a:rPr lang="ru-RU" sz="3200" i="1" dirty="0">
                <a:latin typeface="+mn-lt"/>
                <a:sym typeface="Symbol"/>
              </a:rPr>
              <a:t>М  а</a:t>
            </a:r>
          </a:p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i="1" dirty="0">
                <a:latin typeface="+mn-lt"/>
                <a:sym typeface="Symbol"/>
              </a:rPr>
              <a:t>Доказать, что , а,</a:t>
            </a:r>
            <a:br>
              <a:rPr lang="ru-RU" sz="3200" i="1" dirty="0">
                <a:latin typeface="+mn-lt"/>
                <a:sym typeface="Symbol"/>
              </a:rPr>
            </a:br>
            <a:r>
              <a:rPr lang="ru-RU" sz="3200" i="1" dirty="0">
                <a:latin typeface="+mn-lt"/>
                <a:sym typeface="Symbol"/>
              </a:rPr>
              <a:t>М .</a:t>
            </a:r>
            <a:endParaRPr lang="ru-RU" sz="3200" dirty="0">
              <a:latin typeface="+mn-lt"/>
            </a:endParaRPr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Следствия из аксиом стереометрии.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10429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Теорема: Через две пересекающиеся прямые проходит плоскость, и притом только одна.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4429125" y="2714625"/>
            <a:ext cx="471487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1075" indent="-981075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/>
              <a:t>Дано: </a:t>
            </a:r>
            <a:r>
              <a:rPr lang="ru-RU" altLang="ru-RU" sz="3200" i="1">
                <a:sym typeface="Symbol" pitchFamily="18" charset="2"/>
              </a:rPr>
              <a:t>а </a:t>
            </a:r>
            <a:r>
              <a:rPr lang="en-US" altLang="ru-RU" sz="3200" i="1">
                <a:sym typeface="Symbol" pitchFamily="18" charset="2"/>
              </a:rPr>
              <a:t>b=M</a:t>
            </a:r>
            <a:r>
              <a:rPr lang="ru-RU" altLang="ru-RU" sz="3200" i="1">
                <a:sym typeface="Symbol" pitchFamily="18" charset="2"/>
              </a:rPr>
              <a:t> </a:t>
            </a:r>
            <a:endParaRPr lang="en-US" altLang="ru-RU" sz="3200" i="1">
              <a:sym typeface="Symbol" pitchFamily="18" charset="2"/>
            </a:endParaRPr>
          </a:p>
          <a:p>
            <a:pPr>
              <a:spcBef>
                <a:spcPct val="20000"/>
              </a:spcBef>
            </a:pPr>
            <a:r>
              <a:rPr lang="ru-RU" altLang="ru-RU" sz="3200" i="1">
                <a:sym typeface="Symbol" pitchFamily="18" charset="2"/>
              </a:rPr>
              <a:t>Доказать, что , </a:t>
            </a:r>
            <a:r>
              <a:rPr lang="en-US" altLang="ru-RU" sz="3200" i="1">
                <a:sym typeface="Symbol" pitchFamily="18" charset="2"/>
              </a:rPr>
              <a:t/>
            </a:r>
            <a:br>
              <a:rPr lang="en-US" altLang="ru-RU" sz="3200" i="1">
                <a:sym typeface="Symbol" pitchFamily="18" charset="2"/>
              </a:rPr>
            </a:br>
            <a:r>
              <a:rPr lang="ru-RU" altLang="ru-RU" sz="3200" i="1">
                <a:sym typeface="Symbol" pitchFamily="18" charset="2"/>
              </a:rPr>
              <a:t>а, </a:t>
            </a:r>
            <a:r>
              <a:rPr lang="en-US" altLang="ru-RU" sz="3200" i="1">
                <a:sym typeface="Symbol" pitchFamily="18" charset="2"/>
              </a:rPr>
              <a:t>b</a:t>
            </a:r>
            <a:r>
              <a:rPr lang="ru-RU" altLang="ru-RU" sz="3200" i="1">
                <a:sym typeface="Symbol" pitchFamily="18" charset="2"/>
              </a:rPr>
              <a:t>.</a:t>
            </a:r>
            <a:endParaRPr lang="ru-RU" altLang="ru-RU" sz="32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4625"/>
            <a:ext cx="39925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Следствия из аксиом стереометрии.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0"/>
            <a:ext cx="52943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50" y="6072188"/>
            <a:ext cx="4214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>
                <a:solidFill>
                  <a:srgbClr val="FF0000"/>
                </a:solidFill>
              </a:rPr>
              <a:t>ДЗ: п.3, №5,6,11,12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2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285875"/>
            <a:ext cx="7786687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0" y="1643063"/>
            <a:ext cx="3500438" cy="135731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Дано: </a:t>
            </a:r>
            <a:r>
              <a:rPr lang="en-US" sz="3200" dirty="0">
                <a:latin typeface="+mn-lt"/>
              </a:rPr>
              <a:t/>
            </a:r>
            <a:br>
              <a:rPr lang="en-US" sz="3200" dirty="0">
                <a:latin typeface="+mn-lt"/>
              </a:rPr>
            </a:br>
            <a:r>
              <a:rPr lang="en-US" sz="3200" dirty="0">
                <a:latin typeface="+mn-lt"/>
              </a:rPr>
              <a:t>ABCDA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B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D</a:t>
            </a:r>
            <a:r>
              <a:rPr lang="en-US" sz="3200" baseline="-25000" dirty="0">
                <a:latin typeface="+mn-lt"/>
              </a:rPr>
              <a:t>1 </a:t>
            </a:r>
            <a:r>
              <a:rPr lang="en-US" sz="3200" dirty="0">
                <a:latin typeface="+mn-lt"/>
              </a:rPr>
              <a:t>–</a:t>
            </a:r>
            <a:r>
              <a:rPr lang="ru-RU" sz="3200" dirty="0">
                <a:latin typeface="+mn-lt"/>
              </a:rPr>
              <a:t>куб, </a:t>
            </a:r>
            <a:r>
              <a:rPr lang="en-US" sz="3200" dirty="0">
                <a:latin typeface="+mn-lt"/>
              </a:rPr>
              <a:t>A</a:t>
            </a:r>
            <a:r>
              <a:rPr lang="ru-RU" sz="3200" dirty="0">
                <a:latin typeface="+mn-lt"/>
              </a:rPr>
              <a:t>,</a:t>
            </a:r>
            <a:r>
              <a:rPr lang="en-US" sz="3200" dirty="0">
                <a:latin typeface="+mn-lt"/>
              </a:rPr>
              <a:t>B</a:t>
            </a:r>
            <a:r>
              <a:rPr lang="ru-RU" sz="3200" dirty="0">
                <a:latin typeface="+mn-lt"/>
              </a:rPr>
              <a:t>,</a:t>
            </a:r>
            <a:r>
              <a:rPr lang="en-US" sz="3200" dirty="0">
                <a:latin typeface="+mn-lt"/>
              </a:rPr>
              <a:t>C</a:t>
            </a:r>
            <a:r>
              <a:rPr lang="ru-RU" sz="3200" dirty="0">
                <a:latin typeface="+mn-lt"/>
              </a:rPr>
              <a:t>,</a:t>
            </a:r>
            <a:r>
              <a:rPr lang="en-US" sz="3200" dirty="0">
                <a:latin typeface="+mn-lt"/>
              </a:rPr>
              <a:t>D</a:t>
            </a:r>
            <a:r>
              <a:rPr lang="ru-RU" sz="3200" i="1" dirty="0">
                <a:latin typeface="+mn-lt"/>
                <a:sym typeface="Symbol"/>
              </a:rPr>
              <a:t> </a:t>
            </a:r>
            <a:endParaRPr lang="ru-RU" sz="3200" baseline="-25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785938"/>
            <a:ext cx="52133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0" y="1643063"/>
            <a:ext cx="4000500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1075" indent="-981075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/>
              <a:t>Дано: </a:t>
            </a:r>
            <a:r>
              <a:rPr lang="ru-RU" altLang="ru-RU" sz="3200" i="1">
                <a:sym typeface="Symbol" pitchFamily="18" charset="2"/>
              </a:rPr>
              <a:t></a:t>
            </a:r>
            <a:r>
              <a:rPr lang="en-US" altLang="ru-RU" sz="3200" i="1">
                <a:sym typeface="Symbol" pitchFamily="18" charset="2"/>
              </a:rPr>
              <a:t>   = c</a:t>
            </a:r>
            <a:r>
              <a:rPr lang="ru-RU" altLang="ru-RU" sz="3200" i="1">
                <a:sym typeface="Symbol" pitchFamily="18" charset="2"/>
              </a:rPr>
              <a:t>, </a:t>
            </a:r>
            <a:br>
              <a:rPr lang="ru-RU" altLang="ru-RU" sz="3200" i="1">
                <a:sym typeface="Symbol" pitchFamily="18" charset="2"/>
              </a:rPr>
            </a:br>
            <a:r>
              <a:rPr lang="ru-RU" altLang="ru-RU" sz="3200" i="1">
                <a:sym typeface="Symbol" pitchFamily="18" charset="2"/>
              </a:rPr>
              <a:t>А  ,</a:t>
            </a:r>
            <a:r>
              <a:rPr lang="ru-RU" altLang="ru-RU" sz="3200">
                <a:sym typeface="Symbol" pitchFamily="18" charset="2"/>
              </a:rPr>
              <a:t> В </a:t>
            </a:r>
            <a:r>
              <a:rPr lang="ru-RU" altLang="ru-RU" sz="3200" i="1">
                <a:sym typeface="Symbol" pitchFamily="18" charset="2"/>
              </a:rPr>
              <a:t> </a:t>
            </a:r>
            <a:r>
              <a:rPr lang="en-US" altLang="ru-RU" sz="3200" i="1">
                <a:sym typeface="Symbol" pitchFamily="18" charset="2"/>
              </a:rPr>
              <a:t></a:t>
            </a:r>
            <a:r>
              <a:rPr lang="ru-RU" altLang="ru-RU" sz="3200" i="1">
                <a:sym typeface="Symbol" pitchFamily="18" charset="2"/>
              </a:rPr>
              <a:t>, </a:t>
            </a:r>
            <a:br>
              <a:rPr lang="ru-RU" altLang="ru-RU" sz="3200" i="1">
                <a:sym typeface="Symbol" pitchFamily="18" charset="2"/>
              </a:rPr>
            </a:br>
            <a:r>
              <a:rPr lang="ru-RU" altLang="ru-RU" sz="3200" i="1">
                <a:sym typeface="Symbol" pitchFamily="18" charset="2"/>
              </a:rPr>
              <a:t>М  с.</a:t>
            </a:r>
          </a:p>
          <a:p>
            <a:pPr>
              <a:spcBef>
                <a:spcPct val="20000"/>
              </a:spcBef>
            </a:pPr>
            <a:r>
              <a:rPr lang="ru-RU" altLang="ru-RU" sz="3200"/>
              <a:t>Найти общую точку плоскостей </a:t>
            </a:r>
            <a:r>
              <a:rPr lang="ru-RU" altLang="ru-RU" sz="3200" i="1">
                <a:sym typeface="Symbol" pitchFamily="18" charset="2"/>
              </a:rPr>
              <a:t>,</a:t>
            </a:r>
            <a:r>
              <a:rPr lang="en-US" altLang="ru-RU" sz="3200" i="1">
                <a:sym typeface="Symbol" pitchFamily="18" charset="2"/>
              </a:rPr>
              <a:t> </a:t>
            </a:r>
            <a:r>
              <a:rPr lang="ru-RU" altLang="ru-RU" sz="3200" i="1">
                <a:sym typeface="Symbol" pitchFamily="18" charset="2"/>
              </a:rPr>
              <a:t> и (АМВ) </a:t>
            </a:r>
            <a:endParaRPr lang="ru-RU" alt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34"/>
          <p:cNvGrpSpPr>
            <a:grpSpLocks/>
          </p:cNvGrpSpPr>
          <p:nvPr/>
        </p:nvGrpSpPr>
        <p:grpSpPr bwMode="auto">
          <a:xfrm>
            <a:off x="4643438" y="2214563"/>
            <a:ext cx="4357687" cy="4391025"/>
            <a:chOff x="4643438" y="2214554"/>
            <a:chExt cx="4357718" cy="4390755"/>
          </a:xfrm>
        </p:grpSpPr>
        <p:pic>
          <p:nvPicPr>
            <p:cNvPr id="1947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6314" y="2428868"/>
              <a:ext cx="4207104" cy="385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4" name="TextBox 22"/>
            <p:cNvSpPr txBox="1">
              <a:spLocks noChangeArrowheads="1"/>
            </p:cNvSpPr>
            <p:nvPr/>
          </p:nvSpPr>
          <p:spPr bwMode="auto">
            <a:xfrm>
              <a:off x="8572528" y="2285992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K</a:t>
              </a:r>
              <a:endParaRPr lang="ru-RU" altLang="ru-RU" sz="2400"/>
            </a:p>
          </p:txBody>
        </p:sp>
        <p:sp>
          <p:nvSpPr>
            <p:cNvPr id="19475" name="TextBox 23"/>
            <p:cNvSpPr txBox="1">
              <a:spLocks noChangeArrowheads="1"/>
            </p:cNvSpPr>
            <p:nvPr/>
          </p:nvSpPr>
          <p:spPr bwMode="auto">
            <a:xfrm>
              <a:off x="4786314" y="3000372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M</a:t>
              </a:r>
              <a:endParaRPr lang="ru-RU" altLang="ru-RU" sz="2400"/>
            </a:p>
          </p:txBody>
        </p:sp>
        <p:sp>
          <p:nvSpPr>
            <p:cNvPr id="19476" name="TextBox 24"/>
            <p:cNvSpPr txBox="1">
              <a:spLocks noChangeArrowheads="1"/>
            </p:cNvSpPr>
            <p:nvPr/>
          </p:nvSpPr>
          <p:spPr bwMode="auto">
            <a:xfrm>
              <a:off x="5643570" y="221455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N</a:t>
              </a:r>
              <a:endParaRPr lang="ru-RU" altLang="ru-RU" sz="2400"/>
            </a:p>
          </p:txBody>
        </p:sp>
        <p:sp>
          <p:nvSpPr>
            <p:cNvPr id="19477" name="TextBox 25"/>
            <p:cNvSpPr txBox="1">
              <a:spLocks noChangeArrowheads="1"/>
            </p:cNvSpPr>
            <p:nvPr/>
          </p:nvSpPr>
          <p:spPr bwMode="auto">
            <a:xfrm>
              <a:off x="7358082" y="328612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P</a:t>
              </a:r>
              <a:endParaRPr lang="ru-RU" altLang="ru-RU" sz="2400"/>
            </a:p>
          </p:txBody>
        </p:sp>
        <p:sp>
          <p:nvSpPr>
            <p:cNvPr id="19478" name="TextBox 27"/>
            <p:cNvSpPr txBox="1">
              <a:spLocks noChangeArrowheads="1"/>
            </p:cNvSpPr>
            <p:nvPr/>
          </p:nvSpPr>
          <p:spPr bwMode="auto">
            <a:xfrm>
              <a:off x="8429652" y="5500702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400"/>
                <a:t>С</a:t>
              </a:r>
            </a:p>
          </p:txBody>
        </p:sp>
        <p:sp>
          <p:nvSpPr>
            <p:cNvPr id="19479" name="TextBox 28"/>
            <p:cNvSpPr txBox="1">
              <a:spLocks noChangeArrowheads="1"/>
            </p:cNvSpPr>
            <p:nvPr/>
          </p:nvSpPr>
          <p:spPr bwMode="auto">
            <a:xfrm>
              <a:off x="4643438" y="614364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A</a:t>
              </a:r>
              <a:endParaRPr lang="ru-RU" altLang="ru-RU" sz="2400"/>
            </a:p>
          </p:txBody>
        </p:sp>
        <p:sp>
          <p:nvSpPr>
            <p:cNvPr id="19480" name="TextBox 29"/>
            <p:cNvSpPr txBox="1">
              <a:spLocks noChangeArrowheads="1"/>
            </p:cNvSpPr>
            <p:nvPr/>
          </p:nvSpPr>
          <p:spPr bwMode="auto">
            <a:xfrm>
              <a:off x="5429256" y="5286388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B</a:t>
              </a:r>
              <a:endParaRPr lang="ru-RU" altLang="ru-RU" sz="2400"/>
            </a:p>
          </p:txBody>
        </p:sp>
        <p:sp>
          <p:nvSpPr>
            <p:cNvPr id="19481" name="TextBox 30"/>
            <p:cNvSpPr txBox="1">
              <a:spLocks noChangeArrowheads="1"/>
            </p:cNvSpPr>
            <p:nvPr/>
          </p:nvSpPr>
          <p:spPr bwMode="auto">
            <a:xfrm>
              <a:off x="7643834" y="614364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D</a:t>
              </a:r>
              <a:endParaRPr lang="ru-RU" altLang="ru-RU" sz="2400"/>
            </a:p>
          </p:txBody>
        </p:sp>
        <p:sp>
          <p:nvSpPr>
            <p:cNvPr id="19482" name="TextBox 31"/>
            <p:cNvSpPr txBox="1">
              <a:spLocks noChangeArrowheads="1"/>
            </p:cNvSpPr>
            <p:nvPr/>
          </p:nvSpPr>
          <p:spPr bwMode="auto">
            <a:xfrm>
              <a:off x="8143900" y="578645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F</a:t>
              </a:r>
              <a:endParaRPr lang="ru-RU" altLang="ru-RU" sz="2400"/>
            </a:p>
          </p:txBody>
        </p:sp>
      </p:grpSp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1" name="Содержимое 2"/>
          <p:cNvSpPr txBox="1">
            <a:spLocks/>
          </p:cNvSpPr>
          <p:nvPr/>
        </p:nvSpPr>
        <p:spPr bwMode="auto">
          <a:xfrm>
            <a:off x="0" y="1285875"/>
            <a:ext cx="90011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1075" indent="-981075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 i="1">
                <a:sym typeface="Symbol" pitchFamily="18" charset="2"/>
              </a:rPr>
              <a:t>Найдите ошибку построения </a:t>
            </a:r>
            <a:endParaRPr lang="ru-RU" altLang="ru-RU" sz="3200"/>
          </a:p>
        </p:txBody>
      </p:sp>
      <p:grpSp>
        <p:nvGrpSpPr>
          <p:cNvPr id="4" name="Группа 32"/>
          <p:cNvGrpSpPr>
            <a:grpSpLocks/>
          </p:cNvGrpSpPr>
          <p:nvPr/>
        </p:nvGrpSpPr>
        <p:grpSpPr bwMode="auto">
          <a:xfrm>
            <a:off x="285750" y="2286000"/>
            <a:ext cx="4449763" cy="4319588"/>
            <a:chOff x="285720" y="2285992"/>
            <a:chExt cx="4449643" cy="4319317"/>
          </a:xfrm>
        </p:grpSpPr>
        <p:pic>
          <p:nvPicPr>
            <p:cNvPr id="1946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2571744"/>
              <a:ext cx="4449643" cy="371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4" name="TextBox 7"/>
            <p:cNvSpPr txBox="1">
              <a:spLocks noChangeArrowheads="1"/>
            </p:cNvSpPr>
            <p:nvPr/>
          </p:nvSpPr>
          <p:spPr bwMode="auto">
            <a:xfrm>
              <a:off x="4214810" y="542926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400"/>
                <a:t>С</a:t>
              </a:r>
            </a:p>
          </p:txBody>
        </p:sp>
        <p:sp>
          <p:nvSpPr>
            <p:cNvPr id="19465" name="TextBox 8"/>
            <p:cNvSpPr txBox="1">
              <a:spLocks noChangeArrowheads="1"/>
            </p:cNvSpPr>
            <p:nvPr/>
          </p:nvSpPr>
          <p:spPr bwMode="auto">
            <a:xfrm>
              <a:off x="428596" y="6072206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A</a:t>
              </a:r>
              <a:endParaRPr lang="ru-RU" altLang="ru-RU" sz="2400"/>
            </a:p>
          </p:txBody>
        </p:sp>
        <p:sp>
          <p:nvSpPr>
            <p:cNvPr id="19466" name="TextBox 10"/>
            <p:cNvSpPr txBox="1">
              <a:spLocks noChangeArrowheads="1"/>
            </p:cNvSpPr>
            <p:nvPr/>
          </p:nvSpPr>
          <p:spPr bwMode="auto">
            <a:xfrm>
              <a:off x="1214414" y="5214950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B</a:t>
              </a:r>
              <a:endParaRPr lang="ru-RU" altLang="ru-RU" sz="2400"/>
            </a:p>
          </p:txBody>
        </p:sp>
        <p:sp>
          <p:nvSpPr>
            <p:cNvPr id="19467" name="TextBox 11"/>
            <p:cNvSpPr txBox="1">
              <a:spLocks noChangeArrowheads="1"/>
            </p:cNvSpPr>
            <p:nvPr/>
          </p:nvSpPr>
          <p:spPr bwMode="auto">
            <a:xfrm>
              <a:off x="3428992" y="6072206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D</a:t>
              </a:r>
              <a:endParaRPr lang="ru-RU" altLang="ru-RU" sz="2400"/>
            </a:p>
          </p:txBody>
        </p:sp>
        <p:sp>
          <p:nvSpPr>
            <p:cNvPr id="19468" name="TextBox 12"/>
            <p:cNvSpPr txBox="1">
              <a:spLocks noChangeArrowheads="1"/>
            </p:cNvSpPr>
            <p:nvPr/>
          </p:nvSpPr>
          <p:spPr bwMode="auto">
            <a:xfrm>
              <a:off x="4286248" y="2357430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K</a:t>
              </a:r>
              <a:endParaRPr lang="ru-RU" altLang="ru-RU" sz="2400"/>
            </a:p>
          </p:txBody>
        </p:sp>
        <p:sp>
          <p:nvSpPr>
            <p:cNvPr id="19469" name="TextBox 13"/>
            <p:cNvSpPr txBox="1">
              <a:spLocks noChangeArrowheads="1"/>
            </p:cNvSpPr>
            <p:nvPr/>
          </p:nvSpPr>
          <p:spPr bwMode="auto">
            <a:xfrm>
              <a:off x="500034" y="3071810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M</a:t>
              </a:r>
              <a:endParaRPr lang="ru-RU" altLang="ru-RU" sz="2400"/>
            </a:p>
          </p:txBody>
        </p:sp>
        <p:sp>
          <p:nvSpPr>
            <p:cNvPr id="19470" name="TextBox 14"/>
            <p:cNvSpPr txBox="1">
              <a:spLocks noChangeArrowheads="1"/>
            </p:cNvSpPr>
            <p:nvPr/>
          </p:nvSpPr>
          <p:spPr bwMode="auto">
            <a:xfrm>
              <a:off x="1357290" y="2285992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N</a:t>
              </a:r>
              <a:endParaRPr lang="ru-RU" altLang="ru-RU" sz="2400"/>
            </a:p>
          </p:txBody>
        </p:sp>
        <p:sp>
          <p:nvSpPr>
            <p:cNvPr id="19471" name="TextBox 17"/>
            <p:cNvSpPr txBox="1">
              <a:spLocks noChangeArrowheads="1"/>
            </p:cNvSpPr>
            <p:nvPr/>
          </p:nvSpPr>
          <p:spPr bwMode="auto">
            <a:xfrm>
              <a:off x="3071802" y="3357562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P</a:t>
              </a:r>
              <a:endParaRPr lang="ru-RU" altLang="ru-RU" sz="2400"/>
            </a:p>
          </p:txBody>
        </p:sp>
        <p:sp>
          <p:nvSpPr>
            <p:cNvPr id="19472" name="TextBox 20"/>
            <p:cNvSpPr txBox="1">
              <a:spLocks noChangeArrowheads="1"/>
            </p:cNvSpPr>
            <p:nvPr/>
          </p:nvSpPr>
          <p:spPr bwMode="auto">
            <a:xfrm>
              <a:off x="1643042" y="6143644"/>
              <a:ext cx="428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ru-RU" sz="2400"/>
                <a:t>F</a:t>
              </a:r>
              <a:endParaRPr lang="ru-RU" altLang="ru-RU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571625"/>
            <a:ext cx="5570538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0" y="1643063"/>
            <a:ext cx="40005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1075" indent="-981075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/>
              <a:t>Дано: </a:t>
            </a:r>
            <a:r>
              <a:rPr lang="en-US" altLang="ru-RU" sz="3200"/>
              <a:t>ABCDA</a:t>
            </a:r>
            <a:r>
              <a:rPr lang="en-US" altLang="ru-RU" sz="3200" baseline="-25000"/>
              <a:t>1</a:t>
            </a:r>
            <a:r>
              <a:rPr lang="en-US" altLang="ru-RU" sz="3200"/>
              <a:t>B</a:t>
            </a:r>
            <a:r>
              <a:rPr lang="en-US" altLang="ru-RU" sz="3200" baseline="-25000"/>
              <a:t>1</a:t>
            </a:r>
            <a:r>
              <a:rPr lang="en-US" altLang="ru-RU" sz="3200"/>
              <a:t>C</a:t>
            </a:r>
            <a:r>
              <a:rPr lang="en-US" altLang="ru-RU" sz="3200" baseline="-25000"/>
              <a:t>1</a:t>
            </a:r>
            <a:r>
              <a:rPr lang="en-US" altLang="ru-RU" sz="3200"/>
              <a:t>D</a:t>
            </a:r>
            <a:r>
              <a:rPr lang="en-US" altLang="ru-RU" sz="3200" baseline="-25000"/>
              <a:t>1 </a:t>
            </a:r>
            <a:r>
              <a:rPr lang="en-US" altLang="ru-RU" sz="3200"/>
              <a:t>–</a:t>
            </a:r>
            <a:r>
              <a:rPr lang="ru-RU" altLang="ru-RU" sz="3200"/>
              <a:t>куб.</a:t>
            </a:r>
            <a:br>
              <a:rPr lang="ru-RU" altLang="ru-RU" sz="3200"/>
            </a:br>
            <a:r>
              <a:rPr lang="ru-RU" altLang="ru-RU" sz="3200"/>
              <a:t>М</a:t>
            </a:r>
            <a:r>
              <a:rPr lang="ru-RU" altLang="ru-RU" sz="3200" i="1">
                <a:sym typeface="Symbol" pitchFamily="18" charset="2"/>
              </a:rPr>
              <a:t></a:t>
            </a:r>
            <a:r>
              <a:rPr lang="en-US" altLang="ru-RU" sz="3200" i="1">
                <a:sym typeface="Symbol" pitchFamily="18" charset="2"/>
              </a:rPr>
              <a:t> </a:t>
            </a:r>
            <a:r>
              <a:rPr lang="en-US" altLang="ru-RU" sz="3200"/>
              <a:t>BB</a:t>
            </a:r>
            <a:r>
              <a:rPr lang="en-US" altLang="ru-RU" sz="3200" baseline="-25000"/>
              <a:t>1</a:t>
            </a:r>
            <a:r>
              <a:rPr lang="ru-RU" altLang="ru-RU" sz="3200"/>
              <a:t>, </a:t>
            </a:r>
            <a:r>
              <a:rPr lang="en-US" altLang="ru-RU" sz="3200"/>
              <a:t>N</a:t>
            </a:r>
            <a:r>
              <a:rPr lang="ru-RU" altLang="ru-RU" sz="3200" i="1">
                <a:sym typeface="Symbol" pitchFamily="18" charset="2"/>
              </a:rPr>
              <a:t></a:t>
            </a:r>
            <a:r>
              <a:rPr lang="en-US" altLang="ru-RU" sz="3200" i="1">
                <a:sym typeface="Symbol" pitchFamily="18" charset="2"/>
              </a:rPr>
              <a:t> </a:t>
            </a:r>
            <a:r>
              <a:rPr lang="en-US" altLang="ru-RU" sz="3200">
                <a:sym typeface="Symbol" pitchFamily="18" charset="2"/>
              </a:rPr>
              <a:t>C</a:t>
            </a:r>
            <a:r>
              <a:rPr lang="en-US" altLang="ru-RU" sz="3200"/>
              <a:t>C</a:t>
            </a:r>
            <a:r>
              <a:rPr lang="en-US" altLang="ru-RU" sz="3200" baseline="-25000"/>
              <a:t>1</a:t>
            </a:r>
            <a:r>
              <a:rPr lang="en-US" altLang="ru-RU" sz="3200"/>
              <a:t>, K </a:t>
            </a:r>
            <a:r>
              <a:rPr lang="ru-RU" altLang="ru-RU" sz="3200" i="1">
                <a:sym typeface="Symbol" pitchFamily="18" charset="2"/>
              </a:rPr>
              <a:t></a:t>
            </a:r>
            <a:r>
              <a:rPr lang="en-US" altLang="ru-RU" sz="3200">
                <a:sym typeface="Symbol" pitchFamily="18" charset="2"/>
              </a:rPr>
              <a:t> </a:t>
            </a:r>
            <a:r>
              <a:rPr lang="en-US" altLang="ru-RU" sz="3200"/>
              <a:t>DD</a:t>
            </a:r>
            <a:r>
              <a:rPr lang="en-US" altLang="ru-RU" sz="3200" baseline="-25000"/>
              <a:t>1</a:t>
            </a:r>
            <a:r>
              <a:rPr lang="ru-RU" altLang="ru-RU" sz="3200"/>
              <a:t>.</a:t>
            </a:r>
          </a:p>
          <a:p>
            <a:pPr>
              <a:spcBef>
                <a:spcPct val="20000"/>
              </a:spcBef>
            </a:pPr>
            <a:r>
              <a:rPr lang="ru-RU" altLang="ru-RU" sz="3200"/>
              <a:t>Найти: 1) плоскости, в которых лежат М и </a:t>
            </a:r>
            <a:r>
              <a:rPr lang="en-US" altLang="ru-RU" sz="3200"/>
              <a:t>N</a:t>
            </a:r>
            <a:r>
              <a:rPr lang="ru-RU" altLang="ru-RU" sz="3200"/>
              <a:t>.</a:t>
            </a:r>
            <a:endParaRPr lang="en-US" alt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Содержание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>
                <a:hlinkClick r:id="rId2" action="ppaction://hlinksldjump"/>
              </a:rPr>
              <a:t>Предмет стереометрии. Аксиомы стереометрии.</a:t>
            </a:r>
            <a:endParaRPr lang="ru-RU" altLang="ru-RU" smtClean="0"/>
          </a:p>
          <a:p>
            <a:r>
              <a:rPr lang="ru-RU" altLang="ru-RU" smtClean="0">
                <a:hlinkClick r:id="rId3" action="ppaction://hlinksldjump"/>
              </a:rPr>
              <a:t>Следствия из аксиом</a:t>
            </a:r>
            <a:endParaRPr lang="ru-RU" altLang="ru-RU" smtClean="0"/>
          </a:p>
          <a:p>
            <a:r>
              <a:rPr lang="ru-RU" altLang="ru-RU" smtClean="0">
                <a:hlinkClick r:id="rId4" action="ppaction://hlinksldjump"/>
              </a:rPr>
              <a:t>Решение задач</a:t>
            </a:r>
            <a:endParaRPr lang="ru-RU" altLang="ru-RU" smtClean="0"/>
          </a:p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3" y="1571625"/>
            <a:ext cx="5570537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643063"/>
            <a:ext cx="4000500" cy="37147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Дано: </a:t>
            </a:r>
            <a:r>
              <a:rPr lang="en-US" sz="3200" dirty="0">
                <a:latin typeface="+mn-lt"/>
              </a:rPr>
              <a:t>ABCDA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B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D</a:t>
            </a:r>
            <a:r>
              <a:rPr lang="en-US" sz="3200" baseline="-25000" dirty="0">
                <a:latin typeface="+mn-lt"/>
              </a:rPr>
              <a:t>1 </a:t>
            </a:r>
            <a:r>
              <a:rPr lang="en-US" sz="3200" dirty="0">
                <a:latin typeface="+mn-lt"/>
              </a:rPr>
              <a:t>–</a:t>
            </a:r>
            <a:r>
              <a:rPr lang="ru-RU" sz="3200" dirty="0">
                <a:latin typeface="+mn-lt"/>
              </a:rPr>
              <a:t>куб.</a:t>
            </a:r>
            <a:br>
              <a:rPr lang="ru-RU" sz="3200" dirty="0">
                <a:latin typeface="+mn-lt"/>
              </a:rPr>
            </a:br>
            <a:r>
              <a:rPr lang="ru-RU" sz="3200" dirty="0">
                <a:latin typeface="+mn-lt"/>
              </a:rPr>
              <a:t>М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i="1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</a:rPr>
              <a:t>BB</a:t>
            </a:r>
            <a:r>
              <a:rPr lang="en-US" sz="3200" baseline="-25000" dirty="0">
                <a:latin typeface="+mn-lt"/>
              </a:rPr>
              <a:t>1</a:t>
            </a:r>
            <a:r>
              <a:rPr lang="ru-RU" sz="3200" dirty="0">
                <a:latin typeface="+mn-lt"/>
              </a:rPr>
              <a:t>, </a:t>
            </a:r>
            <a:r>
              <a:rPr lang="en-US" sz="3200" dirty="0">
                <a:latin typeface="+mn-lt"/>
              </a:rPr>
              <a:t>N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i="1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  <a:sym typeface="Symbol"/>
              </a:rPr>
              <a:t>C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, K 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</a:rPr>
              <a:t>DD</a:t>
            </a:r>
            <a:r>
              <a:rPr lang="en-US" sz="3200" baseline="-25000" dirty="0">
                <a:latin typeface="+mn-lt"/>
              </a:rPr>
              <a:t>1</a:t>
            </a:r>
            <a:r>
              <a:rPr lang="ru-RU" sz="3200" dirty="0">
                <a:latin typeface="+mn-lt"/>
              </a:rPr>
              <a:t>.</a:t>
            </a:r>
          </a:p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Найти: 2) точку пересечения прямых М</a:t>
            </a:r>
            <a:r>
              <a:rPr lang="en-US" sz="3200" dirty="0">
                <a:latin typeface="+mn-lt"/>
              </a:rPr>
              <a:t>N</a:t>
            </a:r>
            <a:r>
              <a:rPr lang="ru-RU" sz="3200" dirty="0">
                <a:latin typeface="+mn-lt"/>
              </a:rPr>
              <a:t> и ВС.</a:t>
            </a:r>
            <a:endParaRPr 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3" y="1571625"/>
            <a:ext cx="5570537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643063"/>
            <a:ext cx="4000500" cy="37147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Дано: </a:t>
            </a:r>
            <a:r>
              <a:rPr lang="en-US" sz="3200" dirty="0">
                <a:latin typeface="+mn-lt"/>
              </a:rPr>
              <a:t>ABCDA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B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D</a:t>
            </a:r>
            <a:r>
              <a:rPr lang="en-US" sz="3200" baseline="-25000" dirty="0">
                <a:latin typeface="+mn-lt"/>
              </a:rPr>
              <a:t>1 </a:t>
            </a:r>
            <a:r>
              <a:rPr lang="en-US" sz="3200" dirty="0">
                <a:latin typeface="+mn-lt"/>
              </a:rPr>
              <a:t>–</a:t>
            </a:r>
            <a:r>
              <a:rPr lang="ru-RU" sz="3200" dirty="0">
                <a:latin typeface="+mn-lt"/>
              </a:rPr>
              <a:t>куб.</a:t>
            </a:r>
            <a:br>
              <a:rPr lang="ru-RU" sz="3200" dirty="0">
                <a:latin typeface="+mn-lt"/>
              </a:rPr>
            </a:br>
            <a:r>
              <a:rPr lang="ru-RU" sz="3200" dirty="0">
                <a:latin typeface="+mn-lt"/>
              </a:rPr>
              <a:t>М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i="1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</a:rPr>
              <a:t>BB</a:t>
            </a:r>
            <a:r>
              <a:rPr lang="en-US" sz="3200" baseline="-25000" dirty="0">
                <a:latin typeface="+mn-lt"/>
              </a:rPr>
              <a:t>1</a:t>
            </a:r>
            <a:r>
              <a:rPr lang="ru-RU" sz="3200" dirty="0">
                <a:latin typeface="+mn-lt"/>
              </a:rPr>
              <a:t>, </a:t>
            </a:r>
            <a:r>
              <a:rPr lang="en-US" sz="3200" dirty="0">
                <a:latin typeface="+mn-lt"/>
              </a:rPr>
              <a:t>N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i="1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  <a:sym typeface="Symbol"/>
              </a:rPr>
              <a:t>C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, K 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</a:rPr>
              <a:t>DD</a:t>
            </a:r>
            <a:r>
              <a:rPr lang="en-US" sz="3200" baseline="-25000" dirty="0">
                <a:latin typeface="+mn-lt"/>
              </a:rPr>
              <a:t>1</a:t>
            </a:r>
            <a:r>
              <a:rPr lang="ru-RU" sz="3200" dirty="0">
                <a:latin typeface="+mn-lt"/>
              </a:rPr>
              <a:t>.</a:t>
            </a:r>
          </a:p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Найти: 3) точку пересечения прямых К</a:t>
            </a:r>
            <a:r>
              <a:rPr lang="en-US" sz="3200" dirty="0">
                <a:latin typeface="+mn-lt"/>
              </a:rPr>
              <a:t>N</a:t>
            </a:r>
            <a:r>
              <a:rPr lang="ru-RU" sz="3200" dirty="0">
                <a:latin typeface="+mn-lt"/>
              </a:rPr>
              <a:t> и плоскости АВС.</a:t>
            </a:r>
            <a:endParaRPr 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3" y="1571625"/>
            <a:ext cx="5570537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643063"/>
            <a:ext cx="4000500" cy="37147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Дано: </a:t>
            </a:r>
            <a:r>
              <a:rPr lang="en-US" sz="3200" dirty="0">
                <a:latin typeface="+mn-lt"/>
              </a:rPr>
              <a:t>ABCDA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B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D</a:t>
            </a:r>
            <a:r>
              <a:rPr lang="en-US" sz="3200" baseline="-25000" dirty="0">
                <a:latin typeface="+mn-lt"/>
              </a:rPr>
              <a:t>1 </a:t>
            </a:r>
            <a:r>
              <a:rPr lang="en-US" sz="3200" dirty="0">
                <a:latin typeface="+mn-lt"/>
              </a:rPr>
              <a:t>–</a:t>
            </a:r>
            <a:r>
              <a:rPr lang="ru-RU" sz="3200" dirty="0">
                <a:latin typeface="+mn-lt"/>
              </a:rPr>
              <a:t>куб.</a:t>
            </a:r>
            <a:br>
              <a:rPr lang="ru-RU" sz="3200" dirty="0">
                <a:latin typeface="+mn-lt"/>
              </a:rPr>
            </a:br>
            <a:r>
              <a:rPr lang="ru-RU" sz="3200" dirty="0">
                <a:latin typeface="+mn-lt"/>
              </a:rPr>
              <a:t>М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i="1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</a:rPr>
              <a:t>BB</a:t>
            </a:r>
            <a:r>
              <a:rPr lang="en-US" sz="3200" baseline="-25000" dirty="0">
                <a:latin typeface="+mn-lt"/>
              </a:rPr>
              <a:t>1</a:t>
            </a:r>
            <a:r>
              <a:rPr lang="ru-RU" sz="3200" dirty="0">
                <a:latin typeface="+mn-lt"/>
              </a:rPr>
              <a:t>, </a:t>
            </a:r>
            <a:r>
              <a:rPr lang="en-US" sz="3200" dirty="0">
                <a:latin typeface="+mn-lt"/>
              </a:rPr>
              <a:t>N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i="1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  <a:sym typeface="Symbol"/>
              </a:rPr>
              <a:t>C</a:t>
            </a:r>
            <a:r>
              <a:rPr lang="en-US" sz="3200" dirty="0">
                <a:latin typeface="+mn-lt"/>
              </a:rPr>
              <a:t>C</a:t>
            </a:r>
            <a:r>
              <a:rPr lang="en-US" sz="3200" baseline="-25000" dirty="0">
                <a:latin typeface="+mn-lt"/>
              </a:rPr>
              <a:t>1</a:t>
            </a:r>
            <a:r>
              <a:rPr lang="en-US" sz="3200" dirty="0">
                <a:latin typeface="+mn-lt"/>
              </a:rPr>
              <a:t>, K </a:t>
            </a:r>
            <a:r>
              <a:rPr lang="ru-RU" sz="3200" i="1" dirty="0">
                <a:latin typeface="+mn-lt"/>
                <a:sym typeface="Symbol"/>
              </a:rPr>
              <a:t></a:t>
            </a:r>
            <a:r>
              <a:rPr lang="en-US" sz="3200" dirty="0">
                <a:latin typeface="+mn-lt"/>
                <a:sym typeface="Symbol"/>
              </a:rPr>
              <a:t> </a:t>
            </a:r>
            <a:r>
              <a:rPr lang="en-US" sz="3200" dirty="0">
                <a:latin typeface="+mn-lt"/>
              </a:rPr>
              <a:t>DD</a:t>
            </a:r>
            <a:r>
              <a:rPr lang="en-US" sz="3200" baseline="-25000" dirty="0">
                <a:latin typeface="+mn-lt"/>
              </a:rPr>
              <a:t>1</a:t>
            </a:r>
            <a:r>
              <a:rPr lang="ru-RU" sz="3200" dirty="0">
                <a:latin typeface="+mn-lt"/>
              </a:rPr>
              <a:t>.</a:t>
            </a:r>
          </a:p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Найти: 4) линию пересечения плоскостей МК</a:t>
            </a:r>
            <a:r>
              <a:rPr lang="en-US" sz="3200" dirty="0">
                <a:latin typeface="+mn-lt"/>
              </a:rPr>
              <a:t>N</a:t>
            </a:r>
            <a:r>
              <a:rPr lang="ru-RU" sz="3200" dirty="0">
                <a:latin typeface="+mn-lt"/>
              </a:rPr>
              <a:t> и АВС.</a:t>
            </a:r>
            <a:endParaRPr 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571625"/>
            <a:ext cx="5570537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1" name="Содержимое 2"/>
          <p:cNvSpPr txBox="1">
            <a:spLocks/>
          </p:cNvSpPr>
          <p:nvPr/>
        </p:nvSpPr>
        <p:spPr bwMode="auto">
          <a:xfrm>
            <a:off x="0" y="1643063"/>
            <a:ext cx="40005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81075" indent="-981075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/>
              <a:t>Дано: </a:t>
            </a:r>
            <a:r>
              <a:rPr lang="en-US" altLang="ru-RU" sz="3200"/>
              <a:t>ABCDA</a:t>
            </a:r>
            <a:r>
              <a:rPr lang="en-US" altLang="ru-RU" sz="3200" baseline="-25000"/>
              <a:t>1</a:t>
            </a:r>
            <a:r>
              <a:rPr lang="en-US" altLang="ru-RU" sz="3200"/>
              <a:t>B</a:t>
            </a:r>
            <a:r>
              <a:rPr lang="en-US" altLang="ru-RU" sz="3200" baseline="-25000"/>
              <a:t>1</a:t>
            </a:r>
            <a:r>
              <a:rPr lang="en-US" altLang="ru-RU" sz="3200"/>
              <a:t>C</a:t>
            </a:r>
            <a:r>
              <a:rPr lang="en-US" altLang="ru-RU" sz="3200" baseline="-25000"/>
              <a:t>1</a:t>
            </a:r>
            <a:r>
              <a:rPr lang="en-US" altLang="ru-RU" sz="3200"/>
              <a:t>D</a:t>
            </a:r>
            <a:r>
              <a:rPr lang="en-US" altLang="ru-RU" sz="3200" baseline="-25000"/>
              <a:t>1 </a:t>
            </a:r>
            <a:r>
              <a:rPr lang="en-US" altLang="ru-RU" sz="3200"/>
              <a:t>–</a:t>
            </a:r>
            <a:r>
              <a:rPr lang="ru-RU" altLang="ru-RU" sz="3200"/>
              <a:t>куб.</a:t>
            </a:r>
            <a:br>
              <a:rPr lang="ru-RU" altLang="ru-RU" sz="3200"/>
            </a:br>
            <a:r>
              <a:rPr lang="ru-RU" altLang="ru-RU" sz="3200"/>
              <a:t>М</a:t>
            </a:r>
            <a:r>
              <a:rPr lang="ru-RU" altLang="ru-RU" sz="3200" i="1">
                <a:sym typeface="Symbol" pitchFamily="18" charset="2"/>
              </a:rPr>
              <a:t></a:t>
            </a:r>
            <a:r>
              <a:rPr lang="en-US" altLang="ru-RU" sz="3200" i="1">
                <a:sym typeface="Symbol" pitchFamily="18" charset="2"/>
              </a:rPr>
              <a:t> </a:t>
            </a:r>
            <a:r>
              <a:rPr lang="en-US" altLang="ru-RU" sz="3200"/>
              <a:t>BB</a:t>
            </a:r>
            <a:r>
              <a:rPr lang="en-US" altLang="ru-RU" sz="3200" baseline="-25000"/>
              <a:t>1</a:t>
            </a:r>
            <a:r>
              <a:rPr lang="ru-RU" altLang="ru-RU" sz="3200"/>
              <a:t>, </a:t>
            </a:r>
            <a:r>
              <a:rPr lang="en-US" altLang="ru-RU" sz="3200"/>
              <a:t>N</a:t>
            </a:r>
            <a:r>
              <a:rPr lang="ru-RU" altLang="ru-RU" sz="3200" i="1">
                <a:sym typeface="Symbol" pitchFamily="18" charset="2"/>
              </a:rPr>
              <a:t></a:t>
            </a:r>
            <a:r>
              <a:rPr lang="en-US" altLang="ru-RU" sz="3200" i="1">
                <a:sym typeface="Symbol" pitchFamily="18" charset="2"/>
              </a:rPr>
              <a:t> </a:t>
            </a:r>
            <a:r>
              <a:rPr lang="en-US" altLang="ru-RU" sz="3200">
                <a:sym typeface="Symbol" pitchFamily="18" charset="2"/>
              </a:rPr>
              <a:t>C</a:t>
            </a:r>
            <a:r>
              <a:rPr lang="en-US" altLang="ru-RU" sz="3200"/>
              <a:t>C</a:t>
            </a:r>
            <a:r>
              <a:rPr lang="en-US" altLang="ru-RU" sz="3200" baseline="-25000"/>
              <a:t>1</a:t>
            </a:r>
            <a:r>
              <a:rPr lang="en-US" altLang="ru-RU" sz="3200"/>
              <a:t>, K </a:t>
            </a:r>
            <a:r>
              <a:rPr lang="ru-RU" altLang="ru-RU" sz="3200" i="1">
                <a:sym typeface="Symbol" pitchFamily="18" charset="2"/>
              </a:rPr>
              <a:t></a:t>
            </a:r>
            <a:r>
              <a:rPr lang="en-US" altLang="ru-RU" sz="3200">
                <a:sym typeface="Symbol" pitchFamily="18" charset="2"/>
              </a:rPr>
              <a:t> </a:t>
            </a:r>
            <a:r>
              <a:rPr lang="en-US" altLang="ru-RU" sz="3200"/>
              <a:t>DD</a:t>
            </a:r>
            <a:r>
              <a:rPr lang="en-US" altLang="ru-RU" sz="3200" baseline="-25000"/>
              <a:t>1</a:t>
            </a:r>
            <a:r>
              <a:rPr lang="ru-RU" altLang="ru-RU" sz="3200"/>
              <a:t>. АВ=3</a:t>
            </a:r>
          </a:p>
          <a:p>
            <a:pPr>
              <a:spcBef>
                <a:spcPct val="20000"/>
              </a:spcBef>
            </a:pPr>
            <a:r>
              <a:rPr lang="ru-RU" altLang="ru-RU" sz="3200"/>
              <a:t>Найти: 5) К</a:t>
            </a:r>
            <a:r>
              <a:rPr lang="en-US" altLang="ru-RU" sz="3200"/>
              <a:t>N</a:t>
            </a:r>
            <a:r>
              <a:rPr lang="ru-RU" altLang="ru-RU" sz="3200"/>
              <a:t>, если </a:t>
            </a:r>
            <a:r>
              <a:rPr lang="en-US" altLang="ru-RU" sz="3200"/>
              <a:t>KD=NC</a:t>
            </a:r>
            <a:r>
              <a:rPr lang="en-US" altLang="ru-RU" sz="3200" baseline="-25000"/>
              <a:t>1</a:t>
            </a:r>
            <a:r>
              <a:rPr lang="en-US" altLang="ru-RU" sz="3200"/>
              <a:t>=1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Решение задач</a:t>
            </a:r>
          </a:p>
        </p:txBody>
      </p:sp>
      <p:sp>
        <p:nvSpPr>
          <p:cNvPr id="10" name="Управляющая кнопка: в начало 9">
            <a:hlinkClick r:id="rId2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995487"/>
            <a:ext cx="3779912" cy="47196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981075" indent="-9810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600" dirty="0">
                <a:latin typeface="+mn-lt"/>
              </a:rPr>
              <a:t>Дано: </a:t>
            </a:r>
            <a:r>
              <a:rPr lang="en-US" sz="2600" dirty="0">
                <a:latin typeface="+mn-lt"/>
              </a:rPr>
              <a:t>ABCDA</a:t>
            </a:r>
            <a:r>
              <a:rPr lang="en-US" sz="2600" baseline="-25000" dirty="0">
                <a:latin typeface="+mn-lt"/>
              </a:rPr>
              <a:t>1</a:t>
            </a:r>
            <a:r>
              <a:rPr lang="en-US" sz="2600" dirty="0">
                <a:latin typeface="+mn-lt"/>
              </a:rPr>
              <a:t>B</a:t>
            </a:r>
            <a:r>
              <a:rPr lang="en-US" sz="2600" baseline="-25000" dirty="0">
                <a:latin typeface="+mn-lt"/>
              </a:rPr>
              <a:t>1</a:t>
            </a:r>
            <a:r>
              <a:rPr lang="en-US" sz="2600" dirty="0">
                <a:latin typeface="+mn-lt"/>
              </a:rPr>
              <a:t>C</a:t>
            </a:r>
            <a:r>
              <a:rPr lang="en-US" sz="2600" baseline="-25000" dirty="0">
                <a:latin typeface="+mn-lt"/>
              </a:rPr>
              <a:t>1</a:t>
            </a:r>
            <a:r>
              <a:rPr lang="en-US" sz="2600" dirty="0">
                <a:latin typeface="+mn-lt"/>
              </a:rPr>
              <a:t>D</a:t>
            </a:r>
            <a:r>
              <a:rPr lang="en-US" sz="2600" baseline="-25000" dirty="0">
                <a:latin typeface="+mn-lt"/>
              </a:rPr>
              <a:t>1 </a:t>
            </a:r>
            <a:r>
              <a:rPr lang="en-US" sz="2600" dirty="0">
                <a:latin typeface="+mn-lt"/>
              </a:rPr>
              <a:t>–</a:t>
            </a:r>
            <a:r>
              <a:rPr lang="ru-RU" sz="2600" dirty="0">
                <a:latin typeface="+mn-lt"/>
              </a:rPr>
              <a:t>куб. </a:t>
            </a:r>
            <a:r>
              <a:rPr lang="en-US" sz="2600" dirty="0">
                <a:latin typeface="+mn-lt"/>
              </a:rPr>
              <a:t/>
            </a:r>
            <a:br>
              <a:rPr lang="en-US" sz="2600" dirty="0">
                <a:latin typeface="+mn-lt"/>
              </a:rPr>
            </a:br>
            <a:r>
              <a:rPr lang="en-US" sz="2600" dirty="0">
                <a:latin typeface="+mn-lt"/>
              </a:rPr>
              <a:t>AB = 5,</a:t>
            </a:r>
            <a:br>
              <a:rPr lang="en-US" sz="2600" dirty="0">
                <a:latin typeface="+mn-lt"/>
              </a:rPr>
            </a:br>
            <a:r>
              <a:rPr lang="ru-RU" sz="2600" dirty="0">
                <a:latin typeface="+mn-lt"/>
              </a:rPr>
              <a:t>М</a:t>
            </a:r>
            <a:r>
              <a:rPr lang="ru-RU" sz="2600" i="1" dirty="0">
                <a:latin typeface="+mn-lt"/>
                <a:sym typeface="Symbol"/>
              </a:rPr>
              <a:t></a:t>
            </a:r>
            <a:r>
              <a:rPr lang="en-US" sz="2600" i="1" dirty="0">
                <a:latin typeface="+mn-lt"/>
                <a:sym typeface="Symbol"/>
              </a:rPr>
              <a:t> A</a:t>
            </a:r>
            <a:r>
              <a:rPr lang="en-US" sz="2600" dirty="0">
                <a:latin typeface="+mn-lt"/>
              </a:rPr>
              <a:t>BC</a:t>
            </a:r>
            <a:r>
              <a:rPr lang="ru-RU" sz="2600" dirty="0">
                <a:latin typeface="+mn-lt"/>
              </a:rPr>
              <a:t>,</a:t>
            </a:r>
            <a:r>
              <a:rPr lang="en-US" sz="2600" dirty="0">
                <a:latin typeface="+mn-lt"/>
              </a:rPr>
              <a:t> N</a:t>
            </a:r>
            <a:r>
              <a:rPr lang="ru-RU" sz="2600" i="1" dirty="0">
                <a:latin typeface="+mn-lt"/>
                <a:sym typeface="Symbol"/>
              </a:rPr>
              <a:t></a:t>
            </a:r>
            <a:r>
              <a:rPr lang="en-US" sz="2600" i="1" dirty="0">
                <a:latin typeface="+mn-lt"/>
                <a:sym typeface="Symbol"/>
              </a:rPr>
              <a:t> AB</a:t>
            </a:r>
            <a:r>
              <a:rPr lang="en-US" sz="2600" dirty="0">
                <a:latin typeface="+mn-lt"/>
                <a:sym typeface="Symbol"/>
              </a:rPr>
              <a:t>C</a:t>
            </a:r>
            <a:r>
              <a:rPr lang="en-US" sz="2600" dirty="0">
                <a:latin typeface="+mn-lt"/>
              </a:rPr>
              <a:t>, </a:t>
            </a:r>
            <a:endParaRPr lang="ru-RU" sz="2600" dirty="0"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600" dirty="0">
                <a:latin typeface="+mn-lt"/>
              </a:rPr>
              <a:t>Найти:</a:t>
            </a:r>
            <a:r>
              <a:rPr lang="en-US" sz="2600" dirty="0">
                <a:latin typeface="+mn-lt"/>
              </a:rPr>
              <a:t>1) </a:t>
            </a:r>
            <a:r>
              <a:rPr lang="ru-RU" sz="2600" dirty="0">
                <a:latin typeface="+mn-lt"/>
              </a:rPr>
              <a:t>линию пересечения (АВС) и (</a:t>
            </a:r>
            <a:r>
              <a:rPr lang="en-US" sz="2600" dirty="0">
                <a:latin typeface="+mn-lt"/>
              </a:rPr>
              <a:t>A</a:t>
            </a:r>
            <a:r>
              <a:rPr lang="en-US" sz="2600" baseline="-25000" dirty="0">
                <a:latin typeface="+mn-lt"/>
              </a:rPr>
              <a:t>1</a:t>
            </a:r>
            <a:r>
              <a:rPr lang="ru-RU" sz="2600" dirty="0">
                <a:latin typeface="+mn-lt"/>
              </a:rPr>
              <a:t>М</a:t>
            </a:r>
            <a:r>
              <a:rPr lang="en-US" sz="2600" dirty="0">
                <a:latin typeface="+mn-lt"/>
              </a:rPr>
              <a:t>N</a:t>
            </a:r>
            <a:r>
              <a:rPr lang="ru-RU" sz="2600" dirty="0">
                <a:latin typeface="+mn-lt"/>
              </a:rPr>
              <a:t>)</a:t>
            </a:r>
            <a:br>
              <a:rPr lang="ru-RU" sz="2600" dirty="0">
                <a:latin typeface="+mn-lt"/>
              </a:rPr>
            </a:br>
            <a:r>
              <a:rPr lang="ru-RU" sz="2600" dirty="0">
                <a:latin typeface="+mn-lt"/>
              </a:rPr>
              <a:t>2) линию пересечени</a:t>
            </a:r>
            <a:r>
              <a:rPr lang="ru-RU" sz="2600" i="1" dirty="0">
                <a:latin typeface="+mn-lt"/>
              </a:rPr>
              <a:t>я</a:t>
            </a:r>
            <a:r>
              <a:rPr lang="ru-RU" sz="2600" dirty="0">
                <a:latin typeface="+mn-lt"/>
              </a:rPr>
              <a:t> (ВС</a:t>
            </a:r>
            <a:r>
              <a:rPr lang="en-US" sz="2600" dirty="0">
                <a:latin typeface="+mn-lt"/>
              </a:rPr>
              <a:t>C</a:t>
            </a:r>
            <a:r>
              <a:rPr lang="en-US" sz="2600" baseline="-25000" dirty="0">
                <a:latin typeface="+mn-lt"/>
              </a:rPr>
              <a:t>1</a:t>
            </a:r>
            <a:r>
              <a:rPr lang="ru-RU" sz="2600" dirty="0">
                <a:latin typeface="+mn-lt"/>
              </a:rPr>
              <a:t>) и (В</a:t>
            </a:r>
            <a:r>
              <a:rPr lang="en-US" sz="2600" baseline="-25000" dirty="0">
                <a:latin typeface="+mn-lt"/>
              </a:rPr>
              <a:t>1</a:t>
            </a:r>
            <a:r>
              <a:rPr lang="ru-RU" sz="2600" dirty="0">
                <a:latin typeface="+mn-lt"/>
              </a:rPr>
              <a:t>М</a:t>
            </a:r>
            <a:r>
              <a:rPr lang="en-US" sz="2600" dirty="0">
                <a:latin typeface="+mn-lt"/>
              </a:rPr>
              <a:t>N</a:t>
            </a:r>
            <a:r>
              <a:rPr lang="ru-RU" sz="2600" dirty="0">
                <a:latin typeface="+mn-lt"/>
              </a:rPr>
              <a:t>)</a:t>
            </a:r>
            <a:br>
              <a:rPr lang="ru-RU" sz="2600" dirty="0">
                <a:latin typeface="+mn-lt"/>
              </a:rPr>
            </a:br>
            <a:r>
              <a:rPr lang="ru-RU" sz="2600" dirty="0">
                <a:latin typeface="+mn-lt"/>
              </a:rPr>
              <a:t>3) точку пересечения ВМ и (</a:t>
            </a:r>
            <a:r>
              <a:rPr lang="en-US" sz="2600" dirty="0">
                <a:latin typeface="+mn-lt"/>
              </a:rPr>
              <a:t>CC</a:t>
            </a:r>
            <a:r>
              <a:rPr lang="en-US" sz="2600" baseline="-25000" dirty="0">
                <a:latin typeface="+mn-lt"/>
              </a:rPr>
              <a:t>1</a:t>
            </a:r>
            <a:r>
              <a:rPr lang="en-US" sz="2600" dirty="0">
                <a:latin typeface="+mn-lt"/>
              </a:rPr>
              <a:t>D</a:t>
            </a:r>
            <a:r>
              <a:rPr lang="en-US" sz="2600" baseline="-25000" dirty="0">
                <a:latin typeface="+mn-lt"/>
              </a:rPr>
              <a:t>1</a:t>
            </a:r>
            <a:r>
              <a:rPr lang="ru-RU" sz="2600" dirty="0">
                <a:latin typeface="+mn-lt"/>
              </a:rPr>
              <a:t>)</a:t>
            </a:r>
            <a:endParaRPr lang="en-US" sz="2600" dirty="0"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600" dirty="0">
                <a:latin typeface="+mn-lt"/>
              </a:rPr>
              <a:t>4) S</a:t>
            </a:r>
            <a:r>
              <a:rPr lang="en-US" sz="2600" baseline="-25000" dirty="0">
                <a:latin typeface="+mn-lt"/>
                <a:sym typeface="Symbol"/>
              </a:rPr>
              <a:t>ABC</a:t>
            </a:r>
            <a:r>
              <a:rPr lang="en-US" sz="2600" dirty="0">
                <a:latin typeface="+mn-lt"/>
                <a:sym typeface="Symbol"/>
              </a:rPr>
              <a:t>, D</a:t>
            </a:r>
            <a:r>
              <a:rPr lang="en-US" sz="2600" dirty="0">
                <a:latin typeface="+mn-lt"/>
              </a:rPr>
              <a:t>C</a:t>
            </a:r>
            <a:r>
              <a:rPr lang="en-US" sz="2600" baseline="-25000" dirty="0">
                <a:latin typeface="+mn-lt"/>
              </a:rPr>
              <a:t>1</a:t>
            </a:r>
            <a:r>
              <a:rPr lang="ru-RU" sz="2600" baseline="-25000" dirty="0">
                <a:latin typeface="+mn-lt"/>
              </a:rPr>
              <a:t>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88" y="1285875"/>
            <a:ext cx="8229600" cy="571500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Домашнее задание</a:t>
            </a:r>
            <a:endParaRPr lang="ru-RU" sz="44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791" y="1772816"/>
            <a:ext cx="5610225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1828800"/>
          </a:xfrm>
        </p:spPr>
        <p:txBody>
          <a:bodyPr/>
          <a:lstStyle/>
          <a:p>
            <a:r>
              <a:rPr lang="ru-RU" altLang="ru-RU" smtClean="0"/>
              <a:t>Стереометрия – это раздел геометрии, изучающий свойства фигур в пространстве.</a:t>
            </a:r>
          </a:p>
          <a:p>
            <a:r>
              <a:rPr lang="ru-RU" altLang="ru-RU" smtClean="0"/>
              <a:t>Основные фигуры: точки, прямые, плоскости.</a:t>
            </a:r>
          </a:p>
        </p:txBody>
      </p:sp>
      <p:sp>
        <p:nvSpPr>
          <p:cNvPr id="4" name="Овал 3"/>
          <p:cNvSpPr/>
          <p:nvPr/>
        </p:nvSpPr>
        <p:spPr>
          <a:xfrm>
            <a:off x="785813" y="4311650"/>
            <a:ext cx="46037" cy="4603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28625" y="4143375"/>
            <a:ext cx="2428875" cy="1285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араллелограмм 6"/>
          <p:cNvSpPr/>
          <p:nvPr/>
        </p:nvSpPr>
        <p:spPr>
          <a:xfrm>
            <a:off x="2214563" y="4286250"/>
            <a:ext cx="2786062" cy="1857375"/>
          </a:xfrm>
          <a:prstGeom prst="parallelogram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1500" y="442912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52863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29125" y="4357688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>
                <a:sym typeface="Symbol" pitchFamily="18" charset="2"/>
              </a:rPr>
              <a:t></a:t>
            </a:r>
            <a:endParaRPr lang="ru-RU" altLang="ru-RU"/>
          </a:p>
        </p:txBody>
      </p:sp>
      <p:sp>
        <p:nvSpPr>
          <p:cNvPr id="12" name="Управляющая кнопка: в начало 11">
            <a:hlinkClick r:id="rId2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882775" y="4635500"/>
            <a:ext cx="46038" cy="4603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38213" y="5130800"/>
            <a:ext cx="46037" cy="4603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57250" y="5072063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57375" y="4643438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В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571875"/>
            <a:ext cx="35052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 animBg="1"/>
      <p:bldP spid="8" grpId="0"/>
      <p:bldP spid="9" grpId="0"/>
      <p:bldP spid="10" grpId="0"/>
      <p:bldP spid="13" grpId="0" animBg="1"/>
      <p:bldP spid="14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614363"/>
          </a:xfrm>
        </p:spPr>
        <p:txBody>
          <a:bodyPr/>
          <a:lstStyle/>
          <a:p>
            <a:r>
              <a:rPr lang="ru-RU" altLang="ru-RU" smtClean="0"/>
              <a:t>Геометрические тела и поверхности</a:t>
            </a:r>
          </a:p>
        </p:txBody>
      </p:sp>
      <p:sp>
        <p:nvSpPr>
          <p:cNvPr id="16" name="Управляющая кнопка: в начало 15">
            <a:hlinkClick r:id="rId2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143125"/>
            <a:ext cx="2357438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2428875"/>
            <a:ext cx="174307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357438"/>
            <a:ext cx="17145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00563"/>
            <a:ext cx="1928812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4572000"/>
            <a:ext cx="2000250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29125"/>
            <a:ext cx="1643063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24003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А1. Через любые три точки, не лежащие на одной прямой, проходит плоскость, и притом только одна.</a:t>
            </a:r>
          </a:p>
          <a:p>
            <a:pPr>
              <a:buFont typeface="Arial" charset="0"/>
              <a:buNone/>
            </a:pPr>
            <a:r>
              <a:rPr lang="ru-RU" altLang="ru-RU" smtClean="0"/>
              <a:t>Плоскость </a:t>
            </a:r>
            <a:r>
              <a:rPr lang="ru-RU" altLang="ru-RU" smtClean="0">
                <a:sym typeface="Symbol" pitchFamily="18" charset="2"/>
              </a:rPr>
              <a:t> или плоскость (АВС)</a:t>
            </a:r>
            <a:endParaRPr lang="ru-RU" altLang="ru-RU" smtClean="0"/>
          </a:p>
        </p:txBody>
      </p:sp>
      <p:sp>
        <p:nvSpPr>
          <p:cNvPr id="10" name="Параллелограмм 9"/>
          <p:cNvSpPr/>
          <p:nvPr/>
        </p:nvSpPr>
        <p:spPr>
          <a:xfrm>
            <a:off x="2214563" y="4286250"/>
            <a:ext cx="5715000" cy="2000250"/>
          </a:xfrm>
          <a:prstGeom prst="parallelogram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15188" y="442912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>
                <a:sym typeface="Symbol" pitchFamily="18" charset="2"/>
              </a:rPr>
              <a:t></a:t>
            </a:r>
            <a:endParaRPr lang="ru-RU" altLang="ru-RU"/>
          </a:p>
        </p:txBody>
      </p:sp>
      <p:sp>
        <p:nvSpPr>
          <p:cNvPr id="12" name="Овал 11"/>
          <p:cNvSpPr/>
          <p:nvPr/>
        </p:nvSpPr>
        <p:spPr>
          <a:xfrm>
            <a:off x="5705475" y="4705350"/>
            <a:ext cx="46038" cy="4603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91163" y="484822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В</a:t>
            </a:r>
          </a:p>
        </p:txBody>
      </p:sp>
      <p:sp>
        <p:nvSpPr>
          <p:cNvPr id="14" name="Овал 13"/>
          <p:cNvSpPr/>
          <p:nvPr/>
        </p:nvSpPr>
        <p:spPr>
          <a:xfrm>
            <a:off x="4286250" y="5286375"/>
            <a:ext cx="46038" cy="4603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214813" y="5429250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С</a:t>
            </a:r>
          </a:p>
        </p:txBody>
      </p:sp>
      <p:sp>
        <p:nvSpPr>
          <p:cNvPr id="16" name="Овал 15"/>
          <p:cNvSpPr/>
          <p:nvPr/>
        </p:nvSpPr>
        <p:spPr>
          <a:xfrm>
            <a:off x="3143250" y="4572000"/>
            <a:ext cx="46038" cy="4603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8938" y="47148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/>
              <a:t>А</a:t>
            </a:r>
          </a:p>
        </p:txBody>
      </p:sp>
      <p:sp>
        <p:nvSpPr>
          <p:cNvPr id="18" name="Управляющая кнопка: в начало 17">
            <a:hlinkClick r:id="rId2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16144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А2. Если две точки прямой лежат в плоскости, то все точки прямой лежат в этой плоскости.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28938"/>
            <a:ext cx="4286250" cy="311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571750"/>
            <a:ext cx="39655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Управляющая кнопка: в начало 17">
            <a:hlinkClick r:id="rId4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одержимое 2"/>
          <p:cNvSpPr txBox="1">
            <a:spLocks/>
          </p:cNvSpPr>
          <p:nvPr/>
        </p:nvSpPr>
        <p:spPr bwMode="auto">
          <a:xfrm>
            <a:off x="1214438" y="6000750"/>
            <a:ext cx="15001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 sz="3200"/>
              <a:t>АВ </a:t>
            </a:r>
            <a:r>
              <a:rPr lang="ru-RU" altLang="ru-RU" sz="3200">
                <a:sym typeface="Symbol" pitchFamily="18" charset="2"/>
              </a:rPr>
              <a:t></a:t>
            </a:r>
            <a:endParaRPr lang="ru-RU" altLang="ru-RU" sz="3200"/>
          </a:p>
        </p:txBody>
      </p:sp>
      <p:sp>
        <p:nvSpPr>
          <p:cNvPr id="20" name="Содержимое 2"/>
          <p:cNvSpPr txBox="1">
            <a:spLocks/>
          </p:cNvSpPr>
          <p:nvPr/>
        </p:nvSpPr>
        <p:spPr bwMode="auto">
          <a:xfrm>
            <a:off x="6000750" y="6072188"/>
            <a:ext cx="20716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 sz="3200"/>
              <a:t>а </a:t>
            </a:r>
            <a:r>
              <a:rPr lang="ru-RU" altLang="ru-RU" sz="3200">
                <a:sym typeface="Symbol" pitchFamily="18" charset="2"/>
              </a:rPr>
              <a:t></a:t>
            </a:r>
            <a:r>
              <a:rPr lang="ru-RU" altLang="ru-RU" sz="3200"/>
              <a:t> </a:t>
            </a:r>
            <a:r>
              <a:rPr lang="ru-RU" altLang="ru-RU" sz="3200">
                <a:sym typeface="Symbol" pitchFamily="18" charset="2"/>
              </a:rPr>
              <a:t> = М</a:t>
            </a:r>
            <a:endParaRPr lang="ru-RU" alt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16144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А3. Если две плоскости имеют общую точку, то они имеют и общую прямую, на которой лежат все общие точки этих плоскостей</a:t>
            </a:r>
          </a:p>
        </p:txBody>
      </p:sp>
      <p:sp>
        <p:nvSpPr>
          <p:cNvPr id="6" name="Управляющая кнопка: в начало 5">
            <a:hlinkClick r:id="rId2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6357938" y="4429125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/>
              <a:t> </a:t>
            </a:r>
            <a:r>
              <a:rPr lang="ru-RU" altLang="ru-RU" sz="3200">
                <a:sym typeface="Symbol" pitchFamily="18" charset="2"/>
              </a:rPr>
              <a:t>  </a:t>
            </a:r>
            <a:r>
              <a:rPr lang="ru-RU" altLang="ru-RU" sz="3200"/>
              <a:t> </a:t>
            </a:r>
            <a:r>
              <a:rPr lang="ru-RU" altLang="ru-RU" sz="3200">
                <a:sym typeface="Symbol" pitchFamily="18" charset="2"/>
              </a:rPr>
              <a:t>= а</a:t>
            </a:r>
            <a:endParaRPr lang="ru-RU" altLang="ru-RU" sz="320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143250"/>
            <a:ext cx="3929062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7572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№1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571625"/>
            <a:ext cx="4786313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Предмет стереометрии. Аксиомы стереометрии.</a:t>
            </a:r>
            <a:endParaRPr lang="ru-RU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7572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/>
              <a:t>№2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1571625"/>
            <a:ext cx="5918200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6273800"/>
            <a:ext cx="4214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>
                <a:solidFill>
                  <a:srgbClr val="FF0000"/>
                </a:solidFill>
              </a:rPr>
              <a:t>ДЗ: п.1, 2, №7,8,9,10</a:t>
            </a: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501063" y="6215063"/>
            <a:ext cx="5000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</TotalTime>
  <Words>371</Words>
  <Application>Microsoft Office PowerPoint</Application>
  <PresentationFormat>Экран (4:3)</PresentationFormat>
  <Paragraphs>97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Calibri</vt:lpstr>
      <vt:lpstr>Arial</vt:lpstr>
      <vt:lpstr>Symbol</vt:lpstr>
      <vt:lpstr>Тема Office</vt:lpstr>
      <vt:lpstr>Аксиомы стереометрии</vt:lpstr>
      <vt:lpstr>Содержание</vt:lpstr>
      <vt:lpstr>Предмет стереометрии. Аксиомы стереометрии.</vt:lpstr>
      <vt:lpstr>Предмет стереометрии. Аксиомы стереометрии.</vt:lpstr>
      <vt:lpstr>Предмет стереометрии. Аксиомы стереометрии.</vt:lpstr>
      <vt:lpstr>Предмет стереометрии. Аксиомы стереометрии.</vt:lpstr>
      <vt:lpstr>Предмет стереометрии. Аксиомы стереометрии.</vt:lpstr>
      <vt:lpstr>Предмет стереометрии. Аксиомы стереометрии.</vt:lpstr>
      <vt:lpstr>Предмет стереометрии. Аксиомы стереометрии.</vt:lpstr>
      <vt:lpstr>Следствия из аксиом стереометрии.</vt:lpstr>
      <vt:lpstr>Следствия из аксиом стереометрии.</vt:lpstr>
      <vt:lpstr>Следствия из аксиом стереометрии.</vt:lpstr>
      <vt:lpstr>Следствия из аксиом стереометрии.</vt:lpstr>
      <vt:lpstr>Следствия из аксиом стереометрии.</vt:lpstr>
      <vt:lpstr>Следствия из аксиом стереометрии.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</vt:vector>
  </TitlesOfParts>
  <Company>МОУ СОШ 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Аксиомы стереометрии</dc:title>
  <dc:creator>учитель</dc:creator>
  <cp:lastModifiedBy>Любовь Сергеевна</cp:lastModifiedBy>
  <cp:revision>47</cp:revision>
  <dcterms:created xsi:type="dcterms:W3CDTF">2013-09-20T03:32:01Z</dcterms:created>
  <dcterms:modified xsi:type="dcterms:W3CDTF">2016-02-08T13:32:24Z</dcterms:modified>
</cp:coreProperties>
</file>