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13"/>
  </p:notesMasterIdLst>
  <p:sldIdLst>
    <p:sldId id="301" r:id="rId2"/>
    <p:sldId id="262" r:id="rId3"/>
    <p:sldId id="305" r:id="rId4"/>
    <p:sldId id="304" r:id="rId5"/>
    <p:sldId id="306" r:id="rId6"/>
    <p:sldId id="261" r:id="rId7"/>
    <p:sldId id="307" r:id="rId8"/>
    <p:sldId id="310" r:id="rId9"/>
    <p:sldId id="311" r:id="rId10"/>
    <p:sldId id="312" r:id="rId11"/>
    <p:sldId id="309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FF"/>
    <a:srgbClr val="FFCCCC"/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B0AD364-5E34-42DD-BFC2-451839EEDCD6}" type="datetimeFigureOut">
              <a:rPr lang="ru-RU"/>
              <a:pPr>
                <a:defRPr/>
              </a:pPr>
              <a:t>03.04.2024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9A55BA1-428B-47A6-8545-76FD9666AD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87494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BFC47-7343-4AE3-BDD9-5834F8F78A8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6899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B61-3BBB-434C-8F9B-477A0E11223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889614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B61-3BBB-434C-8F9B-477A0E112234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899855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B61-3BBB-434C-8F9B-477A0E11223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595824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B61-3BBB-434C-8F9B-477A0E112234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405263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B61-3BBB-434C-8F9B-477A0E11223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069925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092DC-4470-4CBF-BA49-8C9864472E4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8284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ECBE9-644F-4984-B6B8-DB0E32C9C1A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901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682A6-0A0C-41F6-B08F-04879CD81F0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7660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3F2E2-1743-4F76-95FC-EEF26AF9CA2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8306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CE02-E63E-408B-BF45-ABFDFD1F935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0877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8C2FE-6982-438B-B2CA-F17BA5FAF4B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167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06CB-0BF1-4A0F-9E17-1E21503F1AD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4359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5355-56F3-4FD6-B9D4-14D35DAE9AD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2687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443F6-462D-4871-9A8F-143AB9ED838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268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20097-2C52-45CE-8C3D-52B121297E3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2730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0710B61-3BBB-434C-8F9B-477A0E11223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686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emography.academic.ru/2446/%D0%A1%D0%95%D0%9C%D0%AC%D0%A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Кувшин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682A6-0A0C-41F6-B08F-04879CD81F0F}" type="slidenum">
              <a:rPr lang="ru-RU" altLang="ru-RU" smtClean="0"/>
              <a:pPr/>
              <a:t>1</a:t>
            </a:fld>
            <a:endParaRPr lang="ru-RU" altLang="ru-RU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7638"/>
            <a:ext cx="6840760" cy="489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55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«Весёлая минутка»</a:t>
            </a:r>
            <a:endParaRPr lang="ru-RU" dirty="0"/>
          </a:p>
        </p:txBody>
      </p:sp>
      <p:pic>
        <p:nvPicPr>
          <p:cNvPr id="5" name="Объект 4" descr="Антонина Ржевская, 1897 год, картина «Веселая минутка».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5832648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682A6-0A0C-41F6-B08F-04879CD81F0F}" type="slidenum">
              <a:rPr lang="ru-RU" altLang="ru-RU" smtClean="0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3095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682A6-0A0C-41F6-B08F-04879CD81F0F}" type="slidenum">
              <a:rPr lang="ru-RU" altLang="ru-RU" smtClean="0"/>
              <a:pPr/>
              <a:t>11</a:t>
            </a:fld>
            <a:endParaRPr lang="ru-RU" altLang="ru-RU"/>
          </a:p>
        </p:txBody>
      </p:sp>
      <p:pic>
        <p:nvPicPr>
          <p:cNvPr id="5" name="Picture 2" descr="C:\Documents and Settings\Admin\Мои документы\солнышко анимация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ердце 5"/>
          <p:cNvSpPr/>
          <p:nvPr/>
        </p:nvSpPr>
        <p:spPr>
          <a:xfrm>
            <a:off x="664546" y="471463"/>
            <a:ext cx="2357454" cy="2143140"/>
          </a:xfrm>
          <a:prstGeom prst="heart">
            <a:avLst/>
          </a:prstGeom>
          <a:solidFill>
            <a:srgbClr val="C0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cs typeface="Times New Roman"/>
            </a:endParaRPr>
          </a:p>
        </p:txBody>
      </p:sp>
      <p:sp>
        <p:nvSpPr>
          <p:cNvPr id="7" name="Сердце 6"/>
          <p:cNvSpPr/>
          <p:nvPr/>
        </p:nvSpPr>
        <p:spPr>
          <a:xfrm>
            <a:off x="6215074" y="4714884"/>
            <a:ext cx="2571768" cy="2000264"/>
          </a:xfrm>
          <a:prstGeom prst="heart">
            <a:avLst/>
          </a:prstGeom>
          <a:solidFill>
            <a:srgbClr val="C0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2644170"/>
            <a:ext cx="34563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srgbClr val="1F497D"/>
                </a:solidFill>
                <a:latin typeface="Times New Roman"/>
                <a:cs typeface="Times New Roman"/>
              </a:rPr>
              <a:t>Любите и цените близких, они – ваша поддержка и опора.  </a:t>
            </a:r>
          </a:p>
        </p:txBody>
      </p:sp>
    </p:spTree>
    <p:extLst>
      <p:ext uri="{BB962C8B-B14F-4D97-AF65-F5344CB8AC3E}">
        <p14:creationId xmlns:p14="http://schemas.microsoft.com/office/powerpoint/2010/main" val="1264784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3683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6600" smtClean="0">
                <a:latin typeface="Segoe Script" panose="020B0504020000000003" pitchFamily="34" charset="0"/>
              </a:rPr>
              <a:t>Что такое семья?</a:t>
            </a:r>
          </a:p>
        </p:txBody>
      </p:sp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E8FF26C-FDE6-4801-920D-93237F536C3D}" type="slidenum">
              <a:rPr lang="ru-RU" altLang="ru-RU"/>
              <a:pPr eaLnBrk="1" hangingPunct="1"/>
              <a:t>2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>
                <a:solidFill>
                  <a:srgbClr val="0D44A0"/>
                </a:solidFill>
                <a:latin typeface="Helvetica" panose="020B0604020202020204" pitchFamily="34" charset="0"/>
                <a:hlinkClick r:id="rId2"/>
              </a:rPr>
              <a:t>СЕМЬЯ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  <a:t> — 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это малая группа, объединение  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  <a:t>основанное на браке или кровном родстве 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людей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  <a:t>, связанных общностью быта и взаимной ответственностью. </a:t>
            </a:r>
            <a:r>
              <a:rPr lang="ru-RU" dirty="0" err="1" smtClean="0">
                <a:solidFill>
                  <a:srgbClr val="000000"/>
                </a:solidFill>
                <a:latin typeface="Helvetica" panose="020B0604020202020204" pitchFamily="34" charset="0"/>
              </a:rPr>
              <a:t>С.И.Ожегов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682A6-0A0C-41F6-B08F-04879CD81F0F}" type="slidenum">
              <a:rPr lang="ru-RU" altLang="ru-RU" smtClean="0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110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f2.ppt-online.org/files2/slide/o/OX6uToWwN2KCH8F9M7nijkpPtblm5GhLdy04Sv/slide-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692696"/>
            <a:ext cx="7704856" cy="555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682A6-0A0C-41F6-B08F-04879CD81F0F}" type="slidenum">
              <a:rPr lang="ru-RU" altLang="ru-RU" smtClean="0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675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Тема урока: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Семья – хранитель духовных ценностей.</a:t>
            </a:r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682A6-0A0C-41F6-B08F-04879CD81F0F}" type="slidenum">
              <a:rPr lang="ru-RU" altLang="ru-RU" smtClean="0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1905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>
          <a:xfrm>
            <a:off x="1000125" y="1500188"/>
            <a:ext cx="7272338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smtClean="0">
                <a:latin typeface="Segoe Script" panose="020B0504020000000003" pitchFamily="34" charset="0"/>
              </a:rPr>
              <a:t>      </a:t>
            </a:r>
            <a:r>
              <a:rPr lang="ru-RU" altLang="ru-RU" b="1" smtClean="0">
                <a:solidFill>
                  <a:srgbClr val="C00000"/>
                </a:solidFill>
                <a:latin typeface="Segoe Script" panose="020B0504020000000003" pitchFamily="34" charset="0"/>
              </a:rPr>
              <a:t>Цель урока:</a:t>
            </a:r>
          </a:p>
          <a:p>
            <a:pPr algn="ctr" eaLnBrk="1" hangingPunct="1">
              <a:buFontTx/>
              <a:buNone/>
            </a:pPr>
            <a:endParaRPr lang="kk-KZ" altLang="ru-RU" smtClean="0"/>
          </a:p>
          <a:p>
            <a:pPr algn="ctr" eaLnBrk="1" hangingPunct="1">
              <a:buFontTx/>
              <a:buNone/>
            </a:pPr>
            <a:r>
              <a:rPr lang="kk-KZ" altLang="ru-RU" smtClean="0"/>
              <a:t>приви</a:t>
            </a:r>
            <a:r>
              <a:rPr lang="ru-RU" altLang="ru-RU" smtClean="0"/>
              <a:t>ть</a:t>
            </a:r>
            <a:r>
              <a:rPr lang="kk-KZ" altLang="ru-RU" smtClean="0"/>
              <a:t> детям любовь к своей семье и культивирование бережного отношения к семейным ценностям.</a:t>
            </a:r>
          </a:p>
          <a:p>
            <a:pPr algn="ctr" eaLnBrk="1" hangingPunct="1">
              <a:buFontTx/>
              <a:buNone/>
            </a:pPr>
            <a:r>
              <a:rPr lang="kk-KZ" altLang="ru-RU" b="1" smtClean="0"/>
              <a:t>				</a:t>
            </a:r>
            <a:endParaRPr lang="ru-RU" altLang="ru-RU" b="1" smtClean="0">
              <a:latin typeface="Segoe Script" panose="020B0504020000000003" pitchFamily="34" charset="0"/>
            </a:endParaRPr>
          </a:p>
          <a:p>
            <a:pPr eaLnBrk="1" hangingPunct="1">
              <a:buFontTx/>
              <a:buNone/>
            </a:pPr>
            <a:endParaRPr lang="ru-RU" altLang="ru-RU" b="1" smtClean="0">
              <a:latin typeface="Segoe Script" panose="020B0504020000000003" pitchFamily="34" charset="0"/>
            </a:endParaRPr>
          </a:p>
        </p:txBody>
      </p:sp>
      <p:sp>
        <p:nvSpPr>
          <p:cNvPr id="307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FA41BC5-FFD5-4846-8C15-FB2AE1C86A75}" type="slidenum">
              <a:rPr lang="ru-RU" altLang="ru-RU"/>
              <a:pPr eaLnBrk="1" hangingPunct="1"/>
              <a:t>6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b="1" kern="1200" dirty="0">
                <a:solidFill>
                  <a:srgbClr val="1F497D"/>
                </a:solidFill>
                <a:latin typeface="Times New Roman"/>
                <a:ea typeface="Times New Roman" pitchFamily="18" charset="0"/>
                <a:cs typeface="Arial" pitchFamily="34" charset="0"/>
              </a:rPr>
              <a:t>А что такое ценность</a:t>
            </a:r>
            <a:r>
              <a:rPr lang="ru-RU" b="1" kern="1200" dirty="0" smtClean="0">
                <a:solidFill>
                  <a:srgbClr val="1F497D"/>
                </a:solidFill>
                <a:latin typeface="Times New Roman"/>
                <a:ea typeface="Times New Roman" pitchFamily="18" charset="0"/>
                <a:cs typeface="Arial" pitchFamily="34" charset="0"/>
              </a:rPr>
              <a:t>? </a:t>
            </a:r>
            <a:endParaRPr lang="ru-RU" b="1" kern="1200" dirty="0">
              <a:solidFill>
                <a:srgbClr val="1F497D"/>
              </a:solidFill>
              <a:latin typeface="Times New Roman"/>
              <a:ea typeface="Times New Roman" pitchFamily="18" charset="0"/>
              <a:cs typeface="Arial" pitchFamily="34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b="1" kern="1200" dirty="0" smtClean="0">
                <a:solidFill>
                  <a:srgbClr val="1F497D"/>
                </a:solidFill>
                <a:latin typeface="Times New Roman"/>
                <a:ea typeface="Times New Roman" pitchFamily="18" charset="0"/>
                <a:cs typeface="Arial" pitchFamily="34" charset="0"/>
              </a:rPr>
              <a:t>В </a:t>
            </a:r>
            <a:r>
              <a:rPr lang="ru-RU" b="1" kern="1200" dirty="0">
                <a:solidFill>
                  <a:srgbClr val="1F497D"/>
                </a:solidFill>
                <a:latin typeface="Times New Roman"/>
                <a:ea typeface="Times New Roman" pitchFamily="18" charset="0"/>
                <a:cs typeface="Arial" pitchFamily="34" charset="0"/>
              </a:rPr>
              <a:t>словаре </a:t>
            </a:r>
            <a:r>
              <a:rPr lang="ru-RU" b="1" kern="1200" dirty="0" smtClean="0">
                <a:solidFill>
                  <a:srgbClr val="1F497D"/>
                </a:solidFill>
                <a:latin typeface="Times New Roman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kern="1200" dirty="0" err="1" smtClean="0">
                <a:solidFill>
                  <a:srgbClr val="1F497D"/>
                </a:solidFill>
                <a:latin typeface="Times New Roman"/>
                <a:ea typeface="Times New Roman" pitchFamily="18" charset="0"/>
                <a:cs typeface="Arial" pitchFamily="34" charset="0"/>
              </a:rPr>
              <a:t>С.И.Ожегова</a:t>
            </a:r>
            <a:r>
              <a:rPr lang="ru-RU" b="1" kern="1200" dirty="0">
                <a:solidFill>
                  <a:srgbClr val="1F497D"/>
                </a:solidFill>
                <a:latin typeface="Times New Roman"/>
                <a:ea typeface="Times New Roman" pitchFamily="18" charset="0"/>
                <a:cs typeface="Arial" pitchFamily="34" charset="0"/>
              </a:rPr>
              <a:t>: </a:t>
            </a: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b="1" kern="1200" dirty="0" smtClean="0">
                <a:solidFill>
                  <a:srgbClr val="1F497D"/>
                </a:solidFill>
                <a:latin typeface="Times New Roman"/>
                <a:ea typeface="Times New Roman" pitchFamily="18" charset="0"/>
                <a:cs typeface="Arial" pitchFamily="34" charset="0"/>
              </a:rPr>
              <a:t>«</a:t>
            </a:r>
            <a:r>
              <a:rPr lang="ru-RU" b="1" kern="1200" dirty="0">
                <a:solidFill>
                  <a:srgbClr val="1F497D"/>
                </a:solidFill>
                <a:latin typeface="Times New Roman"/>
                <a:ea typeface="Times New Roman" pitchFamily="18" charset="0"/>
                <a:cs typeface="Arial" pitchFamily="34" charset="0"/>
              </a:rPr>
              <a:t>Ценности – то, что человек ценит в жизни, чему он придаёт особый положительный жизненный смысл, т.е. значимость, польза, полезность» </a:t>
            </a:r>
            <a:endParaRPr lang="ru-RU" sz="4400" kern="1200" dirty="0">
              <a:solidFill>
                <a:srgbClr val="1F497D"/>
              </a:solidFill>
              <a:latin typeface="Times New Roman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682A6-0A0C-41F6-B08F-04879CD81F0F}" type="slidenum">
              <a:rPr lang="ru-RU" altLang="ru-RU" smtClean="0"/>
              <a:pPr/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9077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«Сорока-белобока»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</a:rPr>
              <a:t>В чем смысл </a:t>
            </a:r>
            <a:r>
              <a:rPr lang="ru-RU" sz="6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потешки</a:t>
            </a: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endParaRPr lang="ru-RU" sz="6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682A6-0A0C-41F6-B08F-04879CD81F0F}" type="slidenum">
              <a:rPr lang="ru-RU" altLang="ru-RU" smtClean="0"/>
              <a:pPr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0948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Сергей Есенин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зимний вечер по задворкам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Разухабистой гурьбой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сугробам, по пригоркам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идем, бредем домой.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Опостылеют салазки,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садимся в два рядка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Слушать бабушкины сказки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Ивана-дурака.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сидим мы, еле дышим.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 к полночи идет.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Притворимся, что не слышим,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мама спать зовет.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Сказки все. Пора в постели…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а как теперь уж спать?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опять мы загалдели,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Начинаем приставать.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Скажет бабушка несмело: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«Что ж сидеть-то до зари?»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Ну, а нам какое дело, —</a:t>
            </a:r>
            <a:b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 да говори.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682A6-0A0C-41F6-B08F-04879CD81F0F}" type="slidenum">
              <a:rPr lang="ru-RU" altLang="ru-RU" smtClean="0"/>
              <a:pPr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259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585</TotalTime>
  <Words>106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Helvetica</vt:lpstr>
      <vt:lpstr>Segoe Script</vt:lpstr>
      <vt:lpstr>Times New Roman</vt:lpstr>
      <vt:lpstr>Trebuchet MS</vt:lpstr>
      <vt:lpstr>Wingdings 3</vt:lpstr>
      <vt:lpstr>Грань</vt:lpstr>
      <vt:lpstr>Кувшин</vt:lpstr>
      <vt:lpstr>Что такое семья?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«Сорока-белобока»</vt:lpstr>
      <vt:lpstr>Сергей Есенин</vt:lpstr>
      <vt:lpstr>«Весёлая минутка»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Пользователь Windows</cp:lastModifiedBy>
  <cp:revision>52</cp:revision>
  <cp:lastPrinted>2007-12-31T21:27:34Z</cp:lastPrinted>
  <dcterms:created xsi:type="dcterms:W3CDTF">2012-08-12T11:04:59Z</dcterms:created>
  <dcterms:modified xsi:type="dcterms:W3CDTF">2024-04-03T12:34:03Z</dcterms:modified>
</cp:coreProperties>
</file>