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326" r:id="rId2"/>
    <p:sldId id="325" r:id="rId3"/>
    <p:sldId id="327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6" r:id="rId12"/>
    <p:sldId id="287" r:id="rId13"/>
    <p:sldId id="273" r:id="rId14"/>
    <p:sldId id="274" r:id="rId15"/>
    <p:sldId id="275" r:id="rId16"/>
    <p:sldId id="277" r:id="rId17"/>
    <p:sldId id="278" r:id="rId18"/>
    <p:sldId id="279" r:id="rId19"/>
    <p:sldId id="280" r:id="rId20"/>
    <p:sldId id="283" r:id="rId21"/>
    <p:sldId id="281" r:id="rId22"/>
    <p:sldId id="282" r:id="rId23"/>
    <p:sldId id="284" r:id="rId24"/>
    <p:sldId id="288" r:id="rId25"/>
    <p:sldId id="285" r:id="rId26"/>
    <p:sldId id="286" r:id="rId27"/>
    <p:sldId id="289" r:id="rId28"/>
    <p:sldId id="290" r:id="rId29"/>
    <p:sldId id="291" r:id="rId30"/>
    <p:sldId id="292" r:id="rId31"/>
    <p:sldId id="294" r:id="rId32"/>
    <p:sldId id="295" r:id="rId33"/>
    <p:sldId id="296" r:id="rId34"/>
    <p:sldId id="297" r:id="rId35"/>
    <p:sldId id="300" r:id="rId36"/>
    <p:sldId id="298" r:id="rId37"/>
    <p:sldId id="299" r:id="rId38"/>
    <p:sldId id="312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10" r:id="rId48"/>
    <p:sldId id="311" r:id="rId49"/>
    <p:sldId id="314" r:id="rId50"/>
    <p:sldId id="315" r:id="rId51"/>
    <p:sldId id="324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</p:sldIdLst>
  <p:sldSz cx="9144000" cy="5143500" type="screen16x9"/>
  <p:notesSz cx="6858000" cy="9144000"/>
  <p:custDataLst>
    <p:tags r:id="rId6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8C6"/>
    <a:srgbClr val="070A83"/>
    <a:srgbClr val="1508C4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39" d="100"/>
          <a:sy n="139" d="100"/>
        </p:scale>
        <p:origin x="120" y="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Автор шаблона </a:t>
            </a:r>
            <a:r>
              <a:rPr lang="ru-RU" dirty="0" err="1"/>
              <a:t>Салиш</a:t>
            </a:r>
            <a:r>
              <a:rPr lang="ru-RU" dirty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Автор шаблона </a:t>
            </a:r>
            <a:r>
              <a:rPr lang="ru-RU" dirty="0" err="1"/>
              <a:t>Салиш</a:t>
            </a:r>
            <a:r>
              <a:rPr lang="ru-RU" dirty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772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0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0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4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35358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37229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334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25173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334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890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6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31912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41480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6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84359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66896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7203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54772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54772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02935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34947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27657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02935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36818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02935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24762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12479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31501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00355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13737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407401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171624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1084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166681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46613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154361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48960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4361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05089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229811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05089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05089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029671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2308351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14633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158910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286102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268639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47233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2485315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2688356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2749650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2511145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30652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331249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340409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30652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328354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304404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335092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317328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355132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348670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373065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370273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357952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352552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357952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406738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406738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4046156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432483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416281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435303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404157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55343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487750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470287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453221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473276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4704841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458163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470795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458163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4" y="3381207"/>
            <a:ext cx="6840537" cy="972741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404977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0538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hlinkClick r:id="rId5"/>
              </a:rPr>
              <a:t>http://sun-shine-kz.ucoz.ru/</a:t>
            </a:r>
            <a:r>
              <a:rPr lang="ru-RU" sz="1000" dirty="0"/>
              <a:t> 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500202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>
                <a:solidFill>
                  <a:schemeClr val="bg1"/>
                </a:solidFill>
              </a:rPr>
              <a:t>Салиш</a:t>
            </a:r>
            <a:r>
              <a:rPr lang="ru-RU" sz="1000" dirty="0">
                <a:solidFill>
                  <a:schemeClr val="bg1"/>
                </a:solidFill>
              </a:rPr>
              <a:t> С.С.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Zastavka_2013.wav"/>
          </p:stSnd>
        </p:sndAc>
      </p:transition>
    </mc:Choice>
    <mc:Fallback xmlns="">
      <p:transition spd="slow">
        <p:sndAc>
          <p:stSnd>
            <p:snd r:embed="rId6" name="Svoya_igra_-_Zastavka_2013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7211144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Категория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200151"/>
            <a:ext cx="8229600" cy="3369821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9" y="4569973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3" y="4569973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1545636"/>
            <a:ext cx="5530646" cy="295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249492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</a:p>
        </p:txBody>
      </p:sp>
    </p:spTree>
    <p:extLst>
      <p:ext uri="{BB962C8B-B14F-4D97-AF65-F5344CB8AC3E}">
        <p14:creationId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Kot_v_Meshke.wav"/>
          </p:stSnd>
        </p:sndAc>
      </p:transition>
    </mc:Choice>
    <mc:Fallback xmlns="">
      <p:transition spd="slow">
        <p:sndAc>
          <p:stSnd>
            <p:snd r:embed="rId6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7211144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Категория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200151"/>
            <a:ext cx="8229600" cy="3369821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9" y="4448209"/>
            <a:ext cx="1080121" cy="607568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51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6901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63612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03997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17618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30153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35292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874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30349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18029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6619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64070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Тема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212604"/>
            <a:ext cx="8094868" cy="33033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01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6901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63612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03997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17618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30153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35292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874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30349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18029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6619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64070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Категория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99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7.xml"/><Relationship Id="rId18" Type="http://schemas.openxmlformats.org/officeDocument/2006/relationships/slide" Target="slide38.xml"/><Relationship Id="rId26" Type="http://schemas.openxmlformats.org/officeDocument/2006/relationships/slide" Target="slide56.xml"/><Relationship Id="rId3" Type="http://schemas.openxmlformats.org/officeDocument/2006/relationships/slide" Target="slide5.xml"/><Relationship Id="rId21" Type="http://schemas.openxmlformats.org/officeDocument/2006/relationships/slide" Target="slide45.xml"/><Relationship Id="rId7" Type="http://schemas.openxmlformats.org/officeDocument/2006/relationships/slide" Target="slide14.xml"/><Relationship Id="rId12" Type="http://schemas.openxmlformats.org/officeDocument/2006/relationships/slide" Target="slide25.xml"/><Relationship Id="rId17" Type="http://schemas.openxmlformats.org/officeDocument/2006/relationships/slide" Target="slide35.xml"/><Relationship Id="rId25" Type="http://schemas.openxmlformats.org/officeDocument/2006/relationships/slide" Target="slide54.xml"/><Relationship Id="rId2" Type="http://schemas.openxmlformats.org/officeDocument/2006/relationships/notesSlide" Target="../notesSlides/notesSlide2.xml"/><Relationship Id="rId16" Type="http://schemas.openxmlformats.org/officeDocument/2006/relationships/slide" Target="slide33.xml"/><Relationship Id="rId20" Type="http://schemas.openxmlformats.org/officeDocument/2006/relationships/slide" Target="slide4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11" Type="http://schemas.openxmlformats.org/officeDocument/2006/relationships/slide" Target="slide23.xml"/><Relationship Id="rId24" Type="http://schemas.openxmlformats.org/officeDocument/2006/relationships/slide" Target="slide51.xml"/><Relationship Id="rId5" Type="http://schemas.openxmlformats.org/officeDocument/2006/relationships/slide" Target="slide9.xml"/><Relationship Id="rId15" Type="http://schemas.openxmlformats.org/officeDocument/2006/relationships/slide" Target="slide31.xml"/><Relationship Id="rId23" Type="http://schemas.openxmlformats.org/officeDocument/2006/relationships/slide" Target="slide49.xml"/><Relationship Id="rId10" Type="http://schemas.openxmlformats.org/officeDocument/2006/relationships/slide" Target="slide20.xml"/><Relationship Id="rId19" Type="http://schemas.openxmlformats.org/officeDocument/2006/relationships/slide" Target="slide41.xml"/><Relationship Id="rId4" Type="http://schemas.openxmlformats.org/officeDocument/2006/relationships/slide" Target="slide7.xml"/><Relationship Id="rId9" Type="http://schemas.openxmlformats.org/officeDocument/2006/relationships/slide" Target="slide18.xml"/><Relationship Id="rId14" Type="http://schemas.openxmlformats.org/officeDocument/2006/relationships/slide" Target="slide29.xml"/><Relationship Id="rId22" Type="http://schemas.openxmlformats.org/officeDocument/2006/relationships/slide" Target="slide47.xml"/><Relationship Id="rId27" Type="http://schemas.openxmlformats.org/officeDocument/2006/relationships/slide" Target="slide5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0.wav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F08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cap="all" dirty="0"/>
              <a:t>краевая интеллектуально-развлекательная битва </a:t>
            </a:r>
          </a:p>
          <a:p>
            <a:pPr algn="ctr"/>
            <a:r>
              <a:rPr lang="ru-RU" sz="3600" b="1" cap="all" dirty="0"/>
              <a:t>«Кубок делопроизводителя»</a:t>
            </a:r>
            <a:endParaRPr lang="ru-RU" sz="3600" dirty="0"/>
          </a:p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5" name="Picture 7" descr="E:\КУБОК ДЕЛОПРОИЗВОДИТЕЛЯ 2025\big_f077d6225c9a2d16b8ef8e9b62bb65f9d5ba95b9ff2a4d771a2cfd6186b7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800"/>
            <a:ext cx="9144000" cy="51435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42844" y="3643320"/>
            <a:ext cx="5429288" cy="1071570"/>
          </a:xfrm>
          <a:blipFill>
            <a:blip r:embed="rId4" cstate="print"/>
            <a:tile tx="0" ty="0" sx="100000" sy="100000" flip="none" algn="tl"/>
          </a:blipFill>
          <a:ln w="635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cap="all" dirty="0"/>
              <a:t>«Кубок делопроизводителя»</a:t>
            </a:r>
          </a:p>
          <a:p>
            <a:pPr algn="ctr">
              <a:buNone/>
            </a:pPr>
            <a:r>
              <a:rPr lang="ru-RU" sz="2800" b="1" cap="all" dirty="0"/>
              <a:t>Армавир, 2025</a:t>
            </a:r>
            <a:endParaRPr lang="ru-RU" sz="2800" dirty="0"/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3490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357158" y="1142990"/>
            <a:ext cx="3857652" cy="164307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508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краевая интеллектуально-развлекательная битва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0" y="0"/>
            <a:ext cx="9144000" cy="92869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508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Государственное бюджетное профессиональное</a:t>
            </a:r>
            <a:r>
              <a:rPr kumimoji="0" lang="ru-RU" sz="3000" b="1" i="0" u="none" strike="noStrike" kern="1200" cap="all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образовательное учреждение краснодарского края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all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Армавирский механико-технологический техникум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351957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Петр </a:t>
            </a:r>
            <a:r>
              <a:rPr lang="en-US" dirty="0"/>
              <a:t>I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  <p:pic>
        <p:nvPicPr>
          <p:cNvPr id="5529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714494"/>
            <a:ext cx="2962275" cy="304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4805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1720 г. изданный Петром I Генеральный регламент ввел систему делопроизводства, получившую название "коллежской" по названию учреждений нового типа - коллегий. </a:t>
            </a:r>
          </a:p>
          <a:p>
            <a:pPr algn="ctr">
              <a:buNone/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какой профессии эта дата, стала «днем рождения»?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14630251"/>
      </p:ext>
    </p:extLst>
  </p:cSld>
  <p:clrMapOvr>
    <a:masterClrMapping/>
  </p:clrMapOvr>
  <p:transition spd="slow"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dirty="0"/>
              <a:t>Секретарь</a:t>
            </a: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В 1860–1870-е гг. в большинстве министерств (за исключением военного и министерства финансов) были созданы единые архивы. Однако концентрация ведомственных архивов не была последовательной, так как архивы департаментов и других структурных подразделений министерств упорно возрождались. Намного были сокращены штаты в архивах центральных учреждений и несколько уменьшены ассигнования на их нужды. При каком русском царе это было?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p:transition spd="slow"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Александр </a:t>
            </a:r>
            <a:r>
              <a:rPr lang="en-US" dirty="0"/>
              <a:t>II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  <p:pic>
        <p:nvPicPr>
          <p:cNvPr id="5017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143122"/>
            <a:ext cx="3607587" cy="24050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Делопроизводство делится на:</a:t>
            </a:r>
          </a:p>
          <a:p>
            <a:r>
              <a:rPr lang="ru-RU" dirty="0"/>
              <a:t> дореволюционное</a:t>
            </a:r>
          </a:p>
          <a:p>
            <a:endParaRPr lang="ru-RU" dirty="0"/>
          </a:p>
          <a:p>
            <a:r>
              <a:rPr lang="ru-RU" dirty="0"/>
              <a:t>современное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84522255"/>
      </p:ext>
    </p:extLst>
  </p:cSld>
  <p:clrMapOvr>
    <a:masterClrMapping/>
  </p:clrMapOvr>
  <p:transition spd="slow"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Советское 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558899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способствовало зарождению делопроизводства в Древней  Руси в конце </a:t>
            </a:r>
            <a:r>
              <a:rPr lang="en-US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века?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46366795"/>
      </p:ext>
    </p:extLst>
  </p:cSld>
  <p:clrMapOvr>
    <a:masterClrMapping/>
  </p:clrMapOvr>
  <p:transition spd="slow"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Появление кириллической письменности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95172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200151"/>
            <a:ext cx="8229600" cy="3315815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Каждая команда выбирает </a:t>
            </a:r>
            <a:r>
              <a:rPr lang="ru-RU" sz="4000" b="1" dirty="0">
                <a:solidFill>
                  <a:schemeClr val="bg1"/>
                </a:solidFill>
              </a:rPr>
              <a:t>1</a:t>
            </a:r>
            <a:r>
              <a:rPr lang="ru-RU" dirty="0">
                <a:solidFill>
                  <a:schemeClr val="bg1"/>
                </a:solidFill>
              </a:rPr>
              <a:t> вопрос, номер вопроса - количество баллов. Каждая команда выбирает по </a:t>
            </a:r>
            <a:r>
              <a:rPr lang="ru-RU" sz="4000" b="1" dirty="0">
                <a:solidFill>
                  <a:schemeClr val="bg1"/>
                </a:solidFill>
              </a:rPr>
              <a:t>3</a:t>
            </a:r>
            <a:r>
              <a:rPr lang="ru-RU" dirty="0">
                <a:solidFill>
                  <a:schemeClr val="bg1"/>
                </a:solidFill>
              </a:rPr>
              <a:t> вопроса </a:t>
            </a:r>
          </a:p>
          <a:p>
            <a:r>
              <a:rPr lang="ru-RU" dirty="0">
                <a:solidFill>
                  <a:schemeClr val="bg1"/>
                </a:solidFill>
              </a:rPr>
              <a:t>Кот в мешке, вы получаете вопрос не по выбранной теме. При правильном ответе </a:t>
            </a:r>
          </a:p>
          <a:p>
            <a:r>
              <a:rPr lang="ru-RU" sz="4000" b="1" dirty="0">
                <a:solidFill>
                  <a:schemeClr val="bg1"/>
                </a:solidFill>
              </a:rPr>
              <a:t>+ 1 балл</a:t>
            </a:r>
          </a:p>
        </p:txBody>
      </p:sp>
    </p:spTree>
    <p:extLst>
      <p:ext uri="{BB962C8B-B14F-4D97-AF65-F5344CB8AC3E}">
        <p14:creationId xmlns:p14="http://schemas.microsoft.com/office/powerpoint/2010/main" val="307901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7174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ru-RU" sz="2800" dirty="0"/>
              <a:t>Совокупность документов, содержащих сведения о работнике и его трудовой деятельности</a:t>
            </a:r>
          </a:p>
          <a:p>
            <a:pPr algn="ctr">
              <a:buNone/>
              <a:defRPr/>
            </a:pPr>
            <a:endParaRPr lang="ru-RU" sz="28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89222622"/>
      </p:ext>
    </p:extLst>
  </p:cSld>
  <p:clrMapOvr>
    <a:masterClrMapping/>
  </p:clrMapOvr>
  <p:transition spd="slow"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/>
              <a:t>Личное дело</a:t>
            </a:r>
            <a:r>
              <a:rPr lang="ru-RU" dirty="0"/>
              <a:t> 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3798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Древнерусском государстве первыми центрами ведения документации и ее хранения были?</a:t>
            </a:r>
            <a:endParaRPr lang="ru-RU" alt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6338049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dirty="0"/>
              <a:t>Монастыри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48567188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каком русском царе впервые разработали и начали применять бланки для всех видов делопроизводства? 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42889890"/>
      </p:ext>
    </p:extLst>
  </p:cSld>
  <p:clrMapOvr>
    <a:masterClrMapping/>
  </p:clrMapOvr>
  <p:transition spd="slow"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делопроизводства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1"/>
            <a:ext cx="2242592" cy="3369821"/>
          </a:xfrm>
        </p:spPr>
        <p:txBody>
          <a:bodyPr/>
          <a:lstStyle/>
          <a:p>
            <a:r>
              <a:rPr lang="ru-RU" altLang="ru-RU" b="1" dirty="0"/>
              <a:t>Петр </a:t>
            </a:r>
            <a:r>
              <a:rPr lang="en-US" altLang="ru-RU" b="1" dirty="0"/>
              <a:t>I</a:t>
            </a:r>
            <a:endParaRPr lang="ru-RU" altLang="ru-RU" b="1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  <p:pic>
        <p:nvPicPr>
          <p:cNvPr id="1028" name="Picture 4" descr="Император Петр Первый. Биографическая справка - РИА Новости, 07.05.2010">
            <a:extLst>
              <a:ext uri="{FF2B5EF4-FFF2-40B4-BE49-F238E27FC236}">
                <a16:creationId xmlns:a16="http://schemas.microsoft.com/office/drawing/2014/main" id="{18F4ECE2-08AE-4C4C-BC33-196212A5A8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112" y="1419622"/>
            <a:ext cx="2189775" cy="293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3243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основным регламентирующим работу службы ДОУ документам относят?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64155635"/>
      </p:ext>
    </p:extLst>
  </p:cSld>
  <p:clrMapOvr>
    <a:masterClrMapping/>
  </p:clrMapOvr>
  <p:transition spd="slow"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dirty="0"/>
              <a:t>Инструкцию по делопроизводству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913911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i="1" dirty="0"/>
              <a:t>Сколько видов приказа установлено системой делопроизводства?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5302553"/>
      </p:ext>
    </p:extLst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2 Тур История развития делопроизводства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200151"/>
            <a:ext cx="8229600" cy="331581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История архивов</a:t>
            </a:r>
          </a:p>
          <a:p>
            <a:r>
              <a:rPr lang="ru-RU" sz="2800" dirty="0">
                <a:solidFill>
                  <a:schemeClr val="bg1"/>
                </a:solidFill>
              </a:rPr>
              <a:t>История делопроизводства</a:t>
            </a:r>
          </a:p>
          <a:p>
            <a:r>
              <a:rPr lang="ru-RU" dirty="0">
                <a:solidFill>
                  <a:schemeClr val="bg1"/>
                </a:solidFill>
              </a:rPr>
              <a:t>Документы</a:t>
            </a:r>
          </a:p>
          <a:p>
            <a:r>
              <a:rPr lang="ru-RU" dirty="0">
                <a:solidFill>
                  <a:schemeClr val="bg1"/>
                </a:solidFill>
              </a:rPr>
              <a:t>Кадры</a:t>
            </a:r>
          </a:p>
          <a:p>
            <a:r>
              <a:rPr lang="ru-RU" dirty="0">
                <a:solidFill>
                  <a:schemeClr val="bg1"/>
                </a:solidFill>
              </a:rPr>
              <a:t>Унифицированные формы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475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" name="Группа 15"/>
          <p:cNvGrpSpPr/>
          <p:nvPr/>
        </p:nvGrpSpPr>
        <p:grpSpPr>
          <a:xfrm>
            <a:off x="5072066" y="1071552"/>
            <a:ext cx="3752338" cy="3524258"/>
            <a:chOff x="4139645" y="1071552"/>
            <a:chExt cx="3752338" cy="3524258"/>
          </a:xfrm>
        </p:grpSpPr>
        <p:pic>
          <p:nvPicPr>
            <p:cNvPr id="74756" name="Picture 4" descr="E:\КУБОК ДЕЛОПРОИЗВОДИТЕЛЯ 2025\artworks-bFHQYrBE6mNLOG6z-S70b3A-t500x50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6248" y="1071552"/>
              <a:ext cx="3524258" cy="3524258"/>
            </a:xfrm>
            <a:prstGeom prst="rect">
              <a:avLst/>
            </a:prstGeom>
            <a:noFill/>
          </p:spPr>
        </p:pic>
        <p:sp>
          <p:nvSpPr>
            <p:cNvPr id="11" name="Прямоугольник 10"/>
            <p:cNvSpPr/>
            <p:nvPr/>
          </p:nvSpPr>
          <p:spPr>
            <a:xfrm rot="20481134">
              <a:off x="4143372" y="4102726"/>
              <a:ext cx="1781359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600" b="1" cap="all" dirty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кадры</a:t>
              </a:r>
              <a:endParaRPr lang="ru-RU" sz="1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 rot="21177018">
              <a:off x="5919763" y="2400254"/>
              <a:ext cx="1859741" cy="27699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200" b="1" cap="all" spc="0" dirty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Делопроизводство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 rot="1780534">
              <a:off x="6110624" y="3919207"/>
              <a:ext cx="1781359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600" b="1" cap="all" spc="0" dirty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реквизит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 rot="20019324">
              <a:off x="4139645" y="1476808"/>
              <a:ext cx="1781359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600" b="1" cap="all" spc="0" dirty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документ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643570" y="1357304"/>
              <a:ext cx="1547818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2000" b="1" cap="all" spc="0" dirty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архив 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9019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altLang="ru-RU" b="1" dirty="0"/>
              <a:t>3</a:t>
            </a:r>
          </a:p>
          <a:p>
            <a:pPr algn="ctr"/>
            <a:r>
              <a:rPr lang="ru-RU" altLang="ru-RU" b="1" dirty="0"/>
              <a:t>По основной деятельности</a:t>
            </a:r>
          </a:p>
          <a:p>
            <a:pPr algn="ctr"/>
            <a:r>
              <a:rPr lang="ru-RU" altLang="ru-RU" b="1" dirty="0"/>
              <a:t>По </a:t>
            </a:r>
            <a:r>
              <a:rPr lang="ru-RU" altLang="ru-RU" b="1" dirty="0" err="1"/>
              <a:t>администратино-хозяйственным</a:t>
            </a:r>
            <a:r>
              <a:rPr lang="ru-RU" altLang="ru-RU" b="1" dirty="0"/>
              <a:t> вопросам</a:t>
            </a:r>
          </a:p>
          <a:p>
            <a:pPr algn="ctr"/>
            <a:r>
              <a:rPr lang="ru-RU" altLang="ru-RU" b="1" dirty="0"/>
              <a:t>По личному составу 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0099831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i="1" dirty="0"/>
              <a:t>Приказ, распоряжение, устав, </a:t>
            </a:r>
            <a:r>
              <a:rPr lang="ru-RU" altLang="ru-RU" b="1" i="1" dirty="0" err="1"/>
              <a:t>постановление-что</a:t>
            </a:r>
            <a:r>
              <a:rPr lang="ru-RU" altLang="ru-RU" b="1" i="1" dirty="0"/>
              <a:t> из этого не относится к распорядительным документам.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39359804"/>
      </p:ext>
    </p:extLst>
  </p:cSld>
  <p:clrMapOvr>
    <a:masterClrMapping/>
  </p:clrMapOvr>
  <p:transition spd="slow"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Устав - организационный документ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638960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i="1" dirty="0">
                <a:cs typeface="Times New Roman" panose="02020603050405020304" pitchFamily="18" charset="0"/>
              </a:rPr>
              <a:t>Документ, составленный несколькими лицами, подтверждающий те или иные события…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057838051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dirty="0"/>
              <a:t>Акт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45455245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819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Поименный список работников организации с отметками об использовании рабочего времени в течение учетного периода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38126453"/>
      </p:ext>
    </p:extLst>
  </p:cSld>
  <p:clrMapOvr>
    <a:masterClrMapping/>
  </p:clrMapOvr>
  <p:transition spd="slow"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dirty="0"/>
              <a:t>Табель учета рабочего времени Т12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4371621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7561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i="1" dirty="0"/>
              <a:t>Документ о взаимных обязательствах договаривающихся сторон…</a:t>
            </a:r>
          </a:p>
          <a:p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68534497"/>
      </p:ext>
    </p:extLst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60040" y="1133828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История архивов</a:t>
            </a:r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1835906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/>
              <a:t>История делопроизводства</a:t>
            </a:r>
            <a:endParaRPr lang="ru-RU" sz="20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2537984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Документы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3240062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Кадры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3942140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Унифицированные формы</a:t>
            </a:r>
          </a:p>
        </p:txBody>
      </p: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Autofit/>
          </a:bodyPr>
          <a:lstStyle/>
          <a:p>
            <a:r>
              <a:rPr lang="ru-RU" sz="3200" dirty="0"/>
              <a:t>2 Тур История развития делопроизводства </a:t>
            </a:r>
          </a:p>
        </p:txBody>
      </p:sp>
    </p:spTree>
    <p:extLst>
      <p:ext uri="{BB962C8B-B14F-4D97-AF65-F5344CB8AC3E}">
        <p14:creationId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dirty="0"/>
              <a:t>Договор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319555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Кадровый внутренний документ, куда заносятся все поощрения и взыскания для каждого сотрудника организации (заводится по желанию руководителя)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62776709"/>
      </p:ext>
    </p:extLst>
  </p:cSld>
  <p:clrMapOvr>
    <a:masterClrMapping/>
  </p:clrMapOvr>
  <p:transition spd="slow"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/>
              <a:t>Дисциплинарная карточка</a:t>
            </a:r>
            <a:r>
              <a:rPr lang="ru-RU" dirty="0"/>
              <a:t> 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414760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Основной документ, характеризующий трудовую деятельность работника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17299527"/>
      </p:ext>
    </p:extLst>
  </p:cSld>
  <p:clrMapOvr>
    <a:masterClrMapping/>
  </p:clrMapOvr>
  <p:transition spd="slow"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/>
              <a:t>Трудовая книжка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69387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6"/>
            <a:ext cx="7211144" cy="857250"/>
          </a:xfrm>
        </p:spPr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Любая информация, относящаяся к прямо или косвенно определенному или определяемому физическому лицу (субъекту персональных данных).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42211606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/>
              <a:t>Персональные данные 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07751730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ru-RU" dirty="0"/>
              <a:t>Постоянное или временное изменение трудовой функции работника и (или) структурного подразделения, в котором работает работник (если структурное подразделение было указано в трудовом договоре), при продолжении работы у того же работодателя.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060446282"/>
      </p:ext>
    </p:extLst>
  </p:cSld>
  <p:clrMapOvr>
    <a:masterClrMapping/>
  </p:clrMapOvr>
  <p:transition spd="slow"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/>
              <a:t>Перевод на другую работу 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8854321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Первичный документ кадрового учета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14833987"/>
      </p:ext>
    </p:extLst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Поместный приказ возник в 1551 г. и ведал распределением земель среди служилых людей. В его архиве сосредоточились следующие документы, характеризующие развитие феодальной собственности на землю и закрепощение крестьян. При каком русском царе это было? 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80179968"/>
      </p:ext>
    </p:extLst>
  </p:cSld>
  <p:clrMapOvr>
    <a:masterClrMapping/>
  </p:clrMapOvr>
  <p:transition spd="slow"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Приказ о приеме на работу Т1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828721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8397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dirty="0"/>
              <a:t>В 1802 г. вместо ликвидированных коллегий учреждаются министерства. В этом же году для согласования их действий возник Комитет министров. Несколько позже, в 1810 г. возник Государственный совет для подготовки и обсуждения законопроектов. Эта реорганизация и бюрократизация центрального государственного аппарата управления наложила свой неблагоприятный отпечаток и на состояние архивного дела в стране. При каком русском царе это было?</a:t>
            </a:r>
          </a:p>
          <a:p>
            <a:pPr algn="ctr"/>
            <a:r>
              <a:rPr lang="ru-RU" dirty="0"/>
              <a:t> 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13492322"/>
      </p:ext>
    </p:extLst>
  </p:cSld>
  <p:clrMapOvr>
    <a:masterClrMapping/>
  </p:clrMapOvr>
  <p:transition spd="slow"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Александр </a:t>
            </a:r>
            <a:r>
              <a:rPr lang="en-US" dirty="0"/>
              <a:t>I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785932"/>
            <a:ext cx="3657600" cy="304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914277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План организации, в котором определён порядок предоставления отдыха работникам организации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48029729"/>
      </p:ext>
    </p:extLst>
  </p:cSld>
  <p:clrMapOvr>
    <a:masterClrMapping/>
  </p:clrMapOvr>
  <p:transition spd="slow"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График отпусков Т7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836786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b="1" dirty="0"/>
              <a:t>Учётный документ с информацией о структуре компании, численности работников, их должностях, квалификации, окладах и надбавках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40719839"/>
      </p:ext>
    </p:extLst>
  </p:cSld>
  <p:clrMapOvr>
    <a:masterClrMapping/>
  </p:clrMapOvr>
  <p:transition spd="slow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Штатное расписание Т3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55555149"/>
      </p:ext>
    </p:extLst>
  </p:cSld>
  <p:clrMapOvr>
    <a:masterClrMapping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Вид кадрового документа, суммирующий все сведения о сотруднике на данном предприятия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070757717"/>
      </p:ext>
    </p:extLst>
  </p:cSld>
  <p:clrMapOvr>
    <a:masterClrMapping/>
  </p:clrMapOvr>
  <p:transition spd="slow"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Унифицированные формы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Личная карточка Т2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070125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Иван </a:t>
            </a:r>
            <a:r>
              <a:rPr lang="en-US" dirty="0"/>
              <a:t>IV</a:t>
            </a:r>
            <a:r>
              <a:rPr lang="ru-RU" dirty="0"/>
              <a:t> Грозный 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  <p:pic>
        <p:nvPicPr>
          <p:cNvPr id="59394" name="Picture 2" descr="Князь Курбский - патриот или предатель? diletant.media Дзен"/>
          <p:cNvPicPr>
            <a:picLocks noChangeAspect="1" noChangeArrowheads="1"/>
          </p:cNvPicPr>
          <p:nvPr/>
        </p:nvPicPr>
        <p:blipFill>
          <a:blip r:embed="rId3" cstate="print"/>
          <a:srcRect l="34375"/>
          <a:stretch>
            <a:fillRect/>
          </a:stretch>
        </p:blipFill>
        <p:spPr bwMode="auto">
          <a:xfrm>
            <a:off x="3357554" y="2071684"/>
            <a:ext cx="3000364" cy="26860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1126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Как владельцы поместий, так и собственники вотчин обязаны были нести военную и иную государеву службу. Службой ведал Разрядный приказ, имевший свой архив, большая часть которого за период XVI и начала XVII в. погибла в пожаре 1626 г. При каком русском царе это было?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75081804"/>
      </p:ext>
    </p:extLst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Алексей  Михайлович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pic>
        <p:nvPicPr>
          <p:cNvPr id="5734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071684"/>
            <a:ext cx="2244327" cy="27622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4911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архивов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В «Генеральном регламенте» 1720 г. в главе XLIV. О архивах говориться: Книги, документы,  дела,  учиненные регистратуры, когда оные три  года  в  канцелярии  и  в  конторе  лежали,  потом в архив с </a:t>
            </a:r>
            <a:r>
              <a:rPr lang="ru-RU" dirty="0" err="1"/>
              <a:t>роспискою</a:t>
            </a:r>
            <a:r>
              <a:rPr lang="ru-RU" dirty="0"/>
              <a:t>  архивариусу  отдаются»</a:t>
            </a:r>
          </a:p>
          <a:p>
            <a:r>
              <a:rPr lang="ru-RU" dirty="0"/>
              <a:t>При каком русском царе это было?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p:transition spd="slow"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917</Words>
  <Application>Microsoft Office PowerPoint</Application>
  <PresentationFormat>Экран (16:9)</PresentationFormat>
  <Paragraphs>222</Paragraphs>
  <Slides>59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3" baseType="lpstr">
      <vt:lpstr>Arial</vt:lpstr>
      <vt:lpstr>Calibri</vt:lpstr>
      <vt:lpstr>Times New Roman</vt:lpstr>
      <vt:lpstr>Тема Office</vt:lpstr>
      <vt:lpstr>Презентация PowerPoint</vt:lpstr>
      <vt:lpstr>Правила</vt:lpstr>
      <vt:lpstr>2 Тур История развития делопроизводства </vt:lpstr>
      <vt:lpstr>2 Тур История развития делопроизводства </vt:lpstr>
      <vt:lpstr>История архивов</vt:lpstr>
      <vt:lpstr>История архивов</vt:lpstr>
      <vt:lpstr>История архивов</vt:lpstr>
      <vt:lpstr>История архивов</vt:lpstr>
      <vt:lpstr>История архивов</vt:lpstr>
      <vt:lpstr>История архивов</vt:lpstr>
      <vt:lpstr>Презентация PowerPoint</vt:lpstr>
      <vt:lpstr>История делопроизводства</vt:lpstr>
      <vt:lpstr>История делопроизводства</vt:lpstr>
      <vt:lpstr>История архивов</vt:lpstr>
      <vt:lpstr>История архивов</vt:lpstr>
      <vt:lpstr>История делопроизводства</vt:lpstr>
      <vt:lpstr>История делопроизводства</vt:lpstr>
      <vt:lpstr>История делопроизводства</vt:lpstr>
      <vt:lpstr>История делопроизводства</vt:lpstr>
      <vt:lpstr>Презентация PowerPoint</vt:lpstr>
      <vt:lpstr>Кадры</vt:lpstr>
      <vt:lpstr>Кадры</vt:lpstr>
      <vt:lpstr>История делопроизводства</vt:lpstr>
      <vt:lpstr>История делопроизводства</vt:lpstr>
      <vt:lpstr>История делопроизводства</vt:lpstr>
      <vt:lpstr>История делопроизводства</vt:lpstr>
      <vt:lpstr>Документы</vt:lpstr>
      <vt:lpstr>Документы</vt:lpstr>
      <vt:lpstr>Документы</vt:lpstr>
      <vt:lpstr>Документы</vt:lpstr>
      <vt:lpstr>Документы</vt:lpstr>
      <vt:lpstr>Документы</vt:lpstr>
      <vt:lpstr>Документы</vt:lpstr>
      <vt:lpstr>Документы</vt:lpstr>
      <vt:lpstr>Презентация PowerPoint</vt:lpstr>
      <vt:lpstr>Унифицированные формы </vt:lpstr>
      <vt:lpstr>Унифицированные формы </vt:lpstr>
      <vt:lpstr>Презентация PowerPoint</vt:lpstr>
      <vt:lpstr>Документы</vt:lpstr>
      <vt:lpstr>Документы</vt:lpstr>
      <vt:lpstr>Кадры</vt:lpstr>
      <vt:lpstr>Кадры</vt:lpstr>
      <vt:lpstr>Кадры</vt:lpstr>
      <vt:lpstr>Кадры</vt:lpstr>
      <vt:lpstr>Кадры</vt:lpstr>
      <vt:lpstr>Кадры</vt:lpstr>
      <vt:lpstr>Кадры</vt:lpstr>
      <vt:lpstr>Кадры</vt:lpstr>
      <vt:lpstr>Унифицированные формы </vt:lpstr>
      <vt:lpstr>Унифицированные формы </vt:lpstr>
      <vt:lpstr>Презентация PowerPoint</vt:lpstr>
      <vt:lpstr>История архивов</vt:lpstr>
      <vt:lpstr>История архивов</vt:lpstr>
      <vt:lpstr>Унифицированные формы </vt:lpstr>
      <vt:lpstr>Унифицированные формы </vt:lpstr>
      <vt:lpstr>Унифицированные формы </vt:lpstr>
      <vt:lpstr>Унифицированные формы </vt:lpstr>
      <vt:lpstr>Унифицированные формы </vt:lpstr>
      <vt:lpstr>Унифицированные формы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Лебеденко Н.В</cp:lastModifiedBy>
  <cp:revision>95</cp:revision>
  <dcterms:created xsi:type="dcterms:W3CDTF">2014-05-16T09:35:17Z</dcterms:created>
  <dcterms:modified xsi:type="dcterms:W3CDTF">2025-02-25T05:51:28Z</dcterms:modified>
</cp:coreProperties>
</file>