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1"/>
  </p:sldMasterIdLst>
  <p:sldIdLst>
    <p:sldId id="256" r:id="rId2"/>
    <p:sldId id="259" r:id="rId3"/>
    <p:sldId id="258" r:id="rId4"/>
    <p:sldId id="260" r:id="rId5"/>
    <p:sldId id="262" r:id="rId6"/>
    <p:sldId id="263" r:id="rId7"/>
    <p:sldId id="264" r:id="rId8"/>
    <p:sldId id="268" r:id="rId9"/>
    <p:sldId id="266" r:id="rId10"/>
    <p:sldId id="269" r:id="rId11"/>
    <p:sldId id="270" r:id="rId12"/>
    <p:sldId id="273" r:id="rId13"/>
    <p:sldId id="288" r:id="rId14"/>
    <p:sldId id="272" r:id="rId15"/>
    <p:sldId id="290" r:id="rId16"/>
    <p:sldId id="292" r:id="rId17"/>
    <p:sldId id="283" r:id="rId18"/>
    <p:sldId id="282" r:id="rId19"/>
    <p:sldId id="287" r:id="rId20"/>
    <p:sldId id="276" r:id="rId21"/>
    <p:sldId id="278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273C8-4AAA-4DAB-B8A1-920912666D10}" type="datetimeFigureOut">
              <a:rPr lang="ru-RU" smtClean="0"/>
              <a:pPr/>
              <a:t>06.11.2019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F98F1-BDD4-414B-A538-347EC3763EB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273C8-4AAA-4DAB-B8A1-920912666D10}" type="datetimeFigureOut">
              <a:rPr lang="ru-RU" smtClean="0"/>
              <a:pPr/>
              <a:t>06.11.2019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F98F1-BDD4-414B-A538-347EC3763E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273C8-4AAA-4DAB-B8A1-920912666D10}" type="datetimeFigureOut">
              <a:rPr lang="ru-RU" smtClean="0"/>
              <a:pPr/>
              <a:t>06.11.2019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F98F1-BDD4-414B-A538-347EC3763E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273C8-4AAA-4DAB-B8A1-920912666D10}" type="datetimeFigureOut">
              <a:rPr lang="ru-RU" smtClean="0"/>
              <a:pPr/>
              <a:t>06.11.2019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F98F1-BDD4-414B-A538-347EC3763E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273C8-4AAA-4DAB-B8A1-920912666D10}" type="datetimeFigureOut">
              <a:rPr lang="ru-RU" smtClean="0"/>
              <a:pPr/>
              <a:t>06.11.2019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F07F98F1-BDD4-414B-A538-347EC3763E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273C8-4AAA-4DAB-B8A1-920912666D10}" type="datetimeFigureOut">
              <a:rPr lang="ru-RU" smtClean="0"/>
              <a:pPr/>
              <a:t>06.11.2019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F98F1-BDD4-414B-A538-347EC3763E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273C8-4AAA-4DAB-B8A1-920912666D10}" type="datetimeFigureOut">
              <a:rPr lang="ru-RU" smtClean="0"/>
              <a:pPr/>
              <a:t>06.11.2019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F98F1-BDD4-414B-A538-347EC3763E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273C8-4AAA-4DAB-B8A1-920912666D10}" type="datetimeFigureOut">
              <a:rPr lang="ru-RU" smtClean="0"/>
              <a:pPr/>
              <a:t>06.11.2019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F98F1-BDD4-414B-A538-347EC3763E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273C8-4AAA-4DAB-B8A1-920912666D10}" type="datetimeFigureOut">
              <a:rPr lang="ru-RU" smtClean="0"/>
              <a:pPr/>
              <a:t>06.11.2019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F98F1-BDD4-414B-A538-347EC3763E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273C8-4AAA-4DAB-B8A1-920912666D10}" type="datetimeFigureOut">
              <a:rPr lang="ru-RU" smtClean="0"/>
              <a:pPr/>
              <a:t>06.11.2019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F98F1-BDD4-414B-A538-347EC3763E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273C8-4AAA-4DAB-B8A1-920912666D10}" type="datetimeFigureOut">
              <a:rPr lang="ru-RU" smtClean="0"/>
              <a:pPr/>
              <a:t>06.11.2019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F98F1-BDD4-414B-A538-347EC3763E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F3E273C8-4AAA-4DAB-B8A1-920912666D10}" type="datetimeFigureOut">
              <a:rPr lang="ru-RU" smtClean="0"/>
              <a:pPr/>
              <a:t>06.11.2019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F07F98F1-BDD4-414B-A538-347EC3763EB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357290" y="1142984"/>
            <a:ext cx="564360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МАДОУ </a:t>
            </a:r>
          </a:p>
          <a:p>
            <a:pPr algn="ctr"/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«Детский сад п. Кулотино»</a:t>
            </a:r>
          </a:p>
          <a:p>
            <a:pPr algn="ctr"/>
            <a:endParaRPr lang="ru-RU" sz="36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Учитель –логопед:   </a:t>
            </a:r>
          </a:p>
          <a:p>
            <a:pPr algn="ctr"/>
            <a:endParaRPr lang="ru-RU" sz="36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Андреева</a:t>
            </a:r>
          </a:p>
          <a:p>
            <a:pPr algn="ctr"/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Вера   Александровна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00034" y="642918"/>
            <a:ext cx="5143536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Совершенствование лексико-грамматических категорий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Чего не стало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Логопед стирает часть предметов на песочной картинке, ребёнок узнаёт, что изменилось, закрепляя употребление сущ. в Род. падеже ед. ч. и мн.ч.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Подбери слово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Находить игрушки в песке и подбирать к их названиям прилагательные.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Лодочка.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Создавать игровые ситуации для упражнения в речи грамматических категорий: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предлогов (от, к, над, между, в, из-за, из-под, у, перед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);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приставочных 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глаголов (отплыть, подплыть, пристроили, надстроили);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наречий (глубоко, далеко, близко, высоко, низко, медленно, быстро)</a:t>
            </a:r>
            <a:endParaRPr lang="ru-RU" sz="20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IMG_593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00694" y="3357562"/>
            <a:ext cx="3643306" cy="3486326"/>
          </a:xfrm>
          <a:prstGeom prst="rect">
            <a:avLst/>
          </a:prstGeom>
        </p:spPr>
      </p:pic>
      <p:pic>
        <p:nvPicPr>
          <p:cNvPr id="8" name="Рисунок 7" descr="IMG_471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72132" y="0"/>
            <a:ext cx="3571868" cy="33575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71472" y="642918"/>
            <a:ext cx="3500462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Подготовка к обучению грамоте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Звуковой анализ слова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На песке чертить схемы слов и предложений разной степени сложности.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Обучение чтению и печатанию букв. </a:t>
            </a: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Упражнения 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песке: 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«Исправь ошибку», «Добавь деталь», «Прочитай», «Допечатай первую (последнюю) букву слова»;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Звуко-буквенный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анализ слов различной сложности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8" name="Рисунок 7" descr="IMG_467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00694" y="14111"/>
            <a:ext cx="3643306" cy="3129137"/>
          </a:xfrm>
          <a:prstGeom prst="rect">
            <a:avLst/>
          </a:prstGeom>
        </p:spPr>
      </p:pic>
      <p:pic>
        <p:nvPicPr>
          <p:cNvPr id="9" name="Рисунок 8" descr="IMG_467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72132" y="3286125"/>
            <a:ext cx="3571868" cy="3557764"/>
          </a:xfrm>
          <a:prstGeom prst="rect">
            <a:avLst/>
          </a:prstGeom>
        </p:spPr>
      </p:pic>
      <p:pic>
        <p:nvPicPr>
          <p:cNvPr id="10" name="Рисунок 9" descr="IMG_468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71934" y="1857364"/>
            <a:ext cx="2643206" cy="32861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14282" y="214290"/>
            <a:ext cx="4214842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Развитие связной речи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Найди и опиши игрушку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Ребёнок составляет описательный рассказ о найденной в песке игрушке (животные, предметы, герои сказок).</a:t>
            </a:r>
            <a:b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Две игрушки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Ребёнок составляет описательный сравнительный рассказ о найденных в песке игрушках.</a:t>
            </a:r>
            <a:b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Нарисуй и расскажи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Ребёнок рисует на песке и составляет рассказ (повествовательный, творческий, с проблемным сюжетом).</a:t>
            </a:r>
            <a:b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Покажи сказку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Ребёнок составляет рассказ (повествовательный, творческий, с проблемным сюжетом) по демонстрации своих (или логопеда) действий, используя мелкие игрушки, предметы.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IMG_468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4822029" y="-392905"/>
            <a:ext cx="3929068" cy="4714877"/>
          </a:xfrm>
          <a:prstGeom prst="rect">
            <a:avLst/>
          </a:prstGeom>
        </p:spPr>
      </p:pic>
      <p:pic>
        <p:nvPicPr>
          <p:cNvPr id="8" name="Рисунок 7" descr="IMG_411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29124" y="3214686"/>
            <a:ext cx="4714876" cy="36433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5686436" cy="55950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«</a:t>
            </a:r>
            <a:r>
              <a:rPr lang="ru-RU" sz="2000" b="1" dirty="0" smtClean="0">
                <a:solidFill>
                  <a:schemeClr val="bg1"/>
                </a:solidFill>
              </a:rPr>
              <a:t>Дорисуй картинку и составь предложение</a:t>
            </a:r>
            <a:r>
              <a:rPr lang="ru-RU" sz="2000" dirty="0" smtClean="0">
                <a:solidFill>
                  <a:schemeClr val="bg1"/>
                </a:solidFill>
              </a:rPr>
              <a:t>».</a:t>
            </a:r>
          </a:p>
          <a:p>
            <a:pPr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«</a:t>
            </a:r>
            <a:r>
              <a:rPr lang="ru-RU" sz="2000" dirty="0" smtClean="0">
                <a:solidFill>
                  <a:schemeClr val="bg1"/>
                </a:solidFill>
              </a:rPr>
              <a:t>Друзья». «Что случилось</a:t>
            </a:r>
            <a:r>
              <a:rPr lang="ru-RU" sz="2000" dirty="0" smtClean="0">
                <a:solidFill>
                  <a:schemeClr val="bg1"/>
                </a:solidFill>
              </a:rPr>
              <a:t>?», «</a:t>
            </a:r>
            <a:r>
              <a:rPr lang="ru-RU" sz="2000" dirty="0" smtClean="0">
                <a:solidFill>
                  <a:schemeClr val="bg1"/>
                </a:solidFill>
              </a:rPr>
              <a:t>Две игрушки». </a:t>
            </a:r>
            <a:endParaRPr lang="ru-RU" sz="2000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 </a:t>
            </a:r>
            <a:r>
              <a:rPr lang="ru-RU" sz="2000" dirty="0" smtClean="0">
                <a:solidFill>
                  <a:schemeClr val="bg1"/>
                </a:solidFill>
              </a:rPr>
              <a:t>При </a:t>
            </a:r>
            <a:r>
              <a:rPr lang="ru-RU" sz="2000" dirty="0" smtClean="0">
                <a:solidFill>
                  <a:schemeClr val="bg1"/>
                </a:solidFill>
              </a:rPr>
              <a:t>рисовании </a:t>
            </a:r>
            <a:r>
              <a:rPr lang="ru-RU" sz="2000" dirty="0" smtClean="0">
                <a:solidFill>
                  <a:schemeClr val="bg1"/>
                </a:solidFill>
              </a:rPr>
              <a:t>песочной картинки можно отрабатывать </a:t>
            </a:r>
            <a:r>
              <a:rPr lang="ru-RU" sz="2000" dirty="0" smtClean="0">
                <a:solidFill>
                  <a:schemeClr val="bg1"/>
                </a:solidFill>
              </a:rPr>
              <a:t>умение  </a:t>
            </a:r>
          </a:p>
          <a:p>
            <a:pPr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строить </a:t>
            </a:r>
            <a:r>
              <a:rPr lang="ru-RU" sz="2000" dirty="0" smtClean="0">
                <a:solidFill>
                  <a:schemeClr val="bg1"/>
                </a:solidFill>
              </a:rPr>
              <a:t>как простые, так и сложные предложения</a:t>
            </a:r>
            <a:r>
              <a:rPr lang="ru-RU" sz="2000" dirty="0" smtClean="0">
                <a:solidFill>
                  <a:schemeClr val="bg1"/>
                </a:solidFill>
              </a:rPr>
              <a:t>.  </a:t>
            </a:r>
            <a:r>
              <a:rPr lang="ru-RU" sz="2000" dirty="0" smtClean="0">
                <a:solidFill>
                  <a:schemeClr val="bg1"/>
                </a:solidFill>
              </a:rPr>
              <a:t>«</a:t>
            </a:r>
            <a:r>
              <a:rPr lang="ru-RU" sz="2000" dirty="0" smtClean="0">
                <a:solidFill>
                  <a:schemeClr val="bg1"/>
                </a:solidFill>
              </a:rPr>
              <a:t>Начни, закончи </a:t>
            </a:r>
            <a:r>
              <a:rPr lang="ru-RU" sz="2000" dirty="0" smtClean="0">
                <a:solidFill>
                  <a:schemeClr val="bg1"/>
                </a:solidFill>
              </a:rPr>
              <a:t>предложение» - </a:t>
            </a:r>
            <a:r>
              <a:rPr lang="ru-RU" sz="2000" dirty="0" smtClean="0">
                <a:solidFill>
                  <a:schemeClr val="bg1"/>
                </a:solidFill>
              </a:rPr>
              <a:t>логопед на</a:t>
            </a:r>
            <a:endParaRPr lang="ru-RU" sz="2000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 </a:t>
            </a:r>
            <a:r>
              <a:rPr lang="ru-RU" sz="2000" dirty="0" smtClean="0">
                <a:solidFill>
                  <a:schemeClr val="bg1"/>
                </a:solidFill>
              </a:rPr>
              <a:t>начинает </a:t>
            </a:r>
            <a:r>
              <a:rPr lang="ru-RU" sz="2000" dirty="0" smtClean="0">
                <a:solidFill>
                  <a:schemeClr val="bg1"/>
                </a:solidFill>
              </a:rPr>
              <a:t>предложение, ребёнок </a:t>
            </a:r>
            <a:r>
              <a:rPr lang="ru-RU" sz="2000" dirty="0" smtClean="0">
                <a:solidFill>
                  <a:schemeClr val="bg1"/>
                </a:solidFill>
              </a:rPr>
              <a:t>заканчивает фразу.</a:t>
            </a:r>
            <a:endParaRPr lang="ru-RU" sz="2000" dirty="0">
              <a:solidFill>
                <a:schemeClr val="bg1"/>
              </a:solidFill>
            </a:endParaRPr>
          </a:p>
        </p:txBody>
      </p:sp>
      <p:pic>
        <p:nvPicPr>
          <p:cNvPr id="5" name="Рисунок 4" descr="IMG_519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5143499" y="2857501"/>
            <a:ext cx="4000504" cy="4000495"/>
          </a:xfrm>
          <a:prstGeom prst="rect">
            <a:avLst/>
          </a:prstGeom>
        </p:spPr>
      </p:pic>
      <p:pic>
        <p:nvPicPr>
          <p:cNvPr id="6" name="Рисунок 5" descr="IMG_416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43570" y="0"/>
            <a:ext cx="3500430" cy="3214686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85721" y="428604"/>
            <a:ext cx="4357717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Пальчиковый практикум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Развитие тактильно-кинестетических ощущений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Скользить ладонями (ребром ладони) по поверхности песка зигзагообразными или круговыми движениями (машинки, санки, змейки)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Создать отпечатками ладоней, кулачков, костяшек кистей рук, ребра ладоней всевозможные причудливые узоры на песке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«Пройтись» по песку отдельно каждым пальцем правой и левой рук поочерёдно, затем можно группировать пальцы, создавая «загадочные следы»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Найти в песке среди других заданную игрушку или букву (вариация игры «Волшебный мешочек»)</a:t>
            </a:r>
          </a:p>
        </p:txBody>
      </p:sp>
      <p:pic>
        <p:nvPicPr>
          <p:cNvPr id="6" name="Рисунок 5" descr="IMG_472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43438" y="0"/>
            <a:ext cx="4500562" cy="37147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57158" y="714356"/>
            <a:ext cx="3714776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Автоматизация звуков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Горочка.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Набрать песок в руку. Насыпать горку, произнося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коррегируемый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звук.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Спрячь игрушку. 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То же самое. Песок сыпать на игрушку.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Дорожка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«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Прошагивать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 или продвигать пальчиками по заданным дорожкам (зигзаг, волна, спираль, геометрические формы), произнося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коррегируемый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звук.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Найди игрушку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Находить в глубине песка игрушки разными способами (рукой, пальчиком), произнося корригируемый звук.</a:t>
            </a:r>
          </a:p>
        </p:txBody>
      </p:sp>
      <p:pic>
        <p:nvPicPr>
          <p:cNvPr id="3" name="Рисунок 2" descr="IMG_53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4691577" y="-237600"/>
            <a:ext cx="4214817" cy="4690019"/>
          </a:xfrm>
          <a:prstGeom prst="rect">
            <a:avLst/>
          </a:prstGeom>
        </p:spPr>
      </p:pic>
      <p:pic>
        <p:nvPicPr>
          <p:cNvPr id="6" name="Рисунок 5" descr="IMG_414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3438" y="4000504"/>
            <a:ext cx="4500562" cy="28574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4043362" cy="271464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«Сильный моторчик». </a:t>
            </a:r>
          </a:p>
          <a:p>
            <a:pPr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(звук Р) «Слабый </a:t>
            </a:r>
          </a:p>
          <a:p>
            <a:pPr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моторчик». (звук Р) </a:t>
            </a:r>
          </a:p>
          <a:p>
            <a:pPr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«Горочка». (звук С) </a:t>
            </a:r>
          </a:p>
          <a:p>
            <a:pPr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«Дорожка». (звуки, </a:t>
            </a:r>
          </a:p>
          <a:p>
            <a:pPr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слоги) «Совпадение». </a:t>
            </a:r>
          </a:p>
          <a:p>
            <a:pPr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(звук Ш) Автоматизация звуков. 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pic>
        <p:nvPicPr>
          <p:cNvPr id="4" name="Рисунок 3" descr="IMG_414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14810" y="2786058"/>
            <a:ext cx="4786346" cy="3786214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4614866" cy="588075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2000" dirty="0" smtClean="0">
                <a:solidFill>
                  <a:schemeClr val="bg1"/>
                </a:solidFill>
              </a:rPr>
              <a:t>Автоматизация и дифференциация звуков в слоге </a:t>
            </a:r>
          </a:p>
          <a:p>
            <a:pPr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Задание: Из листочков построй </a:t>
            </a:r>
          </a:p>
          <a:p>
            <a:pPr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дорожку на песке. Шагай двумя </a:t>
            </a:r>
          </a:p>
          <a:p>
            <a:pPr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пальчиками по дорожке и повторяй </a:t>
            </a:r>
          </a:p>
          <a:p>
            <a:pPr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«</a:t>
            </a:r>
            <a:r>
              <a:rPr lang="ru-RU" sz="2000" dirty="0" err="1" smtClean="0">
                <a:solidFill>
                  <a:schemeClr val="bg1"/>
                </a:solidFill>
              </a:rPr>
              <a:t>сваи-сво-сву</a:t>
            </a:r>
            <a:r>
              <a:rPr lang="ru-RU" sz="2000" dirty="0" smtClean="0">
                <a:solidFill>
                  <a:schemeClr val="bg1"/>
                </a:solidFill>
              </a:rPr>
              <a:t>», «</a:t>
            </a:r>
            <a:r>
              <a:rPr lang="ru-RU" sz="2000" dirty="0" err="1" smtClean="0">
                <a:solidFill>
                  <a:schemeClr val="bg1"/>
                </a:solidFill>
              </a:rPr>
              <a:t>сма-сны-смо</a:t>
            </a:r>
            <a:r>
              <a:rPr lang="ru-RU" sz="2000" dirty="0" smtClean="0">
                <a:solidFill>
                  <a:schemeClr val="bg1"/>
                </a:solidFill>
              </a:rPr>
              <a:t>», «</a:t>
            </a:r>
            <a:r>
              <a:rPr lang="ru-RU" sz="2000" dirty="0" err="1" smtClean="0">
                <a:solidFill>
                  <a:schemeClr val="bg1"/>
                </a:solidFill>
              </a:rPr>
              <a:t>ска</a:t>
            </a:r>
            <a:r>
              <a:rPr lang="ru-RU" sz="2000" dirty="0" smtClean="0">
                <a:solidFill>
                  <a:schemeClr val="bg1"/>
                </a:solidFill>
              </a:rPr>
              <a:t>-</a:t>
            </a:r>
          </a:p>
          <a:p>
            <a:pPr>
              <a:buNone/>
            </a:pPr>
            <a:r>
              <a:rPr lang="ru-RU" sz="2000" dirty="0" err="1" smtClean="0">
                <a:solidFill>
                  <a:schemeClr val="bg1"/>
                </a:solidFill>
              </a:rPr>
              <a:t>ска-ска</a:t>
            </a:r>
            <a:r>
              <a:rPr lang="ru-RU" sz="2000" dirty="0" smtClean="0">
                <a:solidFill>
                  <a:schemeClr val="bg1"/>
                </a:solidFill>
              </a:rPr>
              <a:t>» и т.д. А теперь из камушков и </a:t>
            </a:r>
          </a:p>
          <a:p>
            <a:pPr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ракушек построй дорожку на песке. </a:t>
            </a:r>
          </a:p>
          <a:p>
            <a:pPr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Шагай по ней и повторяй «</a:t>
            </a:r>
            <a:r>
              <a:rPr lang="ru-RU" sz="2000" dirty="0" err="1" smtClean="0">
                <a:solidFill>
                  <a:schemeClr val="bg1"/>
                </a:solidFill>
              </a:rPr>
              <a:t>шкафф</a:t>
            </a:r>
            <a:r>
              <a:rPr lang="ru-RU" sz="2000" dirty="0" smtClean="0">
                <a:solidFill>
                  <a:schemeClr val="bg1"/>
                </a:solidFill>
              </a:rPr>
              <a:t>-</a:t>
            </a:r>
          </a:p>
          <a:p>
            <a:pPr>
              <a:buNone/>
            </a:pPr>
            <a:r>
              <a:rPr lang="ru-RU" sz="2000" dirty="0" err="1" smtClean="0">
                <a:solidFill>
                  <a:schemeClr val="bg1"/>
                </a:solidFill>
              </a:rPr>
              <a:t>шко-шку</a:t>
            </a:r>
            <a:r>
              <a:rPr lang="ru-RU" sz="2000" dirty="0" smtClean="0">
                <a:solidFill>
                  <a:schemeClr val="bg1"/>
                </a:solidFill>
              </a:rPr>
              <a:t>», «</a:t>
            </a:r>
            <a:r>
              <a:rPr lang="ru-RU" sz="2000" dirty="0" err="1" smtClean="0">
                <a:solidFill>
                  <a:schemeClr val="bg1"/>
                </a:solidFill>
              </a:rPr>
              <a:t>шма-шмы-шмо</a:t>
            </a:r>
            <a:r>
              <a:rPr lang="ru-RU" sz="2000" dirty="0" smtClean="0">
                <a:solidFill>
                  <a:schemeClr val="bg1"/>
                </a:solidFill>
              </a:rPr>
              <a:t>», «</a:t>
            </a:r>
            <a:r>
              <a:rPr lang="ru-RU" sz="2000" dirty="0" err="1" smtClean="0">
                <a:solidFill>
                  <a:schemeClr val="bg1"/>
                </a:solidFill>
              </a:rPr>
              <a:t>што</a:t>
            </a:r>
            <a:r>
              <a:rPr lang="ru-RU" sz="2000" dirty="0" smtClean="0">
                <a:solidFill>
                  <a:schemeClr val="bg1"/>
                </a:solidFill>
              </a:rPr>
              <a:t>-</a:t>
            </a:r>
          </a:p>
          <a:p>
            <a:pPr>
              <a:buNone/>
            </a:pPr>
            <a:r>
              <a:rPr lang="ru-RU" sz="2000" dirty="0" err="1" smtClean="0">
                <a:solidFill>
                  <a:schemeClr val="bg1"/>
                </a:solidFill>
              </a:rPr>
              <a:t>шут-шта</a:t>
            </a:r>
            <a:r>
              <a:rPr lang="ru-RU" sz="2000" dirty="0" smtClean="0">
                <a:solidFill>
                  <a:schemeClr val="bg1"/>
                </a:solidFill>
              </a:rPr>
              <a:t>» и пр. (можно повторять </a:t>
            </a:r>
          </a:p>
          <a:p>
            <a:pPr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слоги с оппозиционными звуками </a:t>
            </a:r>
          </a:p>
          <a:p>
            <a:pPr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«</a:t>
            </a:r>
            <a:r>
              <a:rPr lang="ru-RU" sz="2000" dirty="0" err="1" smtClean="0">
                <a:solidFill>
                  <a:schemeClr val="bg1"/>
                </a:solidFill>
              </a:rPr>
              <a:t>сма-шма</a:t>
            </a:r>
            <a:r>
              <a:rPr lang="ru-RU" sz="2000" dirty="0" smtClean="0">
                <a:solidFill>
                  <a:schemeClr val="bg1"/>
                </a:solidFill>
              </a:rPr>
              <a:t>», «</a:t>
            </a:r>
            <a:r>
              <a:rPr lang="ru-RU" sz="2000" dirty="0" err="1" smtClean="0">
                <a:solidFill>
                  <a:schemeClr val="bg1"/>
                </a:solidFill>
              </a:rPr>
              <a:t>шкафф</a:t>
            </a:r>
            <a:r>
              <a:rPr lang="ru-RU" sz="2000" dirty="0" smtClean="0">
                <a:solidFill>
                  <a:schemeClr val="bg1"/>
                </a:solidFill>
              </a:rPr>
              <a:t>- </a:t>
            </a:r>
            <a:r>
              <a:rPr lang="ru-RU" sz="2000" dirty="0" err="1" smtClean="0">
                <a:solidFill>
                  <a:schemeClr val="bg1"/>
                </a:solidFill>
              </a:rPr>
              <a:t>ска</a:t>
            </a:r>
            <a:r>
              <a:rPr lang="ru-RU" sz="2000" dirty="0" smtClean="0">
                <a:solidFill>
                  <a:schemeClr val="bg1"/>
                </a:solidFill>
              </a:rPr>
              <a:t>», «</a:t>
            </a:r>
            <a:r>
              <a:rPr lang="ru-RU" sz="2000" dirty="0" err="1" smtClean="0">
                <a:solidFill>
                  <a:schemeClr val="bg1"/>
                </a:solidFill>
              </a:rPr>
              <a:t>сву-шву</a:t>
            </a:r>
            <a:r>
              <a:rPr lang="ru-RU" sz="2000" dirty="0" smtClean="0">
                <a:solidFill>
                  <a:schemeClr val="bg1"/>
                </a:solidFill>
              </a:rPr>
              <a:t>» и т.д.)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4400552" cy="5595004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Автоматизация и дифференциация звуков во фразе</a:t>
            </a:r>
          </a:p>
          <a:p>
            <a:pPr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Задание: Из палочек, камешков, ракушек в левом</a:t>
            </a:r>
          </a:p>
          <a:p>
            <a:pPr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верхнем углу песочницы выложи девочку.</a:t>
            </a:r>
          </a:p>
          <a:p>
            <a:pPr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Придумай ей имя со звуком [С] (Соня, Саша,</a:t>
            </a:r>
          </a:p>
          <a:p>
            <a:pPr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Света). Соня нарисовала воздушный шар /мышь/.</a:t>
            </a:r>
          </a:p>
          <a:p>
            <a:pPr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Возьми палочку и нарисуй на песке справа внизу от</a:t>
            </a:r>
          </a:p>
          <a:p>
            <a:pPr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Сони свой воздушный шар /мышь/. Приду- май</a:t>
            </a:r>
          </a:p>
          <a:p>
            <a:pPr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предложение про Соню и воздушный шар (Соня</a:t>
            </a:r>
          </a:p>
          <a:p>
            <a:pPr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купила воздушный шар. Соня надула воздушный</a:t>
            </a:r>
          </a:p>
          <a:p>
            <a:pPr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шар. и т.д.)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IMG_52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4857746" y="-214308"/>
            <a:ext cx="4071941" cy="4500559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ё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1"/>
            <a:ext cx="35719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Что нужно для игры в песок?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 нужно, в сущности, так мало: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Любовь, желанье, доброта,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Чтоб вера в детство не пропала.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Простейший ящик из стола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Покрасим </a:t>
            </a:r>
            <a:r>
              <a:rPr 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голубой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краской,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Горсть золотистого песка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Туда вольётся дивной сказкой.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Игрушек маленьких набор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Возьмём в игру… Подобно Богу,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Мы создадим свой мир чудес,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Пройдя познания дорогу.</a:t>
            </a:r>
          </a:p>
        </p:txBody>
      </p:sp>
      <p:pic>
        <p:nvPicPr>
          <p:cNvPr id="6" name="Рисунок 5" descr="IMG_482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00562" y="14111"/>
            <a:ext cx="4643438" cy="4272145"/>
          </a:xfrm>
          <a:prstGeom prst="rect">
            <a:avLst/>
          </a:prstGeom>
        </p:spPr>
      </p:pic>
      <p:pic>
        <p:nvPicPr>
          <p:cNvPr id="7" name="Рисунок 6" descr="IMG_526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4214822" y="2786046"/>
            <a:ext cx="3429000" cy="471490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14282" y="571480"/>
            <a:ext cx="79296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sz="5400" dirty="0" smtClean="0">
                <a:solidFill>
                  <a:schemeClr val="bg1"/>
                </a:solidFill>
              </a:rPr>
              <a:t> «Игры с песком в работе логопеда»</a:t>
            </a:r>
            <a:endParaRPr lang="ru-RU" sz="5400" dirty="0">
              <a:solidFill>
                <a:schemeClr val="bg1"/>
              </a:solidFill>
            </a:endParaRPr>
          </a:p>
        </p:txBody>
      </p:sp>
      <p:pic>
        <p:nvPicPr>
          <p:cNvPr id="4" name="Рисунок 3" descr="IMG_417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1041977">
            <a:off x="392877" y="2829483"/>
            <a:ext cx="4274888" cy="3558353"/>
          </a:xfrm>
          <a:prstGeom prst="rect">
            <a:avLst/>
          </a:prstGeom>
        </p:spPr>
      </p:pic>
      <p:pic>
        <p:nvPicPr>
          <p:cNvPr id="7" name="Рисунок 6" descr="IMG_415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813248">
            <a:off x="4660874" y="2725057"/>
            <a:ext cx="4029467" cy="362062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071802" y="6429396"/>
            <a:ext cx="3304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Старший возраст</a:t>
            </a:r>
            <a:endParaRPr lang="ru-RU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 flipH="1">
            <a:off x="785786" y="428604"/>
            <a:ext cx="700092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Выводы.</a:t>
            </a: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Логопедические игры с песком считаю очень эффективным и современным решением в коррекционно-образовательной работе логопеда детского сада. Они вызывают положительные эмоции у детей, помогают раскрывать каждого ребёнка индивидуально. Удачно сочетаясь с другими видами коррекционной деятельности, такие игры позволяют осуществлять интеграцию в процессе обучения и развития.</a:t>
            </a: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У детей отмечается положительная динамика в процессе автоматизации корригирующих звуков. Так же отмечается расширение словарного запаса и умение более свободно использовать грамматические обороты языка. Дети более раскрепощены и непосредственны в общении. Важно отметить, что начал формироваться навык рефлексии и умения взаимодействовать в группе.</a:t>
            </a: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Перенос традиционных занятий в песочницу даёт </a:t>
            </a:r>
            <a:r>
              <a:rPr lang="ru-RU" dirty="0" smtClean="0">
                <a:solidFill>
                  <a:schemeClr val="bg1"/>
                </a:solidFill>
              </a:rPr>
              <a:t>большой </a:t>
            </a:r>
            <a:r>
              <a:rPr lang="ru-RU" dirty="0">
                <a:solidFill>
                  <a:schemeClr val="bg1"/>
                </a:solidFill>
              </a:rPr>
              <a:t>воспитательный и образовательный эффект, нежели стандартные формы обучения, так как реализует главный вид деятельности дошкольников – игровой.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          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2000" dirty="0" smtClean="0"/>
              <a:t>                                         </a:t>
            </a:r>
            <a:r>
              <a:rPr lang="ru-RU" sz="2000" dirty="0" smtClean="0">
                <a:solidFill>
                  <a:schemeClr val="bg1"/>
                </a:solidFill>
              </a:rPr>
              <a:t>Спасибо за внимание.</a:t>
            </a:r>
          </a:p>
          <a:p>
            <a:pPr>
              <a:buNone/>
            </a:pPr>
            <a:endParaRPr lang="ru-RU" sz="2000" dirty="0"/>
          </a:p>
        </p:txBody>
      </p:sp>
      <p:pic>
        <p:nvPicPr>
          <p:cNvPr id="4" name="Рисунок 3" descr="IMG_415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071670" y="3000372"/>
            <a:ext cx="65691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</a:rPr>
              <a:t>Спасибо за внимание</a:t>
            </a:r>
            <a:r>
              <a:rPr lang="ru-RU" dirty="0" smtClean="0">
                <a:solidFill>
                  <a:schemeClr val="bg1"/>
                </a:solidFill>
              </a:rPr>
              <a:t>!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785918" y="714356"/>
            <a:ext cx="5408081" cy="652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Детский сад - это особый мир</a:t>
            </a:r>
          </a:p>
          <a:p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Это мир радости, улыбок и игры</a:t>
            </a:r>
          </a:p>
          <a:p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Сюда дети приходят общаться, играть, узнавать 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новое. 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них есть силы двигаться вперёд, но у детей с речевыми нарушениями всё обстоит не так гладко. Чтобы учиться и развиваться им нужна специальная помощь и поддержка.</a:t>
            </a:r>
          </a:p>
          <a:p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Это ежедневный и кропотливый труд .</a:t>
            </a:r>
          </a:p>
          <a:p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Порой бывает нелегко, но постепенно шаг за шагом 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мы 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идем к положительным результатам.</a:t>
            </a:r>
          </a:p>
          <a:p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Я работаю с детьми с тяжёлыми нарушениями речи, контингент детей разнообразный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Я выбрала для себя в помощь к моей работе логопеда, нетрадиционный метод «песочной терапии», который стал перспективным средством </a:t>
            </a:r>
            <a:r>
              <a:rPr 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коррекционно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развивающей работы с детьми имеющими нарушения речи .</a:t>
            </a:r>
            <a:endParaRPr lang="ru-RU" sz="20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357290" y="857232"/>
            <a:ext cx="6715172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</a:rPr>
              <a:t>    </a:t>
            </a:r>
            <a:r>
              <a:rPr lang="ru-RU" sz="2000" b="1" dirty="0" smtClean="0">
                <a:solidFill>
                  <a:schemeClr val="bg1"/>
                </a:solidFill>
              </a:rPr>
              <a:t>Цель:      </a:t>
            </a:r>
            <a:r>
              <a:rPr lang="ru-RU" sz="2000" dirty="0" smtClean="0">
                <a:solidFill>
                  <a:schemeClr val="bg1"/>
                </a:solidFill>
              </a:rPr>
              <a:t>Развитие речи и коррекция речевых нарушений детей через использование метода песочной терапии. 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  </a:t>
            </a:r>
          </a:p>
          <a:p>
            <a:r>
              <a:rPr lang="ru-RU" sz="2000" b="1" dirty="0" smtClean="0">
                <a:solidFill>
                  <a:schemeClr val="bg1"/>
                </a:solidFill>
              </a:rPr>
              <a:t>Задачи:</a:t>
            </a:r>
            <a:r>
              <a:rPr lang="ru-RU" sz="2000" dirty="0" smtClean="0">
                <a:solidFill>
                  <a:schemeClr val="bg1"/>
                </a:solidFill>
              </a:rPr>
              <a:t> </a:t>
            </a:r>
            <a:r>
              <a:rPr lang="ru-RU" sz="2000" dirty="0" smtClean="0">
                <a:solidFill>
                  <a:schemeClr val="bg1"/>
                </a:solidFill>
              </a:rPr>
              <a:t>снять </a:t>
            </a:r>
            <a:r>
              <a:rPr lang="ru-RU" sz="2000" dirty="0" smtClean="0">
                <a:solidFill>
                  <a:schemeClr val="bg1"/>
                </a:solidFill>
              </a:rPr>
              <a:t>мышечную напряжённость</a:t>
            </a:r>
            <a:r>
              <a:rPr lang="ru-RU" sz="2000" dirty="0" smtClean="0">
                <a:solidFill>
                  <a:schemeClr val="bg1"/>
                </a:solidFill>
              </a:rPr>
              <a:t>,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 совершенствовать </a:t>
            </a:r>
            <a:r>
              <a:rPr lang="ru-RU" sz="2000" dirty="0" smtClean="0">
                <a:solidFill>
                  <a:schemeClr val="bg1"/>
                </a:solidFill>
              </a:rPr>
              <a:t>зрительно-пространственную ориентировку, </a:t>
            </a:r>
            <a:endParaRPr lang="ru-RU" sz="2000" dirty="0" smtClean="0">
              <a:solidFill>
                <a:schemeClr val="bg1"/>
              </a:solidFill>
            </a:endParaRPr>
          </a:p>
          <a:p>
            <a:r>
              <a:rPr lang="ru-RU" sz="2000" dirty="0" smtClean="0">
                <a:solidFill>
                  <a:schemeClr val="bg1"/>
                </a:solidFill>
              </a:rPr>
              <a:t>  расширять  словарный запас; 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 </a:t>
            </a:r>
            <a:r>
              <a:rPr lang="ru-RU" sz="2000" dirty="0">
                <a:solidFill>
                  <a:schemeClr val="bg1"/>
                </a:solidFill>
              </a:rPr>
              <a:t>освоить навыки </a:t>
            </a:r>
            <a:r>
              <a:rPr lang="ru-RU" sz="2000" dirty="0" err="1" smtClean="0">
                <a:solidFill>
                  <a:schemeClr val="bg1"/>
                </a:solidFill>
              </a:rPr>
              <a:t>звуко</a:t>
            </a:r>
            <a:r>
              <a:rPr lang="ru-RU" sz="2000" dirty="0" smtClean="0">
                <a:solidFill>
                  <a:schemeClr val="bg1"/>
                </a:solidFill>
              </a:rPr>
              <a:t> - слогового  </a:t>
            </a:r>
            <a:r>
              <a:rPr lang="ru-RU" sz="2000" dirty="0">
                <a:solidFill>
                  <a:schemeClr val="bg1"/>
                </a:solidFill>
              </a:rPr>
              <a:t>анализа и синтеза; </a:t>
            </a:r>
            <a:r>
              <a:rPr lang="ru-RU" sz="2000" dirty="0" smtClean="0">
                <a:solidFill>
                  <a:schemeClr val="bg1"/>
                </a:solidFill>
              </a:rPr>
              <a:t> </a:t>
            </a:r>
            <a:endParaRPr lang="ru-RU" sz="2000" dirty="0" smtClean="0">
              <a:solidFill>
                <a:schemeClr val="bg1"/>
              </a:solidFill>
            </a:endParaRPr>
          </a:p>
          <a:p>
            <a:r>
              <a:rPr lang="ru-RU" sz="2000" dirty="0" smtClean="0">
                <a:solidFill>
                  <a:schemeClr val="bg1"/>
                </a:solidFill>
              </a:rPr>
              <a:t> </a:t>
            </a:r>
            <a:r>
              <a:rPr lang="ru-RU" sz="2000" dirty="0" smtClean="0">
                <a:solidFill>
                  <a:schemeClr val="bg1"/>
                </a:solidFill>
              </a:rPr>
              <a:t>развивать </a:t>
            </a:r>
            <a:r>
              <a:rPr lang="ru-RU" sz="2000" dirty="0">
                <a:solidFill>
                  <a:schemeClr val="bg1"/>
                </a:solidFill>
              </a:rPr>
              <a:t>фонематический слух и </a:t>
            </a:r>
            <a:r>
              <a:rPr lang="ru-RU" sz="2000" dirty="0" smtClean="0">
                <a:solidFill>
                  <a:schemeClr val="bg1"/>
                </a:solidFill>
              </a:rPr>
              <a:t>восприятие; </a:t>
            </a:r>
            <a:endParaRPr lang="ru-RU" sz="2000" dirty="0" smtClean="0">
              <a:solidFill>
                <a:schemeClr val="bg1"/>
              </a:solidFill>
            </a:endParaRPr>
          </a:p>
          <a:p>
            <a:r>
              <a:rPr lang="ru-RU" sz="2000" dirty="0" smtClean="0">
                <a:solidFill>
                  <a:schemeClr val="bg1"/>
                </a:solidFill>
              </a:rPr>
              <a:t> развить связную речь, лексико-грамматические представления; 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 освоить  начальные навыков </a:t>
            </a:r>
            <a:r>
              <a:rPr lang="ru-RU" sz="2000" dirty="0">
                <a:solidFill>
                  <a:schemeClr val="bg1"/>
                </a:solidFill>
              </a:rPr>
              <a:t>чтения и письма; </a:t>
            </a:r>
            <a:endParaRPr lang="ru-RU" sz="2000" dirty="0" smtClean="0">
              <a:solidFill>
                <a:schemeClr val="bg1"/>
              </a:solidFill>
            </a:endParaRPr>
          </a:p>
          <a:p>
            <a:r>
              <a:rPr lang="ru-RU" sz="2000" dirty="0" smtClean="0">
                <a:solidFill>
                  <a:schemeClr val="bg1"/>
                </a:solidFill>
              </a:rPr>
              <a:t> повышать </a:t>
            </a:r>
            <a:r>
              <a:rPr lang="ru-RU" sz="2000" dirty="0">
                <a:solidFill>
                  <a:schemeClr val="bg1"/>
                </a:solidFill>
              </a:rPr>
              <a:t>мотивацию в работе над звукопроизношением </a:t>
            </a:r>
            <a:r>
              <a:rPr lang="ru-RU" sz="2000" dirty="0" smtClean="0">
                <a:solidFill>
                  <a:schemeClr val="bg1"/>
                </a:solidFill>
              </a:rPr>
              <a:t> и </a:t>
            </a:r>
            <a:r>
              <a:rPr lang="ru-RU" sz="2000" dirty="0">
                <a:solidFill>
                  <a:schemeClr val="bg1"/>
                </a:solidFill>
              </a:rPr>
              <a:t>развитием речи в целом.</a:t>
            </a:r>
          </a:p>
          <a:p>
            <a:endParaRPr lang="ru-RU" dirty="0" smtClean="0">
              <a:solidFill>
                <a:schemeClr val="bg1"/>
              </a:solidFill>
            </a:endParaRPr>
          </a:p>
          <a:p>
            <a:endParaRPr lang="ru-RU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928662" y="857232"/>
            <a:ext cx="6164001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</a:rPr>
              <a:t>Актуальность</a:t>
            </a:r>
            <a:r>
              <a:rPr lang="ru-RU" sz="2000" dirty="0" smtClean="0">
                <a:solidFill>
                  <a:schemeClr val="bg1"/>
                </a:solidFill>
              </a:rPr>
              <a:t>:  Актуальность </a:t>
            </a:r>
            <a:r>
              <a:rPr lang="ru-RU" sz="2000" dirty="0">
                <a:solidFill>
                  <a:schemeClr val="bg1"/>
                </a:solidFill>
              </a:rPr>
              <a:t>данной проблемы очевидна на сегодняшний день и заключается в том, что многие современные концепции дошкольного образования признают незаменимое влияние песочной терапии. Совершенствование системы коррекционного образования — не только задача педагогов-практиков, но и актуальная проблема фундаментальной педагогической науки, динамично меняющейся в условиях современной жизни</a:t>
            </a:r>
            <a:r>
              <a:rPr lang="ru-RU" sz="2000" dirty="0" smtClean="0">
                <a:solidFill>
                  <a:schemeClr val="bg1"/>
                </a:solidFill>
              </a:rPr>
              <a:t>.</a:t>
            </a:r>
          </a:p>
          <a:p>
            <a:r>
              <a:rPr lang="ru-RU" sz="2000" b="1" dirty="0" smtClean="0">
                <a:solidFill>
                  <a:schemeClr val="bg1"/>
                </a:solidFill>
              </a:rPr>
              <a:t>Новизна: </a:t>
            </a:r>
            <a:r>
              <a:rPr lang="ru-RU" sz="2000" dirty="0" smtClean="0">
                <a:solidFill>
                  <a:schemeClr val="bg1"/>
                </a:solidFill>
              </a:rPr>
              <a:t>Частичный перенос логопедических занятий в песочницу даёт большой воспитательный и образовательный эффект нежели стандартные формы обучения, усиливается желание ребёнка узнавать что –то новое, экспериментировать. </a:t>
            </a:r>
            <a:r>
              <a:rPr lang="ru-RU" sz="2000" dirty="0" smtClean="0">
                <a:solidFill>
                  <a:schemeClr val="bg1"/>
                </a:solidFill>
              </a:rPr>
              <a:t>М</a:t>
            </a:r>
            <a:r>
              <a:rPr lang="ru-RU" sz="2000" dirty="0" smtClean="0">
                <a:solidFill>
                  <a:schemeClr val="bg1"/>
                </a:solidFill>
              </a:rPr>
              <a:t>ельчайшие </a:t>
            </a:r>
            <a:r>
              <a:rPr lang="ru-RU" sz="2000" dirty="0" smtClean="0">
                <a:solidFill>
                  <a:schemeClr val="bg1"/>
                </a:solidFill>
              </a:rPr>
              <a:t>частички песка активизируют чувствительные нервные окончания на кончиках пальцев и 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ладонях</a:t>
            </a:r>
            <a:r>
              <a:rPr lang="ru-RU" sz="2000" dirty="0" smtClean="0">
                <a:solidFill>
                  <a:schemeClr val="bg1"/>
                </a:solidFill>
              </a:rPr>
              <a:t>, тем самым стимулирует соседние речевые зоны в коре головного </a:t>
            </a:r>
            <a:r>
              <a:rPr lang="ru-RU" sz="2000" dirty="0" smtClean="0">
                <a:solidFill>
                  <a:schemeClr val="bg1"/>
                </a:solidFill>
              </a:rPr>
              <a:t>мозга. Развиваются все познавательные функции а главное речь и моторика</a:t>
            </a:r>
            <a:endParaRPr lang="ru-RU" sz="2000" dirty="0" smtClean="0">
              <a:solidFill>
                <a:schemeClr val="bg1"/>
              </a:solidFill>
            </a:endParaRPr>
          </a:p>
          <a:p>
            <a:endParaRPr lang="ru-RU" sz="2000" dirty="0">
              <a:solidFill>
                <a:schemeClr val="bg1"/>
              </a:solidFill>
            </a:endParaRPr>
          </a:p>
          <a:p>
            <a:endParaRPr lang="ru-RU" sz="20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285728"/>
            <a:ext cx="5214942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Я использую разные игры и упражнения с песком на индивидуальных и подгрупповых  занятиях.</a:t>
            </a:r>
          </a:p>
          <a:p>
            <a:r>
              <a:rPr lang="ru-RU" sz="20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Развитие </a:t>
            </a:r>
            <a:r>
              <a:rPr lang="ru-RU" sz="2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диафрагмального дыхания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Выровняй дорогу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От детской машинки проведена канавка в песке. Ребёнок воздушной 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струёй выравнивает 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дорогу 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перед машинкой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Что под песком? 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Под тонким слоем песка картинка. Сдувая песок, ребёнок открывает изображение.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Помоги зайцу. 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песке углубления – «следы» зайца. Надо «замести» все следы, чтобы лиса не обнаружила.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Секрет.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В песке неглубоко закопана игрушка. Сдуванием песка обнаружить спрятанное.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Добрый великан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Перед игрушкой невысокая горка. Воздушной струёй разрушить горку, сравнять с поверхностью, чтобы герой продолжил путь.</a:t>
            </a:r>
            <a:endParaRPr lang="ru-RU" sz="20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IMG_467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628" y="0"/>
            <a:ext cx="4143372" cy="3343451"/>
          </a:xfrm>
          <a:prstGeom prst="rect">
            <a:avLst/>
          </a:prstGeom>
        </p:spPr>
      </p:pic>
      <p:pic>
        <p:nvPicPr>
          <p:cNvPr id="4" name="Рисунок 3" descr="IMG_532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5105562" y="2924470"/>
            <a:ext cx="4009439" cy="3857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28596" y="642918"/>
            <a:ext cx="4500594" cy="621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Артикуляционная </a:t>
            </a: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гимнастика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Лошадка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Щёлкать языком, одновременно пальцами «скакать по песку»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Индюки. 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Быстро облизывать языком верхнюю губу со звуком «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бл-бл-бл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», пальцами в такт двигать в толще песка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Качели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Языком ритмично двигать 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вверх-вниз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указательным пальцем в песке двигать в том же направлении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Часики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Языком ритмично двигать вправо-влево, указательным пальцем в песке двигать в том же направлении.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Накажи непослушный язычок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Губами шлёпать по языку «</a:t>
            </a:r>
            <a:r>
              <a:rPr 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пя-пя-пя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», 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ладонью легко похлопывать по песку.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Расчёска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Язык протискивать между зубами вперёд-назад, пальцами-«граблями» двигать по песку, оставляя 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следы.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IMG_530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5393531" y="-35715"/>
            <a:ext cx="3714753" cy="3786184"/>
          </a:xfrm>
          <a:prstGeom prst="rect">
            <a:avLst/>
          </a:prstGeom>
        </p:spPr>
      </p:pic>
      <p:pic>
        <p:nvPicPr>
          <p:cNvPr id="6" name="Рисунок 5" descr="IMG_414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5214954" y="3143236"/>
            <a:ext cx="3500438" cy="3929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714348" y="785794"/>
            <a:ext cx="485778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Развитие фонематического слуха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Спрячь ручки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Прятать руки в песок, услышав заданный звук (сначала среди звуков, затем среди слогов, затем среди слов).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Водолаз.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Со дна песочницы доставать предметы или защищённые картинки и называть их, произнося дифференцируемые звуки.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Два города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Со дна песочницы доставать предметы или защищённые картинки, называть их, произнося дифференцируемые звуки, и раскладывать их на две группы.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Мой город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Подбирать из набора предметов и игрушек только те, в названии которых есть заданный звук и строить город</a:t>
            </a:r>
          </a:p>
        </p:txBody>
      </p:sp>
      <p:pic>
        <p:nvPicPr>
          <p:cNvPr id="6" name="Рисунок 5" descr="IMG_414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5429240" y="285744"/>
            <a:ext cx="3714776" cy="37147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85720" y="214290"/>
            <a:ext cx="392909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Формирование слоговой структуры слова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Следы на песке. 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Сделать следов на песке (ладонями, пальчиками) столько, сколько частей в слове и посчитать.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Мельница.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Ссыпать из кулачка столько кучек «зерна», сколько частей в слове и посчитать.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IMG_52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5179207" y="2893207"/>
            <a:ext cx="3500462" cy="4429124"/>
          </a:xfrm>
          <a:prstGeom prst="rect">
            <a:avLst/>
          </a:prstGeom>
        </p:spPr>
      </p:pic>
      <p:pic>
        <p:nvPicPr>
          <p:cNvPr id="4" name="Рисунок 3" descr="IMG_520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4607719" y="-321471"/>
            <a:ext cx="3643314" cy="4286256"/>
          </a:xfrm>
          <a:prstGeom prst="rect">
            <a:avLst/>
          </a:prstGeom>
        </p:spPr>
      </p:pic>
      <p:pic>
        <p:nvPicPr>
          <p:cNvPr id="6" name="Рисунок 5" descr="IMG_416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400000">
            <a:off x="478544" y="2693110"/>
            <a:ext cx="3786193" cy="45435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665</TotalTime>
  <Words>661</Words>
  <Application>Microsoft Office PowerPoint</Application>
  <PresentationFormat>Экран (4:3)</PresentationFormat>
  <Paragraphs>83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  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ё</vt:lpstr>
      <vt:lpstr>Слайд 20</vt:lpstr>
      <vt:lpstr>Слайд 21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PC</dc:creator>
  <cp:lastModifiedBy>PC</cp:lastModifiedBy>
  <cp:revision>77</cp:revision>
  <dcterms:created xsi:type="dcterms:W3CDTF">2019-11-04T08:07:28Z</dcterms:created>
  <dcterms:modified xsi:type="dcterms:W3CDTF">2019-11-06T14:44:07Z</dcterms:modified>
</cp:coreProperties>
</file>