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sldIdLst>
    <p:sldId id="259" r:id="rId2"/>
    <p:sldId id="285" r:id="rId3"/>
    <p:sldId id="287" r:id="rId4"/>
    <p:sldId id="296" r:id="rId5"/>
    <p:sldId id="297" r:id="rId6"/>
    <p:sldId id="298" r:id="rId7"/>
    <p:sldId id="299" r:id="rId8"/>
    <p:sldId id="301" r:id="rId9"/>
    <p:sldId id="288" r:id="rId10"/>
    <p:sldId id="289" r:id="rId11"/>
    <p:sldId id="291" r:id="rId12"/>
    <p:sldId id="300" r:id="rId13"/>
    <p:sldId id="292" r:id="rId14"/>
    <p:sldId id="293" r:id="rId15"/>
    <p:sldId id="294" r:id="rId16"/>
    <p:sldId id="303" r:id="rId17"/>
    <p:sldId id="304" r:id="rId18"/>
    <p:sldId id="302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146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8627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Group 2"/>
          <p:cNvGrpSpPr>
            <a:grpSpLocks/>
          </p:cNvGrpSpPr>
          <p:nvPr/>
        </p:nvGrpSpPr>
        <p:grpSpPr bwMode="auto">
          <a:xfrm>
            <a:off x="-498475" y="1311275"/>
            <a:ext cx="10429875" cy="5908675"/>
            <a:chOff x="-313" y="824"/>
            <a:chExt cx="6570" cy="3722"/>
          </a:xfrm>
        </p:grpSpPr>
        <p:sp>
          <p:nvSpPr>
            <p:cNvPr id="62467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/>
            </a:p>
          </p:txBody>
        </p:sp>
        <p:sp>
          <p:nvSpPr>
            <p:cNvPr id="62468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/>
            </a:p>
          </p:txBody>
        </p:sp>
        <p:sp>
          <p:nvSpPr>
            <p:cNvPr id="62469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/>
            </a:p>
          </p:txBody>
        </p:sp>
        <p:sp>
          <p:nvSpPr>
            <p:cNvPr id="62470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/>
            </a:p>
          </p:txBody>
        </p:sp>
        <p:sp>
          <p:nvSpPr>
            <p:cNvPr id="62471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/>
            </a:p>
          </p:txBody>
        </p:sp>
        <p:sp>
          <p:nvSpPr>
            <p:cNvPr id="62472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/>
            </a:p>
          </p:txBody>
        </p:sp>
        <p:sp>
          <p:nvSpPr>
            <p:cNvPr id="62473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/>
            </a:p>
          </p:txBody>
        </p:sp>
        <p:sp>
          <p:nvSpPr>
            <p:cNvPr id="62474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/>
            </a:p>
          </p:txBody>
        </p:sp>
        <p:sp>
          <p:nvSpPr>
            <p:cNvPr id="62475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/>
            </a:p>
          </p:txBody>
        </p:sp>
        <p:sp>
          <p:nvSpPr>
            <p:cNvPr id="62476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/>
            </a:p>
          </p:txBody>
        </p:sp>
        <p:sp>
          <p:nvSpPr>
            <p:cNvPr id="62477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/>
            </a:p>
          </p:txBody>
        </p:sp>
        <p:sp>
          <p:nvSpPr>
            <p:cNvPr id="62478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/>
            </a:p>
          </p:txBody>
        </p:sp>
        <p:sp>
          <p:nvSpPr>
            <p:cNvPr id="62479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/>
            </a:p>
          </p:txBody>
        </p:sp>
        <p:sp>
          <p:nvSpPr>
            <p:cNvPr id="62480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/>
            </a:p>
          </p:txBody>
        </p:sp>
        <p:sp>
          <p:nvSpPr>
            <p:cNvPr id="62481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2" y="3504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/>
              <a:endParaRPr lang="ru-RU" b="0"/>
            </a:p>
          </p:txBody>
        </p:sp>
        <p:sp>
          <p:nvSpPr>
            <p:cNvPr id="62482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/>
              <a:endParaRPr lang="ru-RU" b="0"/>
            </a:p>
          </p:txBody>
        </p:sp>
        <p:sp>
          <p:nvSpPr>
            <p:cNvPr id="62483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b="0"/>
            </a:p>
          </p:txBody>
        </p:sp>
        <p:sp>
          <p:nvSpPr>
            <p:cNvPr id="62484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b="0"/>
            </a:p>
          </p:txBody>
        </p:sp>
        <p:sp>
          <p:nvSpPr>
            <p:cNvPr id="62485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b="0"/>
            </a:p>
          </p:txBody>
        </p:sp>
        <p:sp>
          <p:nvSpPr>
            <p:cNvPr id="62486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b="0"/>
            </a:p>
          </p:txBody>
        </p:sp>
        <p:sp>
          <p:nvSpPr>
            <p:cNvPr id="62487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b="0"/>
            </a:p>
          </p:txBody>
        </p:sp>
        <p:sp>
          <p:nvSpPr>
            <p:cNvPr id="62488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b="0"/>
            </a:p>
          </p:txBody>
        </p:sp>
        <p:sp>
          <p:nvSpPr>
            <p:cNvPr id="62489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/>
            </a:p>
          </p:txBody>
        </p:sp>
        <p:sp>
          <p:nvSpPr>
            <p:cNvPr id="62490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b="0"/>
            </a:p>
          </p:txBody>
        </p:sp>
        <p:sp>
          <p:nvSpPr>
            <p:cNvPr id="62491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b="0"/>
            </a:p>
          </p:txBody>
        </p:sp>
        <p:sp>
          <p:nvSpPr>
            <p:cNvPr id="62492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b="0"/>
            </a:p>
          </p:txBody>
        </p:sp>
        <p:sp>
          <p:nvSpPr>
            <p:cNvPr id="62493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b="0"/>
            </a:p>
          </p:txBody>
        </p:sp>
        <p:sp>
          <p:nvSpPr>
            <p:cNvPr id="62494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/>
            </a:p>
          </p:txBody>
        </p:sp>
        <p:sp>
          <p:nvSpPr>
            <p:cNvPr id="62495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/>
            </a:p>
          </p:txBody>
        </p:sp>
        <p:sp>
          <p:nvSpPr>
            <p:cNvPr id="62496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/>
            </a:p>
          </p:txBody>
        </p:sp>
        <p:sp>
          <p:nvSpPr>
            <p:cNvPr id="62497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/>
            </a:p>
          </p:txBody>
        </p:sp>
        <p:sp>
          <p:nvSpPr>
            <p:cNvPr id="62498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/>
            </a:p>
          </p:txBody>
        </p:sp>
        <p:sp>
          <p:nvSpPr>
            <p:cNvPr id="62499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00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01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02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03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04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05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06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07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08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09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10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11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12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13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14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15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16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17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18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19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20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21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22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23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24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25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26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27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28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29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30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31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32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33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34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35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36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37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38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39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40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41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42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43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44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45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46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47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48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49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50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51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52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53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54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55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56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57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58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59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60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61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62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63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64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65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66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67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68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69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70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71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72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73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74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75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76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77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78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79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80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81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82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83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84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85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86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87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88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89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90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91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92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93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94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95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96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97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98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599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00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01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02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03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04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05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06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07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08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09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10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11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12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13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14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15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16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17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18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19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20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21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22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23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24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25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26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27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28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29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30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31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32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33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34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35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36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37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38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39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40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41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42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43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44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45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46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47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48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49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50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51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52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53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54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55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56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57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58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59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60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61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62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63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64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65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66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67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68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69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70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71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72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73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74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75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76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77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78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79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80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2681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2682" name="Rectangle 2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2683" name="Rectangle 2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2684" name="Rectangle 2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2685" name="Rectangle 221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2686" name="Rectangle 2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080BFF2-93C7-49CF-B4E5-857596C76E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F60CAD6-2334-40F6-92BF-6FEAB2719BF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94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6D39D49-8CC1-4B7E-A8AB-889BBC2950A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973B5B3-2541-4F87-82E4-2234DE94BBC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1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9C6831C-9A9B-40A5-8A83-62EEF5273B7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1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907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43350"/>
            <a:ext cx="8229600" cy="21907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CBEAAAF-F08F-4A04-B06E-BA0D93A64FD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1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C34A112-1A95-43E9-BA63-624EBA2A38D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717DC10-35EF-4EEA-868B-15E70E35921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6D296A3-2950-42B1-94D3-0AADB56C19C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940EF6C-ED70-40FE-BBE1-38DA3B29FC5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940A11F-0643-483E-ACA3-AE7DAF3A3E3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E178119-3376-4D97-98D5-264D96B4D3D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5BA2024-0414-415B-9571-CBFB5398214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5592C9C-BC9F-4E25-8AB8-1EC9F896D8C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Group 2"/>
          <p:cNvGrpSpPr>
            <a:grpSpLocks/>
          </p:cNvGrpSpPr>
          <p:nvPr/>
        </p:nvGrpSpPr>
        <p:grpSpPr bwMode="auto">
          <a:xfrm>
            <a:off x="-496888" y="1308100"/>
            <a:ext cx="10429876" cy="5908675"/>
            <a:chOff x="-313" y="824"/>
            <a:chExt cx="6570" cy="3722"/>
          </a:xfrm>
        </p:grpSpPr>
        <p:sp>
          <p:nvSpPr>
            <p:cNvPr id="61443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44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45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46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47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48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49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50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51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52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53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54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55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56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57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2" y="3504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58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59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60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61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62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63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64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65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66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67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68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69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70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71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72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73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74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 b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475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76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77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78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79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80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81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82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83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84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85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86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87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88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89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90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91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92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93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94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95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96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97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98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99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00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01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02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03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04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05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06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07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08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09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10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11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12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13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14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15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16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17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18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19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20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21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22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23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24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25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26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27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28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29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30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31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32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33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34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35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36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37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38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39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40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41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42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43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44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45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46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47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48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49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50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51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52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53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54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55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56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57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58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59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60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61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62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63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64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65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66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67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68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69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70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71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72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73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74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75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76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77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78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79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80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81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82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83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84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85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86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87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88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89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90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91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92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93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94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95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96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97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98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99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00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01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02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03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04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05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06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07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08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09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10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11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12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13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14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15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16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17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18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19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20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21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22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23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24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25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26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27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28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29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30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31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32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33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34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35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36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37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38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39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40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41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42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43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44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45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46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47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48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49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50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51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52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53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54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55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56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657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1658" name="Rectangle 2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72A18608-7F53-46C1-AB4A-6312AE7762D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1659" name="Rectangle 2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1660" name="Rectangle 2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1661" name="Rectangle 2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662" name="Rectangle 2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6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6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kz.ru/culture/tobolsk1/HS07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Семён </a:t>
            </a:r>
            <a:r>
              <a:rPr lang="ru-RU" dirty="0" err="1">
                <a:solidFill>
                  <a:srgbClr val="FF0000"/>
                </a:solidFill>
              </a:rPr>
              <a:t>Ульянович</a:t>
            </a:r>
            <a:r>
              <a:rPr lang="ru-RU" dirty="0">
                <a:solidFill>
                  <a:srgbClr val="FF0000"/>
                </a:solidFill>
              </a:rPr>
              <a:t> Ремезов</a:t>
            </a:r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5486400" y="1219200"/>
            <a:ext cx="3810000" cy="5105400"/>
          </a:xfrm>
        </p:spPr>
        <p:txBody>
          <a:bodyPr/>
          <a:lstStyle/>
          <a:p>
            <a:pPr marL="0" indent="-360000" algn="just">
              <a:lnSpc>
                <a:spcPct val="90000"/>
              </a:lnSpc>
              <a:spcBef>
                <a:spcPts val="0"/>
              </a:spcBef>
            </a:pPr>
            <a:r>
              <a:rPr lang="ru-RU" b="1" dirty="0">
                <a:solidFill>
                  <a:srgbClr val="FFFF00"/>
                </a:solidFill>
              </a:rPr>
              <a:t>С.У. Ремезов </a:t>
            </a:r>
            <a:r>
              <a:rPr lang="ru-RU" b="1">
                <a:solidFill>
                  <a:srgbClr val="FFFF00"/>
                </a:solidFill>
              </a:rPr>
              <a:t>(</a:t>
            </a:r>
            <a:r>
              <a:rPr lang="ru-RU" b="1" smtClean="0">
                <a:solidFill>
                  <a:srgbClr val="FFFF00"/>
                </a:solidFill>
              </a:rPr>
              <a:t>1660-1720) </a:t>
            </a:r>
            <a:r>
              <a:rPr lang="ru-RU" b="1" dirty="0">
                <a:solidFill>
                  <a:srgbClr val="FFFF00"/>
                </a:solidFill>
              </a:rPr>
              <a:t>– исследователь, просветитель, архитектор, инженер, летописец. Родился в Тобольске в семье стрелецкого сотника.</a:t>
            </a:r>
          </a:p>
        </p:txBody>
      </p:sp>
      <p:pic>
        <p:nvPicPr>
          <p:cNvPr id="4098" name="Picture 2" descr="https://ar.culture.ru/attachments/attachment/middle/5fc19bba858a03619e773f12-middle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548640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5"/>
          <p:cNvSpPr>
            <a:spLocks noGrp="1"/>
          </p:cNvSpPr>
          <p:nvPr>
            <p:ph sz="half" idx="1"/>
          </p:nvPr>
        </p:nvSpPr>
        <p:spPr bwMode="auto">
          <a:xfrm>
            <a:off x="-76200" y="3429000"/>
            <a:ext cx="92202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074" name="Picture 2" descr="https://avatars.mds.yandex.net/i?id=201a1b8cfbf6bc59daffceeeb23e45cd_l-5480941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3657599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portulan.ru/wp-content/uploads/2019/07/Rus_Irk_001_fragment_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8" b="2174"/>
          <a:stretch/>
        </p:blipFill>
        <p:spPr bwMode="auto">
          <a:xfrm>
            <a:off x="3657600" y="0"/>
            <a:ext cx="54864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02073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6"/>
          <p:cNvSpPr>
            <a:spLocks noGrp="1"/>
          </p:cNvSpPr>
          <p:nvPr>
            <p:ph sz="half" idx="1"/>
          </p:nvPr>
        </p:nvSpPr>
        <p:spPr bwMode="auto">
          <a:xfrm>
            <a:off x="76200" y="1600200"/>
            <a:ext cx="3200400" cy="4533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object 8"/>
          <p:cNvSpPr>
            <a:spLocks noGrp="1"/>
          </p:cNvSpPr>
          <p:nvPr>
            <p:ph type="body" sz="half" idx="2"/>
          </p:nvPr>
        </p:nvSpPr>
        <p:spPr bwMode="auto">
          <a:xfrm>
            <a:off x="3276600" y="1600200"/>
            <a:ext cx="2895600" cy="45339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1600200"/>
            <a:ext cx="3048001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451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B0F0"/>
                </a:solidFill>
              </a:rPr>
              <a:t>Фрагмент из книги </a:t>
            </a:r>
            <a:r>
              <a:rPr lang="ru-RU" dirty="0" err="1">
                <a:solidFill>
                  <a:srgbClr val="00B0F0"/>
                </a:solidFill>
              </a:rPr>
              <a:t>Ремезова</a:t>
            </a:r>
            <a:r>
              <a:rPr lang="ru-RU" dirty="0">
                <a:solidFill>
                  <a:srgbClr val="00B0F0"/>
                </a:solidFill>
              </a:rPr>
              <a:t>.</a:t>
            </a:r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19200"/>
            <a:ext cx="3886200" cy="5334000"/>
          </a:xfrm>
        </p:spPr>
        <p:txBody>
          <a:bodyPr/>
          <a:lstStyle/>
          <a:p>
            <a:pPr marL="0" indent="0" algn="just">
              <a:spcBef>
                <a:spcPts val="0"/>
              </a:spcBef>
            </a:pPr>
            <a:r>
              <a:rPr lang="ru-RU" sz="3400" dirty="0">
                <a:solidFill>
                  <a:srgbClr val="FF0000"/>
                </a:solidFill>
              </a:rPr>
              <a:t>Особенность работы в том, что </a:t>
            </a:r>
            <a:r>
              <a:rPr lang="ru-RU" sz="3400" dirty="0" smtClean="0">
                <a:solidFill>
                  <a:srgbClr val="FF0000"/>
                </a:solidFill>
              </a:rPr>
              <a:t>здесь изображены </a:t>
            </a:r>
            <a:r>
              <a:rPr lang="ru-RU" sz="3400" dirty="0">
                <a:solidFill>
                  <a:srgbClr val="FF0000"/>
                </a:solidFill>
              </a:rPr>
              <a:t>почти все сибирские города с прилегающими к ним землями,</a:t>
            </a:r>
            <a:r>
              <a:rPr lang="ru-RU" sz="3400" dirty="0"/>
              <a:t> </a:t>
            </a:r>
            <a:r>
              <a:rPr lang="ru-RU" sz="3400" dirty="0">
                <a:solidFill>
                  <a:srgbClr val="FF0000"/>
                </a:solidFill>
              </a:rPr>
              <a:t>реками, рудниками.</a:t>
            </a:r>
          </a:p>
        </p:txBody>
      </p:sp>
      <p:sp>
        <p:nvSpPr>
          <p:cNvPr id="6" name="object 50"/>
          <p:cNvSpPr>
            <a:spLocks noGrp="1"/>
          </p:cNvSpPr>
          <p:nvPr>
            <p:ph sz="half" idx="2"/>
          </p:nvPr>
        </p:nvSpPr>
        <p:spPr bwMode="auto">
          <a:xfrm>
            <a:off x="3810000" y="1219200"/>
            <a:ext cx="5334000" cy="5638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776301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3"/>
          <p:cNvSpPr>
            <a:spLocks noGrp="1"/>
          </p:cNvSpPr>
          <p:nvPr>
            <p:ph sz="half" idx="1"/>
          </p:nvPr>
        </p:nvSpPr>
        <p:spPr bwMode="auto">
          <a:xfrm>
            <a:off x="0" y="152400"/>
            <a:ext cx="4648200" cy="6705600"/>
          </a:xfrm>
          <a:prstGeom prst="rect">
            <a:avLst/>
          </a:prstGeom>
          <a:blipFill>
            <a:blip r:embed="rId2" cstate="print"/>
            <a:srcRect/>
            <a:stretch>
              <a:fillRect l="-8890" r="-17778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object 21"/>
          <p:cNvSpPr>
            <a:spLocks noGrp="1"/>
          </p:cNvSpPr>
          <p:nvPr>
            <p:ph type="body" sz="half" idx="2"/>
          </p:nvPr>
        </p:nvSpPr>
        <p:spPr bwMode="auto">
          <a:xfrm>
            <a:off x="4572000" y="152400"/>
            <a:ext cx="4572000" cy="6705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03987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object 47"/>
          <p:cNvSpPr>
            <a:spLocks noGrp="1"/>
          </p:cNvSpPr>
          <p:nvPr>
            <p:ph sz="half" idx="1"/>
          </p:nvPr>
        </p:nvSpPr>
        <p:spPr bwMode="auto">
          <a:xfrm>
            <a:off x="0" y="1600200"/>
            <a:ext cx="9144000" cy="4533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968092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9"/>
          <p:cNvSpPr>
            <a:spLocks noGrp="1"/>
          </p:cNvSpPr>
          <p:nvPr>
            <p:ph sz="half" idx="1"/>
          </p:nvPr>
        </p:nvSpPr>
        <p:spPr bwMode="auto">
          <a:xfrm>
            <a:off x="0" y="152400"/>
            <a:ext cx="4495800" cy="5981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object 7"/>
          <p:cNvSpPr>
            <a:spLocks noGrp="1"/>
          </p:cNvSpPr>
          <p:nvPr>
            <p:ph type="body" sz="half" idx="2"/>
          </p:nvPr>
        </p:nvSpPr>
        <p:spPr bwMode="auto">
          <a:xfrm>
            <a:off x="4648200" y="0"/>
            <a:ext cx="4495800" cy="6134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280857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0"/>
            <a:ext cx="90678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4940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38676" y="5080233"/>
            <a:ext cx="2826754" cy="42661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 descr="http://tobsh-12.ru/media/sub/1509/uploads/zaststatic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1" y="-25167"/>
            <a:ext cx="9106949" cy="6883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4130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176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38"/>
          <p:cNvSpPr/>
          <p:nvPr/>
        </p:nvSpPr>
        <p:spPr>
          <a:xfrm>
            <a:off x="1752600" y="0"/>
            <a:ext cx="50292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433130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05"/>
          <p:cNvSpPr>
            <a:spLocks noGrp="1"/>
          </p:cNvSpPr>
          <p:nvPr>
            <p:ph sz="half" idx="1"/>
          </p:nvPr>
        </p:nvSpPr>
        <p:spPr bwMode="auto">
          <a:xfrm>
            <a:off x="0" y="0"/>
            <a:ext cx="4572000" cy="3962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object 207"/>
          <p:cNvSpPr>
            <a:spLocks noGrp="1"/>
          </p:cNvSpPr>
          <p:nvPr>
            <p:ph type="body" sz="half" idx="2"/>
          </p:nvPr>
        </p:nvSpPr>
        <p:spPr bwMode="auto">
          <a:xfrm>
            <a:off x="4572000" y="0"/>
            <a:ext cx="4572000" cy="3962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object 16"/>
          <p:cNvSpPr/>
          <p:nvPr/>
        </p:nvSpPr>
        <p:spPr>
          <a:xfrm>
            <a:off x="0" y="3962400"/>
            <a:ext cx="9144000" cy="2895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2635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srgbClr val="C00000"/>
                </a:solidFill>
              </a:rPr>
              <a:t>Проект </a:t>
            </a:r>
            <a:r>
              <a:rPr lang="ru-RU" sz="3200" b="1" i="1" dirty="0">
                <a:solidFill>
                  <a:srgbClr val="C00000"/>
                </a:solidFill>
              </a:rPr>
              <a:t>Приказной палаты</a:t>
            </a:r>
            <a:r>
              <a:rPr lang="ru-RU" sz="3200" dirty="0">
                <a:solidFill>
                  <a:srgbClr val="C00000"/>
                </a:solidFill>
              </a:rPr>
              <a:t> в Тобольске С. </a:t>
            </a:r>
            <a:r>
              <a:rPr lang="ru-RU" sz="3200" dirty="0" err="1">
                <a:solidFill>
                  <a:srgbClr val="C00000"/>
                </a:solidFill>
              </a:rPr>
              <a:t>Ремезова</a:t>
            </a:r>
            <a:r>
              <a:rPr lang="ru-RU" sz="3200" dirty="0">
                <a:solidFill>
                  <a:srgbClr val="C00000"/>
                </a:solidFill>
              </a:rPr>
              <a:t> начала </a:t>
            </a:r>
            <a:r>
              <a:rPr lang="en-US" sz="3200" dirty="0">
                <a:solidFill>
                  <a:srgbClr val="C00000"/>
                </a:solidFill>
              </a:rPr>
              <a:t>XVIII</a:t>
            </a:r>
            <a:r>
              <a:rPr lang="ru-RU" sz="3200" dirty="0">
                <a:solidFill>
                  <a:srgbClr val="C00000"/>
                </a:solidFill>
              </a:rPr>
              <a:t> века.</a:t>
            </a:r>
          </a:p>
        </p:txBody>
      </p:sp>
      <p:pic>
        <p:nvPicPr>
          <p:cNvPr id="1026" name="Picture 2" descr="https://sun9-19.userapi.com/impf/c849028/v849028017/1ab835/P7D9IUoNDhU.jpg?size=548x700&amp;quality=96&amp;sign=3f914f8383a72ae33b446d5f3271058a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371600"/>
            <a:ext cx="48006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13.userapi.com/impf/c855420/v855420017/534c3/tzUhCzVYKT4.jpg?size=499x340&amp;quality=96&amp;sign=373d219b6aba33fced292502b60c793e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459" y="1371600"/>
            <a:ext cx="4419601" cy="544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31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r>
              <a:rPr lang="ru-RU" sz="4000" dirty="0">
                <a:solidFill>
                  <a:srgbClr val="C00000"/>
                </a:solidFill>
              </a:rPr>
              <a:t>Проект </a:t>
            </a:r>
            <a:r>
              <a:rPr lang="ru-RU" sz="4000" b="1" i="1" dirty="0">
                <a:solidFill>
                  <a:srgbClr val="C00000"/>
                </a:solidFill>
              </a:rPr>
              <a:t>церкви Вознесения</a:t>
            </a:r>
            <a:r>
              <a:rPr lang="ru-RU" sz="4000" dirty="0">
                <a:solidFill>
                  <a:srgbClr val="C00000"/>
                </a:solidFill>
              </a:rPr>
              <a:t> в Тобольском кремле.</a:t>
            </a:r>
          </a:p>
        </p:txBody>
      </p:sp>
      <p:pic>
        <p:nvPicPr>
          <p:cNvPr id="24582" name="Picture 6" descr="Картинка 1 из 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1524000"/>
            <a:ext cx="7467600" cy="533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335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r>
              <a:rPr lang="ru-RU" sz="4000" b="1" i="1" dirty="0">
                <a:solidFill>
                  <a:srgbClr val="C00000"/>
                </a:solidFill>
              </a:rPr>
              <a:t>Гостиный двор</a:t>
            </a:r>
            <a:r>
              <a:rPr lang="ru-RU" sz="4000" dirty="0">
                <a:solidFill>
                  <a:srgbClr val="C00000"/>
                </a:solidFill>
              </a:rPr>
              <a:t> Тобольского кремля</a:t>
            </a:r>
          </a:p>
        </p:txBody>
      </p:sp>
      <p:pic>
        <p:nvPicPr>
          <p:cNvPr id="2050" name="Picture 2" descr="Внутренний дво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752600"/>
            <a:ext cx="4724401" cy="509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Вид с высоты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0" t="28864" r="16803"/>
          <a:stretch/>
        </p:blipFill>
        <p:spPr bwMode="auto">
          <a:xfrm>
            <a:off x="-24714" y="1752600"/>
            <a:ext cx="4520514" cy="509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6370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0575"/>
          </a:xfrm>
        </p:spPr>
        <p:txBody>
          <a:bodyPr/>
          <a:lstStyle/>
          <a:p>
            <a:r>
              <a:rPr lang="ru-RU" b="1" i="1" dirty="0" err="1">
                <a:solidFill>
                  <a:srgbClr val="C00000"/>
                </a:solidFill>
              </a:rPr>
              <a:t>Дмитровские</a:t>
            </a:r>
            <a:r>
              <a:rPr lang="ru-RU" b="1" i="1" dirty="0">
                <a:solidFill>
                  <a:srgbClr val="C00000"/>
                </a:solidFill>
              </a:rPr>
              <a:t> ворота</a:t>
            </a:r>
          </a:p>
        </p:txBody>
      </p:sp>
      <p:pic>
        <p:nvPicPr>
          <p:cNvPr id="1026" name="Picture 2" descr="https://i6.photo.2gis.com/images/geo/97/13651536383017539_7da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3" t="22083" b="12672"/>
          <a:stretch/>
        </p:blipFill>
        <p:spPr bwMode="auto">
          <a:xfrm>
            <a:off x="-82378" y="1390649"/>
            <a:ext cx="4648200" cy="546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f2.ppt-online.org/files2/slide/t/tNIJfjmKVqbRLnhxHEdGYe90XMOBTPZk8SriW65lA/slide-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50"/>
          <a:stretch/>
        </p:blipFill>
        <p:spPr bwMode="auto">
          <a:xfrm>
            <a:off x="4572000" y="1390649"/>
            <a:ext cx="4724400" cy="546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558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"/>
            <a:ext cx="9220199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20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vkomsomolsk.ru/wp-content/uploads/2022/06/Matvej-Gagarin-812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47243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kvnews.ru/upload/custom/%D0%9E%D0%BC%D1%81%D0%BA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399" y="-115330"/>
            <a:ext cx="4454612" cy="689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758584"/>
      </p:ext>
    </p:extLst>
  </p:cSld>
  <p:clrMapOvr>
    <a:masterClrMapping/>
  </p:clrMapOvr>
</p:sld>
</file>

<file path=ppt/theme/theme1.xml><?xml version="1.0" encoding="utf-8"?>
<a:theme xmlns:a="http://schemas.openxmlformats.org/drawingml/2006/main" name="Точки">
  <a:themeElements>
    <a:clrScheme name="Точки 2">
      <a:dk1>
        <a:srgbClr val="5B5B89"/>
      </a:dk1>
      <a:lt1>
        <a:srgbClr val="FFFFFF"/>
      </a:lt1>
      <a:dk2>
        <a:srgbClr val="666699"/>
      </a:dk2>
      <a:lt2>
        <a:srgbClr val="DFDEF6"/>
      </a:lt2>
      <a:accent1>
        <a:srgbClr val="6666FF"/>
      </a:accent1>
      <a:accent2>
        <a:srgbClr val="52527C"/>
      </a:accent2>
      <a:accent3>
        <a:srgbClr val="B8B8CA"/>
      </a:accent3>
      <a:accent4>
        <a:srgbClr val="DADADA"/>
      </a:accent4>
      <a:accent5>
        <a:srgbClr val="B8B8FF"/>
      </a:accent5>
      <a:accent6>
        <a:srgbClr val="494970"/>
      </a:accent6>
      <a:hlink>
        <a:srgbClr val="9999FF"/>
      </a:hlink>
      <a:folHlink>
        <a:srgbClr val="CCCCFF"/>
      </a:folHlink>
    </a:clrScheme>
    <a:fontScheme name="Точк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Точки 1">
        <a:dk1>
          <a:srgbClr val="00008A"/>
        </a:dk1>
        <a:lt1>
          <a:srgbClr val="FFFFFF"/>
        </a:lt1>
        <a:dk2>
          <a:srgbClr val="000099"/>
        </a:dk2>
        <a:lt2>
          <a:srgbClr val="FFFFFF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6E"/>
        </a:accent6>
        <a:hlink>
          <a:srgbClr val="EAEAEA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2">
        <a:dk1>
          <a:srgbClr val="5B5B89"/>
        </a:dk1>
        <a:lt1>
          <a:srgbClr val="FFFFFF"/>
        </a:lt1>
        <a:dk2>
          <a:srgbClr val="666699"/>
        </a:dk2>
        <a:lt2>
          <a:srgbClr val="DFDEF6"/>
        </a:lt2>
        <a:accent1>
          <a:srgbClr val="6666FF"/>
        </a:accent1>
        <a:accent2>
          <a:srgbClr val="52527C"/>
        </a:accent2>
        <a:accent3>
          <a:srgbClr val="B8B8CA"/>
        </a:accent3>
        <a:accent4>
          <a:srgbClr val="DADADA"/>
        </a:accent4>
        <a:accent5>
          <a:srgbClr val="B8B8FF"/>
        </a:accent5>
        <a:accent6>
          <a:srgbClr val="494970"/>
        </a:accent6>
        <a:hlink>
          <a:srgbClr val="9999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3">
        <a:dk1>
          <a:srgbClr val="70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6000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560000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4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3F3F3"/>
        </a:accent5>
        <a:accent6>
          <a:srgbClr val="B0A36A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5">
        <a:dk1>
          <a:srgbClr val="5B5E52"/>
        </a:dk1>
        <a:lt1>
          <a:srgbClr val="FFFFFF"/>
        </a:lt1>
        <a:dk2>
          <a:srgbClr val="686B5D"/>
        </a:dk2>
        <a:lt2>
          <a:srgbClr val="CCD5C7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ADADA"/>
        </a:accent4>
        <a:accent5>
          <a:srgbClr val="C0CCD1"/>
        </a:accent5>
        <a:accent6>
          <a:srgbClr val="47493F"/>
        </a:accent6>
        <a:hlink>
          <a:srgbClr val="AAA854"/>
        </a:hlink>
        <a:folHlink>
          <a:srgbClr val="E1D09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6">
        <a:dk1>
          <a:srgbClr val="46532B"/>
        </a:dk1>
        <a:lt1>
          <a:srgbClr val="FFFFFF"/>
        </a:lt1>
        <a:dk2>
          <a:srgbClr val="4E5D31"/>
        </a:dk2>
        <a:lt2>
          <a:srgbClr val="FFFFCC"/>
        </a:lt2>
        <a:accent1>
          <a:srgbClr val="8F8C00"/>
        </a:accent1>
        <a:accent2>
          <a:srgbClr val="424F29"/>
        </a:accent2>
        <a:accent3>
          <a:srgbClr val="B2B6AD"/>
        </a:accent3>
        <a:accent4>
          <a:srgbClr val="DADADA"/>
        </a:accent4>
        <a:accent5>
          <a:srgbClr val="C6C5AA"/>
        </a:accent5>
        <a:accent6>
          <a:srgbClr val="3B4724"/>
        </a:accent6>
        <a:hlink>
          <a:srgbClr val="33CC33"/>
        </a:hlink>
        <a:folHlink>
          <a:srgbClr val="00A1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7">
        <a:dk1>
          <a:srgbClr val="007673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5A58"/>
        </a:accent6>
        <a:hlink>
          <a:srgbClr val="FFCC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8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BA8A6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9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3F3F3"/>
        </a:accent3>
        <a:accent4>
          <a:srgbClr val="000000"/>
        </a:accent4>
        <a:accent5>
          <a:srgbClr val="E2F4FF"/>
        </a:accent5>
        <a:accent6>
          <a:srgbClr val="A1A1A1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Digital Dots</Template>
  <TotalTime>480</TotalTime>
  <Words>80</Words>
  <Application>Microsoft Office PowerPoint</Application>
  <PresentationFormat>Экран (4:3)</PresentationFormat>
  <Paragraphs>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Wingdings</vt:lpstr>
      <vt:lpstr>Точки</vt:lpstr>
      <vt:lpstr>Семён Ульянович Ремезов</vt:lpstr>
      <vt:lpstr>Презентация PowerPoint</vt:lpstr>
      <vt:lpstr>Презентация PowerPoint</vt:lpstr>
      <vt:lpstr>Проект Приказной палаты в Тобольске С. Ремезова начала XVIII века.</vt:lpstr>
      <vt:lpstr>Проект церкви Вознесения в Тобольском кремле.</vt:lpstr>
      <vt:lpstr>Гостиный двор Тобольского кремля</vt:lpstr>
      <vt:lpstr>Дмитровские ворота</vt:lpstr>
      <vt:lpstr>Презентация PowerPoint</vt:lpstr>
      <vt:lpstr>Презентация PowerPoint</vt:lpstr>
      <vt:lpstr>Презентация PowerPoint</vt:lpstr>
      <vt:lpstr>Презентация PowerPoint</vt:lpstr>
      <vt:lpstr>Фрагмент из книги Ремезова.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Пользователь</cp:lastModifiedBy>
  <cp:revision>96</cp:revision>
  <cp:lastPrinted>1601-01-01T00:00:00Z</cp:lastPrinted>
  <dcterms:created xsi:type="dcterms:W3CDTF">1601-01-01T00:00:00Z</dcterms:created>
  <dcterms:modified xsi:type="dcterms:W3CDTF">2023-04-02T12:41:36Z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