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2"/>
  </p:notesMasterIdLst>
  <p:sldIdLst>
    <p:sldId id="257" r:id="rId2"/>
    <p:sldId id="256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68" r:id="rId11"/>
    <p:sldId id="259" r:id="rId12"/>
    <p:sldId id="273" r:id="rId13"/>
    <p:sldId id="283" r:id="rId14"/>
    <p:sldId id="275" r:id="rId15"/>
    <p:sldId id="276" r:id="rId16"/>
    <p:sldId id="277" r:id="rId17"/>
    <p:sldId id="274" r:id="rId18"/>
    <p:sldId id="284" r:id="rId19"/>
    <p:sldId id="285" r:id="rId20"/>
    <p:sldId id="305" r:id="rId21"/>
    <p:sldId id="286" r:id="rId22"/>
    <p:sldId id="288" r:id="rId23"/>
    <p:sldId id="287" r:id="rId24"/>
    <p:sldId id="269" r:id="rId25"/>
    <p:sldId id="289" r:id="rId26"/>
    <p:sldId id="270" r:id="rId27"/>
    <p:sldId id="296" r:id="rId28"/>
    <p:sldId id="297" r:id="rId29"/>
    <p:sldId id="271" r:id="rId30"/>
    <p:sldId id="290" r:id="rId31"/>
    <p:sldId id="300" r:id="rId32"/>
    <p:sldId id="294" r:id="rId33"/>
    <p:sldId id="291" r:id="rId34"/>
    <p:sldId id="292" r:id="rId35"/>
    <p:sldId id="295" r:id="rId36"/>
    <p:sldId id="298" r:id="rId37"/>
    <p:sldId id="299" r:id="rId38"/>
    <p:sldId id="301" r:id="rId39"/>
    <p:sldId id="293" r:id="rId40"/>
    <p:sldId id="304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1A1CC-AC9B-46D0-8708-7E26CF0F5D5E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BA7FD3-433C-4759-A155-E0360E5D76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405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777-E266-4D23-BDE7-3ACFC55061F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2547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777-E266-4D23-BDE7-3ACFC55061F0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254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777-E266-4D23-BDE7-3ACFC55061F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488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777-E266-4D23-BDE7-3ACFC55061F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4735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777-E266-4D23-BDE7-3ACFC55061F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6954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777-E266-4D23-BDE7-3ACFC55061F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1045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777-E266-4D23-BDE7-3ACFC55061F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322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777-E266-4D23-BDE7-3ACFC55061F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4519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777-E266-4D23-BDE7-3ACFC55061F0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2736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777-E266-4D23-BDE7-3ACFC55061F0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293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6F5DF-590D-4E28-BBEE-A9739B8941D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E85F-E5FE-485A-AC64-70C885846D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584420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6F5DF-590D-4E28-BBEE-A9739B8941D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E85F-E5FE-485A-AC64-70C885846D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010529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6F5DF-590D-4E28-BBEE-A9739B8941D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E85F-E5FE-485A-AC64-70C885846D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741058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6F5DF-590D-4E28-BBEE-A9739B8941D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E85F-E5FE-485A-AC64-70C885846D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703347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6F5DF-590D-4E28-BBEE-A9739B8941D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E85F-E5FE-485A-AC64-70C885846D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647264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6F5DF-590D-4E28-BBEE-A9739B8941D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E85F-E5FE-485A-AC64-70C885846D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455631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6F5DF-590D-4E28-BBEE-A9739B8941D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E85F-E5FE-485A-AC64-70C885846D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28336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6F5DF-590D-4E28-BBEE-A9739B8941D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E85F-E5FE-485A-AC64-70C885846D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254338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6F5DF-590D-4E28-BBEE-A9739B8941D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E85F-E5FE-485A-AC64-70C885846D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554548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6F5DF-590D-4E28-BBEE-A9739B8941D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E85F-E5FE-485A-AC64-70C885846D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453962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6F5DF-590D-4E28-BBEE-A9739B8941D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E85F-E5FE-485A-AC64-70C885846D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508429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E6F5DF-590D-4E28-BBEE-A9739B8941D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6E85F-E5FE-485A-AC64-70C885846D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748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&#1053;&#1072;&#1075;&#1088;&#1077;&#1074;&#1072;&#1085;&#1080;&#1077;%20&#1087;&#1088;&#1086;&#1074;&#1086;&#1076;&#1085;&#1080;&#1082;&#1086;&#1074;.avi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hyperlink" Target="&#1056;&#1072;&#1079;&#1084;&#1080;&#1085;&#1082;&#1072;%20&#1076;&#1083;&#1103;%20&#1075;&#1083;&#1072;&#1079;/&#1092;&#1048;&#1047;&#1052;&#1048;&#1053;&#1059;&#1058;&#1050;&#1040;%20&#1044;&#1051;&#1071;%20&#1043;&#1051;&#1040;&#1047;.pptx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13" Type="http://schemas.openxmlformats.org/officeDocument/2006/relationships/slide" Target="slide35.xml"/><Relationship Id="rId3" Type="http://schemas.openxmlformats.org/officeDocument/2006/relationships/slide" Target="slide27.xml"/><Relationship Id="rId7" Type="http://schemas.openxmlformats.org/officeDocument/2006/relationships/slide" Target="slide28.xml"/><Relationship Id="rId12" Type="http://schemas.openxmlformats.org/officeDocument/2006/relationships/slide" Target="slide3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6.xml"/><Relationship Id="rId11" Type="http://schemas.openxmlformats.org/officeDocument/2006/relationships/slide" Target="slide29.xml"/><Relationship Id="rId5" Type="http://schemas.openxmlformats.org/officeDocument/2006/relationships/slide" Target="slide33.xml"/><Relationship Id="rId10" Type="http://schemas.openxmlformats.org/officeDocument/2006/relationships/slide" Target="slide37.xml"/><Relationship Id="rId4" Type="http://schemas.openxmlformats.org/officeDocument/2006/relationships/slide" Target="slide30.xml"/><Relationship Id="rId9" Type="http://schemas.openxmlformats.org/officeDocument/2006/relationships/slide" Target="slide34.xml"/><Relationship Id="rId14" Type="http://schemas.openxmlformats.org/officeDocument/2006/relationships/slide" Target="slide3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76672"/>
            <a:ext cx="4943400" cy="4053084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solidFill>
                  <a:srgbClr val="0033CC"/>
                </a:solidFill>
              </a:rPr>
              <a:t>Приглядывайтесь к облакам,</a:t>
            </a:r>
            <a:br>
              <a:rPr lang="ru-RU" sz="2800" b="1" dirty="0">
                <a:solidFill>
                  <a:srgbClr val="0033CC"/>
                </a:solidFill>
              </a:rPr>
            </a:br>
            <a:r>
              <a:rPr lang="ru-RU" sz="2800" b="1" dirty="0">
                <a:solidFill>
                  <a:srgbClr val="0033CC"/>
                </a:solidFill>
              </a:rPr>
              <a:t>Прислушивайтесь к птицам,</a:t>
            </a:r>
            <a:br>
              <a:rPr lang="ru-RU" sz="2800" b="1" dirty="0">
                <a:solidFill>
                  <a:srgbClr val="0033CC"/>
                </a:solidFill>
              </a:rPr>
            </a:br>
            <a:r>
              <a:rPr lang="ru-RU" sz="2800" b="1" dirty="0">
                <a:solidFill>
                  <a:srgbClr val="0033CC"/>
                </a:solidFill>
              </a:rPr>
              <a:t>Притрагивайтесь к ручейкам –</a:t>
            </a:r>
            <a:br>
              <a:rPr lang="ru-RU" sz="2800" b="1" dirty="0">
                <a:solidFill>
                  <a:srgbClr val="0033CC"/>
                </a:solidFill>
              </a:rPr>
            </a:br>
            <a:r>
              <a:rPr lang="ru-RU" sz="2800" b="1" dirty="0">
                <a:solidFill>
                  <a:srgbClr val="0033CC"/>
                </a:solidFill>
              </a:rPr>
              <a:t>Ничто не повторится.</a:t>
            </a:r>
            <a:br>
              <a:rPr lang="ru-RU" sz="2800" b="1" dirty="0">
                <a:solidFill>
                  <a:srgbClr val="0033CC"/>
                </a:solidFill>
              </a:rPr>
            </a:br>
            <a:r>
              <a:rPr lang="ru-RU" sz="2800" b="1" dirty="0">
                <a:solidFill>
                  <a:srgbClr val="0033CC"/>
                </a:solidFill>
              </a:rPr>
              <a:t>За часом час, за мигом миг</a:t>
            </a:r>
            <a:br>
              <a:rPr lang="ru-RU" sz="2800" b="1" dirty="0">
                <a:solidFill>
                  <a:srgbClr val="0033CC"/>
                </a:solidFill>
              </a:rPr>
            </a:br>
            <a:r>
              <a:rPr lang="ru-RU" sz="2800" b="1" dirty="0">
                <a:solidFill>
                  <a:srgbClr val="0033CC"/>
                </a:solidFill>
              </a:rPr>
              <a:t>Впадайте в изумление.</a:t>
            </a:r>
            <a:br>
              <a:rPr lang="ru-RU" sz="2800" b="1" dirty="0">
                <a:solidFill>
                  <a:srgbClr val="0033CC"/>
                </a:solidFill>
              </a:rPr>
            </a:br>
            <a:r>
              <a:rPr lang="ru-RU" sz="2800" b="1" dirty="0">
                <a:solidFill>
                  <a:srgbClr val="0033CC"/>
                </a:solidFill>
              </a:rPr>
              <a:t>Всё будет так, и всё не так</a:t>
            </a:r>
            <a:br>
              <a:rPr lang="ru-RU" sz="2800" b="1" dirty="0">
                <a:solidFill>
                  <a:srgbClr val="0033CC"/>
                </a:solidFill>
              </a:rPr>
            </a:br>
            <a:r>
              <a:rPr lang="ru-RU" sz="2800" b="1" dirty="0">
                <a:solidFill>
                  <a:srgbClr val="0033CC"/>
                </a:solidFill>
              </a:rPr>
              <a:t>Через одно мгновение…</a:t>
            </a:r>
          </a:p>
          <a:p>
            <a:endParaRPr lang="ru-RU" dirty="0"/>
          </a:p>
        </p:txBody>
      </p:sp>
      <p:pic>
        <p:nvPicPr>
          <p:cNvPr id="6150" name="Picture 6" descr="D:\моя документация - РАБОТА\КАРТИНКИ\фон для слайдов\РОМАШКОВОЕ ПОЛ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18422"/>
            <a:ext cx="4071736" cy="30538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31603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698" name="Picture 2" descr="http://chpz.ru/wp-content/uploads/2011/10/%D0%AD%D0%BB%D0%B5%D0%BA%D1%82%D1%80%D0%B8%D1%87%D0%B5%D1%81%D0%BA%D0%B8%D0%B9-%D1%82%D0%BE%D0%B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82653" y="908720"/>
            <a:ext cx="6978693" cy="5315439"/>
          </a:xfrm>
          <a:prstGeom prst="rect">
            <a:avLst/>
          </a:prstGeom>
          <a:noFill/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277813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dirty="0" smtClean="0"/>
              <a:t>Электрический ток нагревает проводник. Почему</a:t>
            </a:r>
            <a:r>
              <a:rPr lang="ru-RU" sz="2400" dirty="0" smtClean="0"/>
              <a:t>?</a:t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4238478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9660536"/>
              </p:ext>
            </p:extLst>
          </p:nvPr>
        </p:nvGraphicFramePr>
        <p:xfrm>
          <a:off x="1619672" y="457200"/>
          <a:ext cx="6489720" cy="15121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Формула" r:id="rId4" imgW="977900" imgH="228600" progId="Equation.3">
                  <p:embed/>
                </p:oleObj>
              </mc:Choice>
              <mc:Fallback>
                <p:oleObj name="Формула" r:id="rId4" imgW="9779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457200"/>
                        <a:ext cx="6489720" cy="15121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55576" y="2420888"/>
            <a:ext cx="7848872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А →∆</a:t>
            </a:r>
            <a:r>
              <a:rPr lang="en-US" sz="4000" dirty="0"/>
              <a:t>U</a:t>
            </a:r>
            <a:r>
              <a:rPr lang="ru-RU" sz="4000" dirty="0"/>
              <a:t> </a:t>
            </a:r>
            <a:r>
              <a:rPr lang="ru-RU" sz="3600" dirty="0"/>
              <a:t>(в неподвижных проводниках)</a:t>
            </a:r>
          </a:p>
          <a:p>
            <a:r>
              <a:rPr lang="ru-RU" sz="3600" dirty="0"/>
              <a:t> </a:t>
            </a:r>
          </a:p>
          <a:p>
            <a:r>
              <a:rPr lang="ru-RU" sz="3600" dirty="0"/>
              <a:t>В подвижных проводниках часть энергии идет на совершение механической работы.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448079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551021" y="332656"/>
            <a:ext cx="57611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800" b="1" dirty="0">
                <a:solidFill>
                  <a:srgbClr val="0033CC"/>
                </a:solidFill>
                <a:latin typeface="+mn-lt"/>
              </a:rPr>
              <a:t>ПРОВОДНИК С ТОКОМ</a:t>
            </a:r>
          </a:p>
        </p:txBody>
      </p:sp>
      <p:sp>
        <p:nvSpPr>
          <p:cNvPr id="15363" name="Line 3"/>
          <p:cNvSpPr>
            <a:spLocks noChangeShapeType="1"/>
          </p:cNvSpPr>
          <p:nvPr/>
        </p:nvSpPr>
        <p:spPr bwMode="auto">
          <a:xfrm>
            <a:off x="4313849" y="924634"/>
            <a:ext cx="0" cy="5032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135801" y="1556792"/>
            <a:ext cx="27361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 dirty="0">
                <a:solidFill>
                  <a:srgbClr val="0033CC"/>
                </a:solidFill>
                <a:latin typeface="Arial" charset="0"/>
              </a:rPr>
              <a:t>НАГРЕВАЕТСЯ</a:t>
            </a:r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>
            <a:off x="4425594" y="2312193"/>
            <a:ext cx="0" cy="5032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259632" y="2837314"/>
            <a:ext cx="655272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 dirty="0">
                <a:solidFill>
                  <a:srgbClr val="0033CC"/>
                </a:solidFill>
                <a:latin typeface="Arial" charset="0"/>
              </a:rPr>
              <a:t>ВЫДЕЛЯЕТ КОЛИЧЕСТВО ТЕПЛОТЫ – </a:t>
            </a:r>
            <a:r>
              <a:rPr lang="en-US" sz="3200" b="1" dirty="0">
                <a:solidFill>
                  <a:srgbClr val="0033CC"/>
                </a:solidFill>
                <a:latin typeface="Arial" charset="0"/>
              </a:rPr>
              <a:t>Q</a:t>
            </a:r>
            <a:endParaRPr lang="ru-RU" sz="3200" b="1" dirty="0">
              <a:solidFill>
                <a:srgbClr val="0033CC"/>
              </a:solidFill>
              <a:latin typeface="Arial" charset="0"/>
            </a:endParaRPr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>
            <a:off x="4431577" y="3573835"/>
            <a:ext cx="0" cy="5032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2267744" y="4077072"/>
            <a:ext cx="475252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dirty="0">
                <a:solidFill>
                  <a:srgbClr val="0033CC"/>
                </a:solidFill>
                <a:latin typeface="Arial" charset="0"/>
              </a:rPr>
              <a:t>ЗАКОН ДЖОУЛЯ - ЛЕНЦА</a:t>
            </a:r>
          </a:p>
        </p:txBody>
      </p:sp>
      <p:sp>
        <p:nvSpPr>
          <p:cNvPr id="15371" name="Line 11"/>
          <p:cNvSpPr>
            <a:spLocks noChangeShapeType="1"/>
          </p:cNvSpPr>
          <p:nvPr/>
        </p:nvSpPr>
        <p:spPr bwMode="auto">
          <a:xfrm flipH="1">
            <a:off x="2987824" y="4725491"/>
            <a:ext cx="107950" cy="50415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72" name="Line 12"/>
          <p:cNvSpPr>
            <a:spLocks noChangeShapeType="1"/>
          </p:cNvSpPr>
          <p:nvPr/>
        </p:nvSpPr>
        <p:spPr bwMode="auto">
          <a:xfrm>
            <a:off x="5695112" y="4653136"/>
            <a:ext cx="142875" cy="57651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2123728" y="5301208"/>
            <a:ext cx="16192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 b="1" dirty="0">
                <a:solidFill>
                  <a:srgbClr val="0033CC"/>
                </a:solidFill>
                <a:latin typeface="Arial" charset="0"/>
              </a:rPr>
              <a:t>1841</a:t>
            </a:r>
            <a:r>
              <a:rPr lang="ru-RU" sz="3200" b="1" dirty="0">
                <a:solidFill>
                  <a:srgbClr val="0033CC"/>
                </a:solidFill>
                <a:latin typeface="Arial" charset="0"/>
              </a:rPr>
              <a:t>г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4911062" y="5331985"/>
            <a:ext cx="18829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800" b="1" dirty="0">
                <a:solidFill>
                  <a:srgbClr val="0033CC"/>
                </a:solidFill>
                <a:latin typeface="Arial" charset="0"/>
              </a:rPr>
              <a:t>1842г</a:t>
            </a:r>
          </a:p>
        </p:txBody>
      </p:sp>
    </p:spTree>
    <p:extLst>
      <p:ext uri="{BB962C8B-B14F-4D97-AF65-F5344CB8AC3E}">
        <p14:creationId xmlns:p14="http://schemas.microsoft.com/office/powerpoint/2010/main" val="12844248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8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animBg="1"/>
      <p:bldP spid="15364" grpId="0"/>
      <p:bldP spid="15365" grpId="0" animBg="1"/>
      <p:bldP spid="15366" grpId="0"/>
      <p:bldP spid="15367" grpId="0" animBg="1"/>
      <p:bldP spid="15368" grpId="0"/>
      <p:bldP spid="15371" grpId="0" animBg="1"/>
      <p:bldP spid="15372" grpId="0" animBg="1"/>
      <p:bldP spid="15373" grpId="0"/>
      <p:bldP spid="153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/>
              <a:t>Автора </a:t>
            </a:r>
            <a:r>
              <a:rPr lang="ru-RU" dirty="0" smtClean="0"/>
              <a:t>!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980728"/>
            <a:ext cx="3528392" cy="1008112"/>
          </a:xfrm>
        </p:spPr>
        <p:txBody>
          <a:bodyPr>
            <a:normAutofit fontScale="47500" lnSpcReduction="20000"/>
          </a:bodyPr>
          <a:lstStyle/>
          <a:p>
            <a:pPr lvl="1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500" dirty="0" smtClean="0"/>
              <a:t>           </a:t>
            </a:r>
            <a:r>
              <a:rPr lang="ru-RU" sz="5900" dirty="0" smtClean="0"/>
              <a:t>  </a:t>
            </a:r>
            <a:r>
              <a:rPr lang="ru-RU" sz="4200" dirty="0" smtClean="0"/>
              <a:t>Джеймс Джоуль</a:t>
            </a:r>
            <a:endParaRPr lang="en-US" sz="4200" dirty="0" smtClean="0"/>
          </a:p>
          <a:p>
            <a:pPr lvl="1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4200" dirty="0" smtClean="0"/>
              <a:t>       </a:t>
            </a:r>
            <a:r>
              <a:rPr lang="ru-RU" sz="4200" dirty="0" smtClean="0"/>
              <a:t>(английский физик) </a:t>
            </a:r>
            <a:r>
              <a:rPr lang="en-US" sz="4200" dirty="0" smtClean="0"/>
              <a:t>          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200" dirty="0" smtClean="0"/>
              <a:t>                                                   </a:t>
            </a:r>
            <a:r>
              <a:rPr lang="ru-RU" sz="2200" dirty="0" smtClean="0"/>
              <a:t>               </a:t>
            </a:r>
            <a:endParaRPr lang="en-US" sz="3200" dirty="0" smtClean="0"/>
          </a:p>
        </p:txBody>
      </p:sp>
      <p:pic>
        <p:nvPicPr>
          <p:cNvPr id="9218" name="Picture 2" descr="C:\Documents and Settings\Admin\Рабочий стол\портреты ученых физиков\Джоуль Джеймс Прескотт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132856"/>
            <a:ext cx="2619267" cy="395128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Текст 1"/>
          <p:cNvSpPr>
            <a:spLocks noGrp="1"/>
          </p:cNvSpPr>
          <p:nvPr>
            <p:ph type="body" sz="quarter" idx="3"/>
          </p:nvPr>
        </p:nvSpPr>
        <p:spPr>
          <a:xfrm>
            <a:off x="4788024" y="1124744"/>
            <a:ext cx="4041775" cy="936104"/>
          </a:xfrm>
        </p:spPr>
        <p:txBody>
          <a:bodyPr>
            <a:normAutofit fontScale="32500" lnSpcReduction="20000"/>
          </a:bodyPr>
          <a:lstStyle/>
          <a:p>
            <a:pPr lvl="1" algn="ctr">
              <a:lnSpc>
                <a:spcPct val="80000"/>
              </a:lnSpc>
              <a:spcBef>
                <a:spcPts val="0"/>
              </a:spcBef>
              <a:defRPr/>
            </a:pPr>
            <a:endParaRPr lang="ru-RU" sz="2500" dirty="0" smtClean="0"/>
          </a:p>
          <a:p>
            <a:pPr lvl="1" algn="ctr">
              <a:lnSpc>
                <a:spcPct val="80000"/>
              </a:lnSpc>
              <a:spcBef>
                <a:spcPts val="0"/>
              </a:spcBef>
              <a:defRPr/>
            </a:pPr>
            <a:endParaRPr lang="ru-RU" sz="6400" dirty="0"/>
          </a:p>
          <a:p>
            <a:pPr marL="396000" lvl="1" algn="ctr">
              <a:lnSpc>
                <a:spcPct val="80000"/>
              </a:lnSpc>
              <a:spcBef>
                <a:spcPts val="0"/>
              </a:spcBef>
              <a:defRPr/>
            </a:pPr>
            <a:r>
              <a:rPr lang="ru-RU" sz="6400" dirty="0" err="1" smtClean="0"/>
              <a:t>Эмилий</a:t>
            </a:r>
            <a:r>
              <a:rPr lang="ru-RU" sz="6400" dirty="0" smtClean="0"/>
              <a:t> </a:t>
            </a:r>
            <a:r>
              <a:rPr lang="ru-RU" sz="6400" dirty="0" err="1"/>
              <a:t>Христианович</a:t>
            </a:r>
            <a:r>
              <a:rPr lang="ru-RU" sz="6400" dirty="0"/>
              <a:t> </a:t>
            </a:r>
            <a:r>
              <a:rPr lang="ru-RU" sz="6400" dirty="0" err="1"/>
              <a:t>Ленц</a:t>
            </a:r>
            <a:endParaRPr lang="en-US" sz="6400" dirty="0"/>
          </a:p>
          <a:p>
            <a:pPr marL="396000" lvl="1" algn="ctr">
              <a:lnSpc>
                <a:spcPct val="80000"/>
              </a:lnSpc>
              <a:spcBef>
                <a:spcPts val="0"/>
              </a:spcBef>
              <a:defRPr/>
            </a:pPr>
            <a:r>
              <a:rPr lang="en-US" sz="6400" dirty="0"/>
              <a:t>                         </a:t>
            </a:r>
            <a:r>
              <a:rPr lang="ru-RU" sz="6400" dirty="0"/>
              <a:t>        </a:t>
            </a:r>
            <a:r>
              <a:rPr lang="ru-RU" sz="6400" dirty="0" smtClean="0"/>
              <a:t>        </a:t>
            </a:r>
            <a:r>
              <a:rPr lang="ru-RU" sz="6400" dirty="0"/>
              <a:t> </a:t>
            </a:r>
            <a:endParaRPr lang="ru-RU" sz="6400" dirty="0" smtClean="0"/>
          </a:p>
          <a:p>
            <a:pPr marL="396000" lvl="1" algn="ctr">
              <a:lnSpc>
                <a:spcPct val="80000"/>
              </a:lnSpc>
              <a:spcBef>
                <a:spcPts val="0"/>
              </a:spcBef>
              <a:defRPr/>
            </a:pPr>
            <a:r>
              <a:rPr lang="ru-RU" sz="6400" dirty="0" smtClean="0"/>
              <a:t>( </a:t>
            </a:r>
            <a:r>
              <a:rPr lang="ru-RU" sz="6400" dirty="0"/>
              <a:t>российский физик)</a:t>
            </a:r>
          </a:p>
          <a:p>
            <a:endParaRPr lang="ru-RU" dirty="0"/>
          </a:p>
        </p:txBody>
      </p:sp>
      <p:pic>
        <p:nvPicPr>
          <p:cNvPr id="9219" name="Picture 3" descr="C:\Documents and Settings\Admin\Рабочий стол\портреты ученых физиков\Ленц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204864"/>
            <a:ext cx="2971800" cy="364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990148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51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28599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5300" dirty="0" smtClean="0"/>
              <a:t>Количество теплоты, выделяемое проводником, по которому течет ток, </a:t>
            </a:r>
            <a:br>
              <a:rPr lang="ru-RU" sz="5300" dirty="0" smtClean="0"/>
            </a:br>
            <a:r>
              <a:rPr lang="ru-RU" sz="5300" dirty="0" smtClean="0"/>
              <a:t>равно работе тока.</a:t>
            </a:r>
            <a:br>
              <a:rPr lang="ru-RU" sz="5300" dirty="0" smtClean="0"/>
            </a:br>
            <a:r>
              <a:rPr lang="ru-RU" sz="5300" dirty="0" smtClean="0"/>
              <a:t/>
            </a:r>
            <a:br>
              <a:rPr lang="ru-RU" sz="5300" dirty="0" smtClean="0"/>
            </a:br>
            <a:r>
              <a:rPr lang="en-US" sz="6700" dirty="0" smtClean="0"/>
              <a:t>Q</a:t>
            </a:r>
            <a:r>
              <a:rPr lang="ru-RU" sz="6700" dirty="0" smtClean="0"/>
              <a:t>=</a:t>
            </a:r>
            <a:r>
              <a:rPr lang="en-US" sz="6700" dirty="0" smtClean="0"/>
              <a:t>A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68943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0569" y="188640"/>
            <a:ext cx="7772400" cy="12241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Работу </a:t>
            </a:r>
            <a:r>
              <a:rPr lang="ru-RU" dirty="0"/>
              <a:t>тока можно вычислить  так</a:t>
            </a:r>
            <a:r>
              <a:rPr lang="ru-RU" dirty="0" smtClean="0"/>
              <a:t>:</a:t>
            </a:r>
            <a:r>
              <a:rPr lang="ru-RU" sz="6700" dirty="0" smtClean="0"/>
              <a:t/>
            </a:r>
            <a:br>
              <a:rPr lang="ru-RU" sz="6700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1357290" y="2000240"/>
            <a:ext cx="649895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закона Ома для участка цепи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928662" y="3786190"/>
            <a:ext cx="771159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3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IR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где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сопротивление проводника.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7893" name="Picture 5" descr="http://im7-tub-ru.yandex.net/i?id=196885899-26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2786058"/>
            <a:ext cx="2000264" cy="1666887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42924" y="1273890"/>
            <a:ext cx="7772400" cy="7869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en-US" sz="17600" dirty="0" smtClean="0"/>
              <a:t>A</a:t>
            </a:r>
            <a:r>
              <a:rPr lang="ru-RU" sz="17600" dirty="0" smtClean="0"/>
              <a:t> = </a:t>
            </a:r>
            <a:r>
              <a:rPr lang="en-US" sz="17600" dirty="0" err="1" smtClean="0"/>
              <a:t>UIt</a:t>
            </a:r>
            <a:r>
              <a:rPr lang="ru-RU" sz="19200" dirty="0" smtClean="0"/>
              <a:t/>
            </a:r>
            <a:br>
              <a:rPr lang="ru-RU" sz="19200" dirty="0" smtClean="0"/>
            </a:br>
            <a:r>
              <a:rPr lang="ru-RU" sz="14400" dirty="0" smtClean="0"/>
              <a:t/>
            </a:r>
            <a:br>
              <a:rPr lang="ru-RU" sz="14400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26013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428868"/>
            <a:ext cx="8229600" cy="1143000"/>
          </a:xfrm>
        </p:spPr>
        <p:txBody>
          <a:bodyPr>
            <a:noAutofit/>
          </a:bodyPr>
          <a:lstStyle/>
          <a:p>
            <a:r>
              <a:rPr lang="ru-RU" dirty="0" smtClean="0"/>
              <a:t>Пользуясь законом Ома, можно количество теплоты, выделяемое проводником с током, выразить через силу тока, сопротивление участка цепи и время. </a:t>
            </a:r>
            <a:br>
              <a:rPr lang="ru-RU" dirty="0" smtClean="0"/>
            </a:br>
            <a:r>
              <a:rPr lang="ru-RU" dirty="0" smtClean="0"/>
              <a:t>Зная, что </a:t>
            </a:r>
            <a:r>
              <a:rPr lang="en-US" dirty="0" smtClean="0"/>
              <a:t>U</a:t>
            </a:r>
            <a:r>
              <a:rPr lang="ru-RU" dirty="0" smtClean="0"/>
              <a:t> = </a:t>
            </a:r>
            <a:r>
              <a:rPr lang="en-US" dirty="0" smtClean="0"/>
              <a:t>IR</a:t>
            </a:r>
            <a:r>
              <a:rPr lang="ru-RU" dirty="0" smtClean="0"/>
              <a:t>, получим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7200" dirty="0" smtClean="0"/>
              <a:t>Q</a:t>
            </a:r>
            <a:r>
              <a:rPr lang="ru-RU" sz="7200" dirty="0" smtClean="0"/>
              <a:t> = </a:t>
            </a:r>
            <a:r>
              <a:rPr lang="en-US" sz="7200" dirty="0" err="1" smtClean="0"/>
              <a:t>IRIt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41465857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6" y="-99392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33CC"/>
                </a:solidFill>
              </a:rPr>
              <a:t>ЗАКОН ДЖОУЛЯ - ЛЕНЦА</a:t>
            </a:r>
          </a:p>
        </p:txBody>
      </p:sp>
      <p:sp>
        <p:nvSpPr>
          <p:cNvPr id="13315" name="Text Box 3"/>
          <p:cNvSpPr txBox="1"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2624138"/>
          </a:xfrm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FF0000"/>
                </a:solidFill>
              </a:rPr>
              <a:t>Количество теплоты, выделяемое проводником с током равно произведению квадрата силы тока, сопротивления проводника и времени.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4249091"/>
            <a:ext cx="38164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600" dirty="0"/>
              <a:t>Q=I</a:t>
            </a:r>
            <a:r>
              <a:rPr lang="en-US" sz="9600" baseline="30000" dirty="0"/>
              <a:t>2</a:t>
            </a:r>
            <a:r>
              <a:rPr lang="en-US" sz="9600" dirty="0"/>
              <a:t>Rt</a:t>
            </a:r>
            <a:endParaRPr lang="ru-RU" sz="9600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11560" y="5818751"/>
            <a:ext cx="835171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hlinkClick r:id="rId3" action="ppaction://hlinkfile"/>
              </a:rPr>
              <a:t>От чего зависит нагревание проводников</a:t>
            </a:r>
            <a:r>
              <a:rPr lang="ru-RU" sz="3200" dirty="0">
                <a:latin typeface="Arial" pitchFamily="34" charset="0"/>
              </a:rPr>
              <a:t>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77696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uild="p" animBg="1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847" y="548680"/>
            <a:ext cx="8229600" cy="367240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b="0" dirty="0" smtClean="0">
                <a:solidFill>
                  <a:schemeClr val="hlink"/>
                </a:solidFill>
              </a:rPr>
              <a:t>   </a:t>
            </a:r>
            <a:r>
              <a:rPr lang="ru-RU" sz="4000" b="0" dirty="0" smtClean="0"/>
              <a:t>Нагревание проводников зависит от их сопротивления, чем больше сопротивление проводников, тем больше он нагревается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066501"/>
            <a:ext cx="2160240" cy="2023439"/>
          </a:xfrm>
          <a:prstGeom prst="rect">
            <a:avLst/>
          </a:prstGeom>
          <a:solidFill>
            <a:srgbClr val="FDEADA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535372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9518956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96752"/>
            <a:ext cx="7772400" cy="1470025"/>
          </a:xfrm>
        </p:spPr>
        <p:txBody>
          <a:bodyPr/>
          <a:lstStyle/>
          <a:p>
            <a:r>
              <a:rPr lang="ru-RU" b="1" dirty="0"/>
              <a:t>Нагревание проводников электрическим током.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2780928"/>
            <a:ext cx="6400800" cy="175260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otype Corsiva" pitchFamily="66" charset="0"/>
              </a:rPr>
              <a:t>Закон Джоуля-Ленца</a:t>
            </a:r>
            <a:endParaRPr lang="ru-RU" sz="5400" dirty="0">
              <a:solidFill>
                <a:schemeClr val="tx1">
                  <a:lumMod val="50000"/>
                  <a:lumOff val="50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4942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628800"/>
            <a:ext cx="7772400" cy="1470025"/>
          </a:xfrm>
        </p:spPr>
        <p:txBody>
          <a:bodyPr>
            <a:noAutofit/>
          </a:bodyPr>
          <a:lstStyle/>
          <a:p>
            <a:r>
              <a:rPr lang="ru-RU" sz="6000" dirty="0" smtClean="0">
                <a:hlinkClick r:id="rId4" action="ppaction://hlinkpres?slideindex=1&amp;slidetitle="/>
              </a:rPr>
              <a:t>Разминка для глаз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48768521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3100" b="1" dirty="0" smtClean="0"/>
              <a:t>Внимательно </a:t>
            </a:r>
            <a:r>
              <a:rPr lang="ru-RU" sz="3100" b="1" dirty="0"/>
              <a:t>рассмотрите </a:t>
            </a:r>
            <a:r>
              <a:rPr lang="ru-RU" sz="3100" b="1" dirty="0" smtClean="0"/>
              <a:t>решение </a:t>
            </a:r>
            <a:r>
              <a:rPr lang="ru-RU" sz="3100" b="1" dirty="0"/>
              <a:t>задач.</a:t>
            </a:r>
            <a:r>
              <a:rPr lang="ru-RU" sz="1300" b="1" dirty="0"/>
              <a:t/>
            </a:r>
            <a:br>
              <a:rPr lang="ru-RU" sz="1300" b="1" dirty="0"/>
            </a:br>
            <a:r>
              <a:rPr lang="ru-RU" sz="2000" dirty="0" smtClean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9552" y="548680"/>
            <a:ext cx="8147248" cy="6048672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8000" dirty="0" smtClean="0"/>
              <a:t>Задача 1. </a:t>
            </a:r>
            <a:r>
              <a:rPr lang="ru-RU" sz="8000" b="1" i="1" dirty="0" smtClean="0"/>
              <a:t>Какое количество теплоты выделится за 30 минут проволочной спиралью сопротивлением 50 Ом при силе тока 2А ?</a:t>
            </a: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>Дано:             СИ:                                       Решение:</a:t>
            </a:r>
            <a:br>
              <a:rPr lang="ru-RU" sz="8000" dirty="0" smtClean="0"/>
            </a:br>
            <a:r>
              <a:rPr lang="en-US" sz="8000" dirty="0" smtClean="0"/>
              <a:t>t</a:t>
            </a:r>
            <a:r>
              <a:rPr lang="ru-RU" sz="8000" dirty="0" smtClean="0"/>
              <a:t> = 30 мин   30·60 </a:t>
            </a:r>
            <a:r>
              <a:rPr lang="en-US" sz="8000" dirty="0" smtClean="0"/>
              <a:t>c</a:t>
            </a:r>
            <a:r>
              <a:rPr lang="ru-RU" sz="8000" dirty="0" smtClean="0"/>
              <a:t>=1800 </a:t>
            </a:r>
            <a:r>
              <a:rPr lang="en-US" sz="8000" dirty="0" smtClean="0"/>
              <a:t>c</a:t>
            </a:r>
            <a:r>
              <a:rPr lang="ru-RU" sz="8000" dirty="0" smtClean="0"/>
              <a:t>                        </a:t>
            </a:r>
            <a:r>
              <a:rPr lang="en-US" sz="11200" dirty="0" smtClean="0"/>
              <a:t>Q</a:t>
            </a:r>
            <a:r>
              <a:rPr lang="ru-RU" sz="11200" dirty="0" smtClean="0"/>
              <a:t> = </a:t>
            </a:r>
            <a:r>
              <a:rPr lang="en-US" sz="11200" dirty="0" smtClean="0"/>
              <a:t>I</a:t>
            </a:r>
            <a:r>
              <a:rPr lang="ru-RU" sz="11200" dirty="0" smtClean="0"/>
              <a:t>²</a:t>
            </a:r>
            <a:r>
              <a:rPr lang="en-US" sz="11200" dirty="0" err="1" smtClean="0"/>
              <a:t>Rt</a:t>
            </a: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en-US" sz="8000" dirty="0" smtClean="0"/>
              <a:t>R</a:t>
            </a:r>
            <a:r>
              <a:rPr lang="ru-RU" sz="8000" dirty="0" smtClean="0"/>
              <a:t> = 50 Ом                                       </a:t>
            </a:r>
            <a:r>
              <a:rPr lang="en-US" sz="9600" dirty="0" smtClean="0"/>
              <a:t>Q</a:t>
            </a:r>
            <a:r>
              <a:rPr lang="ru-RU" sz="9600" dirty="0" smtClean="0"/>
              <a:t> = 2²·50·1800=360000 Дж= 360кДж</a:t>
            </a:r>
            <a:br>
              <a:rPr lang="ru-RU" sz="9600" dirty="0" smtClean="0"/>
            </a:br>
            <a:r>
              <a:rPr lang="en-US" sz="8000" dirty="0" smtClean="0"/>
              <a:t>I</a:t>
            </a:r>
            <a:r>
              <a:rPr lang="ru-RU" sz="8000" dirty="0" smtClean="0"/>
              <a:t> = 2А                          </a:t>
            </a:r>
            <a:br>
              <a:rPr lang="ru-RU" sz="8000" dirty="0" smtClean="0"/>
            </a:br>
            <a:r>
              <a:rPr lang="en-US" sz="8000" dirty="0" smtClean="0"/>
              <a:t>Q</a:t>
            </a:r>
            <a:r>
              <a:rPr lang="ru-RU" sz="8000" dirty="0" smtClean="0"/>
              <a:t> - ?                                 </a:t>
            </a:r>
            <a:endParaRPr lang="ru-RU" sz="8000" dirty="0"/>
          </a:p>
          <a:p>
            <a:pPr marL="0" indent="0">
              <a:lnSpc>
                <a:spcPct val="120000"/>
              </a:lnSpc>
              <a:buNone/>
            </a:pPr>
            <a:r>
              <a:rPr lang="ru-RU" sz="8000" dirty="0" smtClean="0"/>
              <a:t>Ответ: Q = 360кДж</a:t>
            </a:r>
            <a:r>
              <a:rPr lang="ru-RU" sz="6400" dirty="0" smtClean="0"/>
              <a:t/>
            </a:r>
            <a:br>
              <a:rPr lang="ru-RU" sz="6400" dirty="0" smtClean="0"/>
            </a:br>
            <a:r>
              <a:rPr lang="ru-RU" sz="8000" dirty="0" smtClean="0"/>
              <a:t>Задача 2. </a:t>
            </a:r>
            <a:r>
              <a:rPr lang="ru-RU" sz="8000" b="1" i="1" dirty="0" smtClean="0"/>
              <a:t>Определите количество теплоты, которое выделит спираль электрочайника за 1 минуту, если ее сопротивление24,2 Ом, а напряжение 220 В.</a:t>
            </a: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>Дано:               СИ:                      Решение:</a:t>
            </a:r>
            <a:br>
              <a:rPr lang="ru-RU" sz="8000" dirty="0" smtClean="0"/>
            </a:br>
            <a:r>
              <a:rPr lang="en-US" sz="8000" dirty="0" smtClean="0"/>
              <a:t>t</a:t>
            </a:r>
            <a:r>
              <a:rPr lang="ru-RU" sz="8000" dirty="0" smtClean="0"/>
              <a:t> = 1 мин         60с               </a:t>
            </a:r>
            <a:r>
              <a:rPr lang="en-US" sz="11200" dirty="0" smtClean="0"/>
              <a:t>Q</a:t>
            </a:r>
            <a:r>
              <a:rPr lang="ru-RU" sz="11200" dirty="0" smtClean="0"/>
              <a:t> = </a:t>
            </a:r>
            <a:r>
              <a:rPr lang="en-US" sz="11200" dirty="0" smtClean="0"/>
              <a:t>I</a:t>
            </a:r>
            <a:r>
              <a:rPr lang="ru-RU" sz="11200" dirty="0" smtClean="0"/>
              <a:t>²</a:t>
            </a:r>
            <a:r>
              <a:rPr lang="en-US" sz="11200" dirty="0" err="1" smtClean="0"/>
              <a:t>Rt</a:t>
            </a:r>
            <a:r>
              <a:rPr lang="ru-RU" sz="11200" dirty="0" smtClean="0"/>
              <a:t>,    </a:t>
            </a:r>
            <a:r>
              <a:rPr lang="ru-RU" sz="8000" dirty="0" smtClean="0"/>
              <a:t>Из закона Ома </a:t>
            </a:r>
            <a:br>
              <a:rPr lang="ru-RU" sz="8000" dirty="0" smtClean="0"/>
            </a:br>
            <a:r>
              <a:rPr lang="en-US" sz="8000" dirty="0" smtClean="0"/>
              <a:t>U</a:t>
            </a:r>
            <a:r>
              <a:rPr lang="ru-RU" sz="8000" dirty="0" smtClean="0"/>
              <a:t> = 220 В</a:t>
            </a:r>
            <a:br>
              <a:rPr lang="ru-RU" sz="8000" dirty="0" smtClean="0"/>
            </a:br>
            <a:r>
              <a:rPr lang="en-US" sz="8000" dirty="0" smtClean="0"/>
              <a:t>R</a:t>
            </a:r>
            <a:r>
              <a:rPr lang="ru-RU" sz="8000" dirty="0" smtClean="0"/>
              <a:t> = 24,2 Ом                                      </a:t>
            </a:r>
            <a:br>
              <a:rPr lang="ru-RU" sz="8000" dirty="0" smtClean="0"/>
            </a:br>
            <a:r>
              <a:rPr lang="ru-RU" sz="8000" dirty="0" smtClean="0"/>
              <a:t>   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8000" dirty="0" smtClean="0"/>
              <a:t>Q</a:t>
            </a:r>
            <a:r>
              <a:rPr lang="ru-RU" sz="8000" dirty="0" smtClean="0"/>
              <a:t> -?                              </a:t>
            </a:r>
            <a:br>
              <a:rPr lang="ru-RU" sz="8000" dirty="0" smtClean="0"/>
            </a:br>
            <a:r>
              <a:rPr lang="ru-RU" sz="8000" dirty="0" smtClean="0"/>
              <a:t> </a:t>
            </a:r>
            <a:br>
              <a:rPr lang="ru-RU" sz="8000" dirty="0" smtClean="0"/>
            </a:br>
            <a:r>
              <a:rPr lang="ru-RU" sz="8000" dirty="0" smtClean="0"/>
              <a:t>Ответ: </a:t>
            </a:r>
            <a:r>
              <a:rPr lang="en-US" sz="8000" dirty="0" smtClean="0"/>
              <a:t>Q</a:t>
            </a:r>
            <a:r>
              <a:rPr lang="ru-RU" sz="8000" dirty="0" smtClean="0"/>
              <a:t> = 120 кДж.        </a:t>
            </a:r>
            <a:r>
              <a:rPr lang="ru-RU" sz="7200" dirty="0" smtClean="0"/>
              <a:t>  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pic>
        <p:nvPicPr>
          <p:cNvPr id="6" name="Picture 5" descr="http://im7-tub-ru.yandex.net/i?id=196885899-26-72&amp;n=2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0232" y="4422606"/>
            <a:ext cx="700201" cy="511208"/>
          </a:xfrm>
          <a:prstGeom prst="rect">
            <a:avLst/>
          </a:prstGeom>
          <a:noFill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926582"/>
            <a:ext cx="1061059" cy="734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363" y="5698588"/>
            <a:ext cx="4192271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1713674" y="1482779"/>
            <a:ext cx="36004" cy="1296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511967" y="1484784"/>
            <a:ext cx="36004" cy="1296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557554" y="2564904"/>
            <a:ext cx="11561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571028" y="5517232"/>
            <a:ext cx="13366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898703" y="4221088"/>
            <a:ext cx="18002" cy="1680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736558" y="4221088"/>
            <a:ext cx="18002" cy="1680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412359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Решите задачи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r>
              <a:rPr lang="ru-RU" b="1" i="1" dirty="0"/>
              <a:t>Задача 1:</a:t>
            </a:r>
            <a:r>
              <a:rPr lang="ru-RU" dirty="0"/>
              <a:t> Спираль обогревателя имеет сопротивление 250 Ом, сила тока в спирали 8 А. Определите, какое количество теплоты выделит спираль за 5 минут работы?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r>
              <a:rPr lang="ru-RU" b="1" i="1" dirty="0"/>
              <a:t>Задача 2:</a:t>
            </a:r>
            <a:r>
              <a:rPr lang="ru-RU" dirty="0"/>
              <a:t> Проволочная спираль сопротивлением 55 Ом включена в сеть напряжением 127 В. Какое количество теплоты выделит эта спираль за 1 минуту?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394244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Самопроверка</a:t>
            </a:r>
            <a:r>
              <a:rPr lang="ru-RU" b="1" dirty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1662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9600" b="1" i="1" dirty="0"/>
              <a:t>Задача 1</a:t>
            </a:r>
            <a:endParaRPr lang="ru-RU" sz="9600" dirty="0"/>
          </a:p>
          <a:p>
            <a:pPr marL="0" indent="0">
              <a:buNone/>
            </a:pPr>
            <a:r>
              <a:rPr lang="ru-RU" sz="9600" dirty="0"/>
              <a:t>Дано:           </a:t>
            </a:r>
            <a:r>
              <a:rPr lang="ru-RU" sz="9600" dirty="0" smtClean="0"/>
              <a:t>   СИ:                            Решение</a:t>
            </a:r>
            <a:r>
              <a:rPr lang="ru-RU" sz="9600" dirty="0"/>
              <a:t>:</a:t>
            </a:r>
          </a:p>
          <a:p>
            <a:pPr marL="0" indent="0">
              <a:buNone/>
            </a:pPr>
            <a:r>
              <a:rPr lang="en-US" sz="9600" dirty="0"/>
              <a:t>R</a:t>
            </a:r>
            <a:r>
              <a:rPr lang="ru-RU" sz="9600" dirty="0"/>
              <a:t> = </a:t>
            </a:r>
            <a:r>
              <a:rPr lang="ru-RU" sz="9600" dirty="0" smtClean="0"/>
              <a:t>250 </a:t>
            </a:r>
            <a:r>
              <a:rPr lang="ru-RU" sz="9600" dirty="0"/>
              <a:t>Ом                       </a:t>
            </a:r>
            <a:r>
              <a:rPr lang="ru-RU" sz="9600" dirty="0" smtClean="0"/>
              <a:t>   </a:t>
            </a:r>
            <a:r>
              <a:rPr lang="en-US" sz="11200" dirty="0" smtClean="0"/>
              <a:t>Q</a:t>
            </a:r>
            <a:r>
              <a:rPr lang="ru-RU" sz="11200" dirty="0" smtClean="0"/>
              <a:t> </a:t>
            </a:r>
            <a:r>
              <a:rPr lang="ru-RU" sz="11200" dirty="0"/>
              <a:t>= </a:t>
            </a:r>
            <a:r>
              <a:rPr lang="en-US" sz="11200" dirty="0"/>
              <a:t>I</a:t>
            </a:r>
            <a:r>
              <a:rPr lang="ru-RU" sz="11200" dirty="0"/>
              <a:t>²</a:t>
            </a:r>
            <a:r>
              <a:rPr lang="en-US" sz="11200" dirty="0" err="1"/>
              <a:t>Rt</a:t>
            </a:r>
            <a:endParaRPr lang="ru-RU" sz="11200" dirty="0"/>
          </a:p>
          <a:p>
            <a:pPr marL="0" indent="0">
              <a:buNone/>
            </a:pPr>
            <a:r>
              <a:rPr lang="en-US" sz="9600" dirty="0"/>
              <a:t>I</a:t>
            </a:r>
            <a:r>
              <a:rPr lang="ru-RU" sz="9600" dirty="0"/>
              <a:t> = 8 А                                           </a:t>
            </a:r>
            <a:endParaRPr lang="ru-RU" sz="9600" dirty="0" smtClean="0"/>
          </a:p>
          <a:p>
            <a:pPr marL="0" indent="0">
              <a:buNone/>
            </a:pPr>
            <a:r>
              <a:rPr lang="en-US" sz="9600" dirty="0" smtClean="0"/>
              <a:t>t</a:t>
            </a:r>
            <a:r>
              <a:rPr lang="ru-RU" sz="9600" dirty="0" smtClean="0"/>
              <a:t> </a:t>
            </a:r>
            <a:r>
              <a:rPr lang="ru-RU" sz="9600" dirty="0"/>
              <a:t>= 5 </a:t>
            </a:r>
            <a:r>
              <a:rPr lang="ru-RU" sz="9600" dirty="0" smtClean="0"/>
              <a:t>мин        300 с         </a:t>
            </a:r>
            <a:r>
              <a:rPr lang="en-US" sz="9600" dirty="0" smtClean="0"/>
              <a:t>Q</a:t>
            </a:r>
            <a:r>
              <a:rPr lang="ru-RU" sz="9600" dirty="0" smtClean="0"/>
              <a:t> = </a:t>
            </a:r>
            <a:r>
              <a:rPr lang="ru-RU" sz="9600" dirty="0" smtClean="0"/>
              <a:t>8²·250·300 </a:t>
            </a:r>
            <a:r>
              <a:rPr lang="ru-RU" sz="9600" dirty="0" smtClean="0"/>
              <a:t>= </a:t>
            </a:r>
            <a:r>
              <a:rPr lang="ru-RU" sz="9600" dirty="0" smtClean="0"/>
              <a:t>4800000 </a:t>
            </a:r>
            <a:r>
              <a:rPr lang="ru-RU" sz="9600" dirty="0" smtClean="0"/>
              <a:t>Дж</a:t>
            </a:r>
          </a:p>
          <a:p>
            <a:pPr marL="0" indent="0">
              <a:buNone/>
            </a:pPr>
            <a:r>
              <a:rPr lang="en-US" sz="9600" dirty="0" smtClean="0"/>
              <a:t>Q</a:t>
            </a:r>
            <a:r>
              <a:rPr lang="ru-RU" sz="9600" dirty="0" smtClean="0"/>
              <a:t> - </a:t>
            </a:r>
            <a:r>
              <a:rPr lang="ru-RU" sz="9600" dirty="0"/>
              <a:t>?                                          </a:t>
            </a:r>
            <a:endParaRPr lang="ru-RU" sz="9600" dirty="0" smtClean="0"/>
          </a:p>
          <a:p>
            <a:pPr marL="0" indent="0">
              <a:buNone/>
            </a:pPr>
            <a:r>
              <a:rPr lang="ru-RU" sz="9600" dirty="0" smtClean="0"/>
              <a:t>Ответ</a:t>
            </a:r>
            <a:r>
              <a:rPr lang="ru-RU" sz="9600" dirty="0"/>
              <a:t>: </a:t>
            </a:r>
            <a:r>
              <a:rPr lang="en-US" sz="9600" dirty="0"/>
              <a:t>Q</a:t>
            </a:r>
            <a:r>
              <a:rPr lang="ru-RU" sz="9600" dirty="0"/>
              <a:t> = </a:t>
            </a:r>
            <a:r>
              <a:rPr lang="ru-RU" sz="9600" dirty="0" smtClean="0"/>
              <a:t>4800 </a:t>
            </a:r>
            <a:r>
              <a:rPr lang="ru-RU" sz="9600" dirty="0"/>
              <a:t>кДж</a:t>
            </a:r>
          </a:p>
          <a:p>
            <a:pPr marL="0" indent="0">
              <a:buNone/>
            </a:pPr>
            <a:r>
              <a:rPr lang="ru-RU" sz="9600" b="1" i="1" dirty="0" smtClean="0"/>
              <a:t>Задача </a:t>
            </a:r>
            <a:r>
              <a:rPr lang="ru-RU" sz="9600" b="1" i="1" dirty="0"/>
              <a:t>2</a:t>
            </a:r>
            <a:endParaRPr lang="ru-RU" sz="9600" dirty="0"/>
          </a:p>
          <a:p>
            <a:pPr marL="0" indent="0">
              <a:buNone/>
            </a:pPr>
            <a:r>
              <a:rPr lang="ru-RU" sz="9600" dirty="0"/>
              <a:t>Дано: </a:t>
            </a:r>
            <a:r>
              <a:rPr lang="ru-RU" sz="9600" dirty="0" smtClean="0"/>
              <a:t>              СИ:                        </a:t>
            </a:r>
            <a:r>
              <a:rPr lang="ru-RU" sz="9600" dirty="0"/>
              <a:t>Решение:</a:t>
            </a:r>
          </a:p>
          <a:p>
            <a:pPr marL="0" indent="0">
              <a:buNone/>
            </a:pPr>
            <a:r>
              <a:rPr lang="en-US" sz="9600" dirty="0"/>
              <a:t>R</a:t>
            </a:r>
            <a:r>
              <a:rPr lang="ru-RU" sz="9600" dirty="0"/>
              <a:t> = 55 Ом                          </a:t>
            </a:r>
            <a:r>
              <a:rPr lang="en-US" sz="9600" dirty="0" smtClean="0"/>
              <a:t>Q</a:t>
            </a:r>
            <a:r>
              <a:rPr lang="ru-RU" sz="9600" dirty="0" smtClean="0"/>
              <a:t> </a:t>
            </a:r>
            <a:r>
              <a:rPr lang="ru-RU" sz="9600" dirty="0"/>
              <a:t>= </a:t>
            </a:r>
            <a:r>
              <a:rPr lang="en-US" sz="9600" dirty="0"/>
              <a:t>I</a:t>
            </a:r>
            <a:r>
              <a:rPr lang="ru-RU" sz="9600" dirty="0"/>
              <a:t>²</a:t>
            </a:r>
            <a:r>
              <a:rPr lang="en-US" sz="9600" dirty="0" err="1" smtClean="0"/>
              <a:t>Rt</a:t>
            </a:r>
            <a:r>
              <a:rPr lang="ru-RU" sz="9600" dirty="0" smtClean="0"/>
              <a:t>,                    , </a:t>
            </a:r>
            <a:endParaRPr lang="ru-RU" sz="9600" dirty="0"/>
          </a:p>
          <a:p>
            <a:pPr marL="0" indent="0">
              <a:buNone/>
            </a:pPr>
            <a:r>
              <a:rPr lang="en-US" sz="9600" dirty="0"/>
              <a:t>U</a:t>
            </a:r>
            <a:r>
              <a:rPr lang="ru-RU" sz="9600" dirty="0"/>
              <a:t> = 127 В                                      </a:t>
            </a:r>
          </a:p>
          <a:p>
            <a:pPr marL="0" indent="0">
              <a:buNone/>
            </a:pPr>
            <a:r>
              <a:rPr lang="en-US" sz="9600" dirty="0"/>
              <a:t>t</a:t>
            </a:r>
            <a:r>
              <a:rPr lang="ru-RU" sz="9600" dirty="0"/>
              <a:t> = </a:t>
            </a:r>
            <a:r>
              <a:rPr lang="ru-RU" sz="9600" dirty="0" smtClean="0"/>
              <a:t>1 мин        60с                                                                          </a:t>
            </a:r>
            <a:endParaRPr lang="ru-RU" sz="9600" dirty="0"/>
          </a:p>
          <a:p>
            <a:pPr marL="0" indent="0">
              <a:buNone/>
            </a:pPr>
            <a:r>
              <a:rPr lang="en-US" sz="9600" dirty="0"/>
              <a:t>Q</a:t>
            </a:r>
            <a:r>
              <a:rPr lang="ru-RU" sz="9600" dirty="0"/>
              <a:t> </a:t>
            </a:r>
            <a:r>
              <a:rPr lang="ru-RU" sz="9600" dirty="0" smtClean="0"/>
              <a:t>- </a:t>
            </a:r>
            <a:r>
              <a:rPr lang="ru-RU" sz="9600" dirty="0"/>
              <a:t>?                                        </a:t>
            </a:r>
            <a:endParaRPr lang="ru-RU" sz="9600" dirty="0" smtClean="0"/>
          </a:p>
          <a:p>
            <a:pPr marL="0" indent="0">
              <a:buNone/>
            </a:pPr>
            <a:r>
              <a:rPr lang="ru-RU" sz="9600" dirty="0" smtClean="0"/>
              <a:t> </a:t>
            </a:r>
          </a:p>
          <a:p>
            <a:pPr marL="0" indent="0">
              <a:buNone/>
            </a:pPr>
            <a:r>
              <a:rPr lang="ru-RU" sz="9600" dirty="0" smtClean="0"/>
              <a:t>Ответ</a:t>
            </a:r>
            <a:r>
              <a:rPr lang="ru-RU" sz="9600" dirty="0"/>
              <a:t>: </a:t>
            </a:r>
            <a:r>
              <a:rPr lang="en-US" sz="9600" dirty="0"/>
              <a:t>Q</a:t>
            </a:r>
            <a:r>
              <a:rPr lang="ru-RU" sz="9600" dirty="0"/>
              <a:t> = 17</a:t>
            </a:r>
            <a:r>
              <a:rPr lang="en-US" sz="9600" dirty="0"/>
              <a:t>,6</a:t>
            </a:r>
            <a:r>
              <a:rPr lang="ru-RU" sz="9600" dirty="0"/>
              <a:t> кДж</a:t>
            </a:r>
            <a:endParaRPr lang="ru-RU" sz="5100" dirty="0"/>
          </a:p>
          <a:p>
            <a:pPr marL="0" indent="0">
              <a:buNone/>
            </a:pPr>
            <a:r>
              <a:rPr lang="ru-RU" sz="3400" dirty="0"/>
              <a:t> 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07704" y="1340768"/>
            <a:ext cx="0" cy="16561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059832" y="1268760"/>
            <a:ext cx="0" cy="17281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533926" y="2708920"/>
            <a:ext cx="137377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937638" y="3776932"/>
            <a:ext cx="1207" cy="17281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 flipV="1">
            <a:off x="463126" y="5359812"/>
            <a:ext cx="1475719" cy="12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987824" y="3861048"/>
            <a:ext cx="0" cy="1500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307333"/>
            <a:ext cx="648072" cy="604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149080"/>
            <a:ext cx="936104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982136"/>
            <a:ext cx="4248472" cy="757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747016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  Домашнее </a:t>
            </a:r>
            <a:r>
              <a:rPr lang="ru-RU" b="1" dirty="0"/>
              <a:t>задание:</a:t>
            </a:r>
            <a:endParaRPr lang="ru-RU" dirty="0"/>
          </a:p>
          <a:p>
            <a:pPr lvl="0"/>
            <a:r>
              <a:rPr lang="ru-RU" dirty="0"/>
              <a:t>§ </a:t>
            </a:r>
            <a:r>
              <a:rPr lang="ru-RU" dirty="0" smtClean="0"/>
              <a:t>40-41</a:t>
            </a:r>
          </a:p>
          <a:p>
            <a:pPr lvl="0"/>
            <a:r>
              <a:rPr lang="ru-RU" dirty="0" smtClean="0"/>
              <a:t>Желающие </a:t>
            </a:r>
            <a:r>
              <a:rPr lang="ru-RU" dirty="0"/>
              <a:t>учащиеся могут выполнить задание «Это интересно»</a:t>
            </a:r>
          </a:p>
          <a:p>
            <a:pPr lvl="0"/>
            <a:r>
              <a:rPr lang="ru-RU" dirty="0"/>
              <a:t>Желающие учащиеся могут подготовить к следующему уроку доклады по темам:</a:t>
            </a:r>
          </a:p>
          <a:p>
            <a:r>
              <a:rPr lang="ru-RU" i="1" dirty="0"/>
              <a:t> «Использование теплового действия тока в промышленности и сельском хозяйстве».</a:t>
            </a:r>
            <a:r>
              <a:rPr lang="ru-RU" b="1" i="1" dirty="0"/>
              <a:t>              </a:t>
            </a:r>
            <a:endParaRPr lang="ru-RU" dirty="0"/>
          </a:p>
          <a:p>
            <a:r>
              <a:rPr lang="ru-RU" b="1" i="1" dirty="0"/>
              <a:t> </a:t>
            </a:r>
            <a:r>
              <a:rPr lang="ru-RU" dirty="0"/>
              <a:t>«</a:t>
            </a:r>
            <a:r>
              <a:rPr lang="ru-RU" i="1" dirty="0"/>
              <a:t>Меры предосторожности при работе с электроприборами»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62736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 descr="C:\Documents and Settings\Admin\Рабочий стол\Физика 8 класс Урок Нагревание проводников электрическим током. Закон Джоуля–Ленц\Возможные причины электротравм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46" y="224644"/>
            <a:ext cx="4277181" cy="5976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D:\моя документация - РАБОТА\ФИЗИКА\УРОКИ, уроки\уроки  ф-8\Урок Электробезопасность\Задание по электричеству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01270"/>
            <a:ext cx="4104456" cy="5760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587096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33CC"/>
                </a:solidFill>
              </a:rPr>
              <a:t>«Своя игра»</a:t>
            </a:r>
            <a:endParaRPr lang="ru-RU" b="1" dirty="0">
              <a:solidFill>
                <a:srgbClr val="0033CC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8791171"/>
              </p:ext>
            </p:extLst>
          </p:nvPr>
        </p:nvGraphicFramePr>
        <p:xfrm>
          <a:off x="611560" y="1873074"/>
          <a:ext cx="822960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Загадки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Законы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Электро-приборы</a:t>
                      </a:r>
                      <a:r>
                        <a:rPr lang="ru-RU" sz="3600" baseline="0" dirty="0" smtClean="0"/>
                        <a:t> 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Формулы</a:t>
                      </a:r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3" action="ppaction://hlinksldjump"/>
                        </a:rPr>
                        <a:t>100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4" action="ppaction://hlinksldjump"/>
                        </a:rPr>
                        <a:t>100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5" action="ppaction://hlinksldjump"/>
                        </a:rPr>
                        <a:t>100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6" action="ppaction://hlinksldjump"/>
                        </a:rPr>
                        <a:t>100</a:t>
                      </a:r>
                      <a:endParaRPr lang="ru-RU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7" action="ppaction://hlinksldjump"/>
                        </a:rPr>
                        <a:t>200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8" action="ppaction://hlinksldjump"/>
                        </a:rPr>
                        <a:t>200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9" action="ppaction://hlinksldjump"/>
                        </a:rPr>
                        <a:t>200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0" action="ppaction://hlinksldjump"/>
                        </a:rPr>
                        <a:t>200</a:t>
                      </a:r>
                      <a:endParaRPr lang="ru-RU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1" action="ppaction://hlinksldjump"/>
                        </a:rPr>
                        <a:t>300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2" action="ppaction://hlinksldjump"/>
                        </a:rPr>
                        <a:t>300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3" action="ppaction://hlinksldjump"/>
                        </a:rPr>
                        <a:t>300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4" action="ppaction://hlinksldjump"/>
                        </a:rPr>
                        <a:t>300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4325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-12240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06490"/>
          </a:xfrm>
        </p:spPr>
        <p:txBody>
          <a:bodyPr>
            <a:normAutofit/>
          </a:bodyPr>
          <a:lstStyle/>
          <a:p>
            <a:r>
              <a:rPr lang="ru-RU" dirty="0"/>
              <a:t>Бегу, бегу по проводам,</a:t>
            </a:r>
            <a:br>
              <a:rPr lang="ru-RU" dirty="0"/>
            </a:br>
            <a:r>
              <a:rPr lang="ru-RU" dirty="0"/>
              <a:t>И нет меня быстрее!</a:t>
            </a:r>
            <a:br>
              <a:rPr lang="ru-RU" dirty="0"/>
            </a:br>
            <a:r>
              <a:rPr lang="ru-RU" dirty="0"/>
              <a:t>Тепло и свет несу я вам</a:t>
            </a:r>
            <a:br>
              <a:rPr lang="ru-RU" dirty="0"/>
            </a:br>
            <a:r>
              <a:rPr lang="ru-RU" dirty="0"/>
              <a:t>И делать все умею!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4221088"/>
            <a:ext cx="4186808" cy="12570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/>
            </a:r>
            <a:br>
              <a:rPr lang="ru-RU" sz="2000" dirty="0"/>
            </a:br>
            <a:r>
              <a:rPr lang="ru-RU" sz="3600" dirty="0" smtClean="0"/>
              <a:t>Электрический ток</a:t>
            </a:r>
            <a:endParaRPr lang="ru-RU" sz="3600" dirty="0"/>
          </a:p>
        </p:txBody>
      </p:sp>
      <p:sp>
        <p:nvSpPr>
          <p:cNvPr id="5" name="Улыбающееся лицо 4">
            <a:hlinkClick r:id="rId3" action="ppaction://hlinksldjump"/>
          </p:cNvPr>
          <p:cNvSpPr/>
          <p:nvPr/>
        </p:nvSpPr>
        <p:spPr>
          <a:xfrm>
            <a:off x="7308304" y="5445224"/>
            <a:ext cx="936104" cy="93610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23866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Garamond" pitchFamily="18" charset="0"/>
              </a:rPr>
              <a:t>Ночь. Но если захочу,</a:t>
            </a:r>
            <a:br>
              <a:rPr lang="ru-RU" dirty="0">
                <a:latin typeface="Garamond" pitchFamily="18" charset="0"/>
              </a:rPr>
            </a:br>
            <a:r>
              <a:rPr lang="ru-RU" dirty="0">
                <a:latin typeface="Garamond" pitchFamily="18" charset="0"/>
              </a:rPr>
              <a:t>Щелкну раз – и день включу.</a:t>
            </a:r>
            <a:br>
              <a:rPr lang="ru-RU" dirty="0">
                <a:latin typeface="Garamond" pitchFamily="18" charset="0"/>
              </a:rPr>
            </a:b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699792" y="2780928"/>
            <a:ext cx="4042792" cy="20882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Лампочка</a:t>
            </a:r>
          </a:p>
          <a:p>
            <a:r>
              <a:rPr lang="ru-RU" sz="3600" dirty="0" smtClean="0"/>
              <a:t>Электричество</a:t>
            </a:r>
          </a:p>
          <a:p>
            <a:r>
              <a:rPr lang="ru-RU" sz="3600" dirty="0" smtClean="0"/>
              <a:t>Выключатель </a:t>
            </a:r>
            <a:endParaRPr lang="ru-RU" sz="3600" dirty="0"/>
          </a:p>
        </p:txBody>
      </p:sp>
      <p:sp>
        <p:nvSpPr>
          <p:cNvPr id="7" name="Улыбающееся лицо 6">
            <a:hlinkClick r:id="rId3" action="ppaction://hlinksldjump"/>
          </p:cNvPr>
          <p:cNvSpPr/>
          <p:nvPr/>
        </p:nvSpPr>
        <p:spPr>
          <a:xfrm>
            <a:off x="7308304" y="5445224"/>
            <a:ext cx="936104" cy="93610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5185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94522"/>
          </a:xfrm>
        </p:spPr>
        <p:txBody>
          <a:bodyPr>
            <a:normAutofit fontScale="90000"/>
          </a:bodyPr>
          <a:lstStyle/>
          <a:p>
            <a:r>
              <a:rPr lang="ru-RU" i="1" dirty="0"/>
              <a:t>Не близнецы - братья, </a:t>
            </a:r>
            <a:br>
              <a:rPr lang="ru-RU" i="1" dirty="0"/>
            </a:br>
            <a:r>
              <a:rPr lang="ru-RU" i="1" dirty="0"/>
              <a:t>Но друг без друга не могут никак, </a:t>
            </a:r>
            <a:br>
              <a:rPr lang="ru-RU" i="1" dirty="0"/>
            </a:br>
            <a:r>
              <a:rPr lang="ru-RU" i="1" dirty="0"/>
              <a:t>Если джоуль разделить на </a:t>
            </a:r>
            <a:r>
              <a:rPr lang="ru-RU" b="1" i="1" dirty="0"/>
              <a:t>секунду</a:t>
            </a:r>
            <a:r>
              <a:rPr lang="ru-RU" i="1" dirty="0"/>
              <a:t>, </a:t>
            </a:r>
            <a:br>
              <a:rPr lang="ru-RU" i="1" dirty="0"/>
            </a:br>
            <a:r>
              <a:rPr lang="ru-RU" i="1" dirty="0"/>
              <a:t>Получится __________ -  далеко не пустяк".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2040" y="4365104"/>
            <a:ext cx="3394720" cy="680939"/>
          </a:xfrm>
        </p:spPr>
        <p:txBody>
          <a:bodyPr>
            <a:normAutofit fontScale="92500"/>
          </a:bodyPr>
          <a:lstStyle/>
          <a:p>
            <a:r>
              <a:rPr lang="ru-RU" b="1" i="1" dirty="0"/>
              <a:t>Джоуль</a:t>
            </a:r>
            <a:r>
              <a:rPr lang="ru-RU" i="1" dirty="0"/>
              <a:t> и </a:t>
            </a:r>
            <a:r>
              <a:rPr lang="ru-RU" b="1" i="1" dirty="0"/>
              <a:t>ватт</a:t>
            </a:r>
            <a:endParaRPr lang="ru-RU" dirty="0"/>
          </a:p>
        </p:txBody>
      </p:sp>
      <p:sp>
        <p:nvSpPr>
          <p:cNvPr id="5" name="Улыбающееся лицо 4">
            <a:hlinkClick r:id="rId3" action="ppaction://hlinksldjump"/>
          </p:cNvPr>
          <p:cNvSpPr/>
          <p:nvPr/>
        </p:nvSpPr>
        <p:spPr>
          <a:xfrm>
            <a:off x="7308304" y="5445224"/>
            <a:ext cx="936104" cy="93610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0487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0988" y="-47625"/>
            <a:ext cx="9705976" cy="695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Анаграмма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" y="692696"/>
            <a:ext cx="8373616" cy="1080120"/>
          </a:xfrm>
        </p:spPr>
        <p:txBody>
          <a:bodyPr>
            <a:noAutofit/>
          </a:bodyPr>
          <a:lstStyle/>
          <a:p>
            <a:pPr marL="0" lvl="0" indent="0" algn="ctr">
              <a:spcBef>
                <a:spcPts val="250"/>
              </a:spcBef>
              <a:buClr>
                <a:schemeClr val="accent1"/>
              </a:buClr>
              <a:buSzPct val="80000"/>
              <a:buNone/>
              <a:defRPr/>
            </a:pPr>
            <a:r>
              <a:rPr lang="ru-RU" sz="2800" dirty="0" smtClean="0"/>
              <a:t>Реши </a:t>
            </a:r>
            <a:r>
              <a:rPr lang="ru-RU" sz="2800" dirty="0"/>
              <a:t>анаграмму, и узнай ключевые слова урока.</a:t>
            </a:r>
          </a:p>
          <a:p>
            <a:pPr marL="0" lvl="0" indent="0" algn="ctr">
              <a:spcBef>
                <a:spcPts val="250"/>
              </a:spcBef>
              <a:buClr>
                <a:schemeClr val="accent1"/>
              </a:buClr>
              <a:buSzPct val="80000"/>
              <a:buNone/>
              <a:defRPr/>
            </a:pPr>
            <a:r>
              <a:rPr lang="ru-RU" sz="2800" dirty="0"/>
              <a:t>Попробуй сформулировать цель урока</a:t>
            </a:r>
            <a:r>
              <a:rPr lang="ru-RU" sz="2800" dirty="0" smtClean="0"/>
              <a:t>.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9803" y="1846505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>
                <a:solidFill>
                  <a:srgbClr val="0070C0"/>
                </a:solidFill>
                <a:latin typeface="Arial Black" pitchFamily="34" charset="0"/>
              </a:rPr>
              <a:t>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55404" y="1832104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>
                <a:solidFill>
                  <a:srgbClr val="0070C0"/>
                </a:solidFill>
                <a:latin typeface="Arial Black" pitchFamily="34" charset="0"/>
              </a:rPr>
              <a:t>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26814" y="1841250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0070C0"/>
                </a:solidFill>
                <a:latin typeface="Arial Black" pitchFamily="34" charset="0"/>
              </a:rPr>
              <a:t>П</a:t>
            </a:r>
            <a:endParaRPr lang="ru-RU" sz="8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6321" y="1836677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>
                <a:solidFill>
                  <a:srgbClr val="0070C0"/>
                </a:solidFill>
                <a:latin typeface="Arial Black" pitchFamily="34" charset="0"/>
              </a:rPr>
              <a:t>Ч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83360" y="1836677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>
                <a:solidFill>
                  <a:srgbClr val="0070C0"/>
                </a:solidFill>
                <a:latin typeface="Arial Black" pitchFamily="34" charset="0"/>
              </a:rPr>
              <a:t>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148064" y="1841250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>
                <a:solidFill>
                  <a:srgbClr val="0070C0"/>
                </a:solidFill>
                <a:latin typeface="Arial Black" pitchFamily="34" charset="0"/>
              </a:rPr>
              <a:t>Н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546703" y="1823311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>
                <a:solidFill>
                  <a:srgbClr val="0070C0"/>
                </a:solidFill>
                <a:latin typeface="Arial Black" pitchFamily="34" charset="0"/>
              </a:rPr>
              <a:t>Р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79803" y="1868570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0070C0"/>
                </a:solidFill>
                <a:latin typeface="Arial Black" pitchFamily="34" charset="0"/>
              </a:rPr>
              <a:t>П</a:t>
            </a:r>
            <a:endParaRPr lang="ru-RU" sz="8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00674" y="1855559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>
                <a:solidFill>
                  <a:srgbClr val="0070C0"/>
                </a:solidFill>
                <a:latin typeface="Arial Black" pitchFamily="34" charset="0"/>
              </a:rPr>
              <a:t>Р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856811" y="1841250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>
                <a:solidFill>
                  <a:srgbClr val="0070C0"/>
                </a:solidFill>
                <a:latin typeface="Arial Black" pitchFamily="34" charset="0"/>
              </a:rPr>
              <a:t>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148064" y="1846505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>
                <a:solidFill>
                  <a:srgbClr val="0070C0"/>
                </a:solidFill>
                <a:latin typeface="Arial Black" pitchFamily="34" charset="0"/>
              </a:rPr>
              <a:t>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961212" y="1846505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>
                <a:solidFill>
                  <a:srgbClr val="0070C0"/>
                </a:solidFill>
                <a:latin typeface="Arial Black" pitchFamily="34" charset="0"/>
              </a:rPr>
              <a:t>Ч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355404" y="1841250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>
                <a:solidFill>
                  <a:srgbClr val="0070C0"/>
                </a:solidFill>
                <a:latin typeface="Arial Black" pitchFamily="34" charset="0"/>
              </a:rPr>
              <a:t>Н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539581" y="1823311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>
                <a:solidFill>
                  <a:srgbClr val="0070C0"/>
                </a:solidFill>
                <a:latin typeface="Arial Black" pitchFamily="34" charset="0"/>
              </a:rPr>
              <a:t>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56893" y="4107446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>
                <a:solidFill>
                  <a:srgbClr val="0070C0"/>
                </a:solidFill>
                <a:latin typeface="Arial Black" pitchFamily="34" charset="0"/>
              </a:rPr>
              <a:t>М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626814" y="4107446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>
                <a:solidFill>
                  <a:srgbClr val="0070C0"/>
                </a:solidFill>
                <a:latin typeface="Arial Black" pitchFamily="34" charset="0"/>
              </a:rPr>
              <a:t>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850977" y="4100081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>
                <a:solidFill>
                  <a:srgbClr val="0070C0"/>
                </a:solidFill>
                <a:latin typeface="Arial Black" pitchFamily="34" charset="0"/>
              </a:rPr>
              <a:t>Р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964106" y="4103252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0070C0"/>
                </a:solidFill>
                <a:latin typeface="Arial Black" pitchFamily="34" charset="0"/>
              </a:rPr>
              <a:t>У</a:t>
            </a:r>
            <a:endParaRPr lang="ru-RU" sz="8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148064" y="4107446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0070C0"/>
                </a:solidFill>
                <a:latin typeface="Arial Black" pitchFamily="34" charset="0"/>
              </a:rPr>
              <a:t>Л</a:t>
            </a:r>
            <a:endParaRPr lang="ru-RU" sz="8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355404" y="4100081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0070C0"/>
                </a:solidFill>
                <a:latin typeface="Arial Black" pitchFamily="34" charset="0"/>
              </a:rPr>
              <a:t>Ф</a:t>
            </a:r>
            <a:endParaRPr lang="ru-RU" sz="8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546703" y="4099882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0070C0"/>
                </a:solidFill>
                <a:latin typeface="Arial Black" pitchFamily="34" charset="0"/>
              </a:rPr>
              <a:t>О</a:t>
            </a:r>
            <a:endParaRPr lang="ru-RU" sz="8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9803" y="4123393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0070C0"/>
                </a:solidFill>
                <a:latin typeface="Arial Black" pitchFamily="34" charset="0"/>
              </a:rPr>
              <a:t>Ф</a:t>
            </a:r>
            <a:endParaRPr lang="ru-RU" sz="8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617350" y="4123393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0070C0"/>
                </a:solidFill>
                <a:latin typeface="Arial Black" pitchFamily="34" charset="0"/>
              </a:rPr>
              <a:t>О</a:t>
            </a:r>
            <a:endParaRPr lang="ru-RU" sz="8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847302" y="4123393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>
                <a:solidFill>
                  <a:srgbClr val="0070C0"/>
                </a:solidFill>
                <a:latin typeface="Arial Black" pitchFamily="34" charset="0"/>
              </a:rPr>
              <a:t>Р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983360" y="4124926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>
                <a:solidFill>
                  <a:srgbClr val="0070C0"/>
                </a:solidFill>
                <a:latin typeface="Arial Black" pitchFamily="34" charset="0"/>
              </a:rPr>
              <a:t>М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148064" y="4124926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0070C0"/>
                </a:solidFill>
                <a:latin typeface="Arial Black" pitchFamily="34" charset="0"/>
              </a:rPr>
              <a:t>У</a:t>
            </a:r>
            <a:endParaRPr lang="ru-RU" sz="8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353626" y="4123393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0070C0"/>
                </a:solidFill>
                <a:latin typeface="Arial Black" pitchFamily="34" charset="0"/>
              </a:rPr>
              <a:t>Л</a:t>
            </a:r>
            <a:endParaRPr lang="ru-RU" sz="8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546703" y="4124926"/>
            <a:ext cx="1008112" cy="151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>
                <a:solidFill>
                  <a:srgbClr val="0070C0"/>
                </a:solidFill>
                <a:latin typeface="Arial Black" pitchFamily="34" charset="0"/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127384386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14402"/>
          </a:xfrm>
        </p:spPr>
        <p:txBody>
          <a:bodyPr>
            <a:normAutofit/>
          </a:bodyPr>
          <a:lstStyle/>
          <a:p>
            <a:r>
              <a:rPr lang="ru-RU" dirty="0" smtClean="0"/>
              <a:t>Кто знаком с законом Ома?</a:t>
            </a:r>
            <a:br>
              <a:rPr lang="ru-RU" dirty="0" smtClean="0"/>
            </a:br>
            <a:r>
              <a:rPr lang="ru-RU" dirty="0" smtClean="0"/>
              <a:t>Ну, конечно все знакомы.</a:t>
            </a:r>
            <a:br>
              <a:rPr lang="ru-RU" dirty="0" smtClean="0"/>
            </a:br>
            <a:r>
              <a:rPr lang="ru-RU" dirty="0" smtClean="0"/>
              <a:t>Быстро с нами повтори: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140968"/>
            <a:ext cx="2699380" cy="2521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Улыбающееся лицо 5">
            <a:hlinkClick r:id="rId4" action="ppaction://hlinksldjump"/>
          </p:cNvPr>
          <p:cNvSpPr/>
          <p:nvPr/>
        </p:nvSpPr>
        <p:spPr>
          <a:xfrm>
            <a:off x="7308304" y="5445224"/>
            <a:ext cx="936104" cy="93610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64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я документация - РАБОТА\Фон слайдов, Шаблоны презентаций\36-1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03" y="4227"/>
            <a:ext cx="9144000" cy="685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0527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 формулируется </a:t>
            </a:r>
            <a:br>
              <a:rPr lang="ru-RU" dirty="0" smtClean="0"/>
            </a:br>
            <a:r>
              <a:rPr lang="ru-RU" dirty="0" smtClean="0"/>
              <a:t>закон Джоуля - Ленца?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2996952"/>
            <a:ext cx="7200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dirty="0"/>
              <a:t>Количество теплоты, выделяемое проводником с током равно произведению квадрата силы тока, сопротивления проводника и времени.</a:t>
            </a:r>
          </a:p>
        </p:txBody>
      </p:sp>
      <p:sp>
        <p:nvSpPr>
          <p:cNvPr id="6" name="Улыбающееся лицо 5">
            <a:hlinkClick r:id="rId3" action="ppaction://hlinksldjump"/>
          </p:cNvPr>
          <p:cNvSpPr/>
          <p:nvPr/>
        </p:nvSpPr>
        <p:spPr>
          <a:xfrm>
            <a:off x="7308304" y="5445224"/>
            <a:ext cx="936104" cy="93610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3804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62474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«Когда я в первый раз прочел теорию этого ученого, - писал Дж. Генри, - то она мне показалась молнией, вдруг осветившей комнату, погруженную во мрак»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Вопрос. О какой теории писал американский ученый?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4797152"/>
            <a:ext cx="4186808" cy="1329011"/>
          </a:xfrm>
        </p:spPr>
        <p:txBody>
          <a:bodyPr/>
          <a:lstStyle/>
          <a:p>
            <a:r>
              <a:rPr lang="ru-RU" dirty="0" smtClean="0"/>
              <a:t>О законе Ома</a:t>
            </a:r>
            <a:endParaRPr lang="ru-RU" dirty="0"/>
          </a:p>
        </p:txBody>
      </p:sp>
      <p:sp>
        <p:nvSpPr>
          <p:cNvPr id="5" name="Улыбающееся лицо 4">
            <a:hlinkClick r:id="rId3" action="ppaction://hlinksldjump"/>
          </p:cNvPr>
          <p:cNvSpPr/>
          <p:nvPr/>
        </p:nvSpPr>
        <p:spPr>
          <a:xfrm>
            <a:off x="7308304" y="5445224"/>
            <a:ext cx="936104" cy="93610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3911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2938338"/>
          </a:xfrm>
        </p:spPr>
        <p:txBody>
          <a:bodyPr/>
          <a:lstStyle/>
          <a:p>
            <a:r>
              <a:rPr lang="ru-RU" dirty="0" smtClean="0"/>
              <a:t>Гладит все, чего касается,</a:t>
            </a:r>
            <a:br>
              <a:rPr lang="ru-RU" dirty="0" smtClean="0"/>
            </a:br>
            <a:r>
              <a:rPr lang="ru-RU" dirty="0" smtClean="0"/>
              <a:t>А дотронешься – кусается.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08104" y="3789040"/>
            <a:ext cx="2962672" cy="57606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Утюг</a:t>
            </a:r>
            <a:endParaRPr lang="ru-RU" dirty="0"/>
          </a:p>
        </p:txBody>
      </p:sp>
      <p:sp>
        <p:nvSpPr>
          <p:cNvPr id="5" name="Улыбающееся лицо 4">
            <a:hlinkClick r:id="rId3" action="ppaction://hlinksldjump"/>
          </p:cNvPr>
          <p:cNvSpPr/>
          <p:nvPr/>
        </p:nvSpPr>
        <p:spPr>
          <a:xfrm>
            <a:off x="7308304" y="5445224"/>
            <a:ext cx="936104" cy="93610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551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62474"/>
          </a:xfrm>
        </p:spPr>
        <p:txBody>
          <a:bodyPr>
            <a:normAutofit/>
          </a:bodyPr>
          <a:lstStyle/>
          <a:p>
            <a:r>
              <a:rPr lang="ru-RU" dirty="0" smtClean="0"/>
              <a:t>Очень строгий контролер</a:t>
            </a:r>
            <a:br>
              <a:rPr lang="ru-RU" dirty="0" smtClean="0"/>
            </a:br>
            <a:r>
              <a:rPr lang="ru-RU" dirty="0" smtClean="0"/>
              <a:t>Со стены глядит в упор,</a:t>
            </a:r>
            <a:br>
              <a:rPr lang="ru-RU" dirty="0" smtClean="0"/>
            </a:br>
            <a:r>
              <a:rPr lang="ru-RU" dirty="0" smtClean="0"/>
              <a:t>Смотрит, не моргает:</a:t>
            </a:r>
            <a:br>
              <a:rPr lang="ru-RU" dirty="0" smtClean="0"/>
            </a:br>
            <a:r>
              <a:rPr lang="ru-RU" dirty="0" smtClean="0"/>
              <a:t>Стоит только свет зажечь</a:t>
            </a:r>
            <a:br>
              <a:rPr lang="ru-RU" dirty="0" smtClean="0"/>
            </a:br>
            <a:r>
              <a:rPr lang="ru-RU" dirty="0" smtClean="0"/>
              <a:t>Иль включить в розетку печь – </a:t>
            </a:r>
            <a:br>
              <a:rPr lang="ru-RU" dirty="0" smtClean="0"/>
            </a:br>
            <a:r>
              <a:rPr lang="ru-RU" dirty="0" smtClean="0"/>
              <a:t>Все на ус мотает.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4725145"/>
            <a:ext cx="4330824" cy="936104"/>
          </a:xfrm>
        </p:spPr>
        <p:txBody>
          <a:bodyPr/>
          <a:lstStyle/>
          <a:p>
            <a:r>
              <a:rPr lang="ru-RU" dirty="0" smtClean="0"/>
              <a:t>Электросчетчик</a:t>
            </a:r>
            <a:endParaRPr lang="ru-RU" dirty="0"/>
          </a:p>
        </p:txBody>
      </p:sp>
      <p:sp>
        <p:nvSpPr>
          <p:cNvPr id="5" name="Улыбающееся лицо 4">
            <a:hlinkClick r:id="rId3" action="ppaction://hlinksldjump"/>
          </p:cNvPr>
          <p:cNvSpPr/>
          <p:nvPr/>
        </p:nvSpPr>
        <p:spPr>
          <a:xfrm>
            <a:off x="7308304" y="5445224"/>
            <a:ext cx="936104" cy="93610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43048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450506"/>
          </a:xfrm>
        </p:spPr>
        <p:txBody>
          <a:bodyPr>
            <a:normAutofit/>
          </a:bodyPr>
          <a:lstStyle/>
          <a:p>
            <a:r>
              <a:rPr lang="ru-RU" sz="3600" dirty="0"/>
              <a:t>На демонстрационном столе находятся электроприборы: утюг, электроплитка, электрическая лампа, электрическая дрель, электрический чайник.</a:t>
            </a:r>
            <a:br>
              <a:rPr lang="ru-RU" sz="3600" dirty="0"/>
            </a:br>
            <a:r>
              <a:rPr lang="ru-RU" sz="3600" dirty="0"/>
              <a:t>Какой прибор не вписывается в общий ряд? Уберите лишний.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58199" y="4653136"/>
            <a:ext cx="4042792" cy="752947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электрическая дрель</a:t>
            </a:r>
            <a:endParaRPr lang="ru-RU" dirty="0"/>
          </a:p>
        </p:txBody>
      </p:sp>
      <p:sp>
        <p:nvSpPr>
          <p:cNvPr id="5" name="Улыбающееся лицо 4">
            <a:hlinkClick r:id="rId3" action="ppaction://hlinksldjump"/>
          </p:cNvPr>
          <p:cNvSpPr/>
          <p:nvPr/>
        </p:nvSpPr>
        <p:spPr>
          <a:xfrm>
            <a:off x="7308304" y="5445224"/>
            <a:ext cx="936104" cy="93610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2786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46847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Вставьте пропущенную физическую величину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2578551"/>
            <a:ext cx="59766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dirty="0"/>
              <a:t>A</a:t>
            </a:r>
            <a:r>
              <a:rPr lang="ru-RU" sz="8000" dirty="0"/>
              <a:t> = </a:t>
            </a:r>
            <a:r>
              <a:rPr lang="en-US" sz="8000" dirty="0"/>
              <a:t>U• </a:t>
            </a:r>
            <a:r>
              <a:rPr lang="ru-RU" sz="8000" dirty="0"/>
              <a:t>…•</a:t>
            </a:r>
            <a:r>
              <a:rPr lang="en-US" sz="8000" dirty="0"/>
              <a:t>t</a:t>
            </a:r>
            <a:endParaRPr lang="ru-RU" sz="8000" dirty="0"/>
          </a:p>
        </p:txBody>
      </p:sp>
      <p:sp>
        <p:nvSpPr>
          <p:cNvPr id="7" name="Улыбающееся лицо 6">
            <a:hlinkClick r:id="rId3" action="ppaction://hlinksldjump"/>
          </p:cNvPr>
          <p:cNvSpPr/>
          <p:nvPr/>
        </p:nvSpPr>
        <p:spPr>
          <a:xfrm>
            <a:off x="7308304" y="5445224"/>
            <a:ext cx="936104" cy="93610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65356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-99392"/>
            <a:ext cx="9164705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Вставьте пропущенную физическую величину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492896"/>
            <a:ext cx="2172787" cy="2082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Улыбающееся лицо 6">
            <a:hlinkClick r:id="rId4" action="ppaction://hlinksldjump"/>
          </p:cNvPr>
          <p:cNvSpPr/>
          <p:nvPr/>
        </p:nvSpPr>
        <p:spPr>
          <a:xfrm>
            <a:off x="7308304" y="5445224"/>
            <a:ext cx="936104" cy="93610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2933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Вставьте пропущенную физическую величину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33355" y="2564904"/>
            <a:ext cx="525658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800" dirty="0"/>
              <a:t>Q</a:t>
            </a:r>
            <a:r>
              <a:rPr lang="ru-RU" sz="8800" dirty="0"/>
              <a:t>=</a:t>
            </a:r>
            <a:r>
              <a:rPr lang="en-US" sz="8800" dirty="0"/>
              <a:t>I</a:t>
            </a:r>
            <a:r>
              <a:rPr lang="ru-RU" sz="8800" baseline="30000" dirty="0" smtClean="0"/>
              <a:t>2</a:t>
            </a:r>
            <a:r>
              <a:rPr lang="en-US" sz="8800" dirty="0" smtClean="0"/>
              <a:t>•</a:t>
            </a:r>
            <a:r>
              <a:rPr lang="ru-RU" sz="8800" dirty="0" smtClean="0"/>
              <a:t>…•</a:t>
            </a:r>
            <a:r>
              <a:rPr lang="en-US" sz="8800" dirty="0" smtClean="0"/>
              <a:t>t</a:t>
            </a:r>
            <a:endParaRPr lang="ru-RU" sz="8800" dirty="0"/>
          </a:p>
        </p:txBody>
      </p:sp>
      <p:sp>
        <p:nvSpPr>
          <p:cNvPr id="8" name="Улыбающееся лицо 7">
            <a:hlinkClick r:id="rId3" action="ppaction://hlinksldjump"/>
          </p:cNvPr>
          <p:cNvSpPr/>
          <p:nvPr/>
        </p:nvSpPr>
        <p:spPr>
          <a:xfrm>
            <a:off x="7308304" y="5445224"/>
            <a:ext cx="936104" cy="93610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80727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Продолжите фразу: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r>
              <a:rPr lang="ru-RU" dirty="0" smtClean="0"/>
              <a:t>Сегодня </a:t>
            </a:r>
            <a:r>
              <a:rPr lang="ru-RU" dirty="0"/>
              <a:t>на уроке я узнал…</a:t>
            </a:r>
          </a:p>
          <a:p>
            <a:r>
              <a:rPr lang="ru-RU" dirty="0"/>
              <a:t>Теперь я могу…</a:t>
            </a:r>
          </a:p>
          <a:p>
            <a:r>
              <a:rPr lang="ru-RU" dirty="0"/>
              <a:t>Было интересно…</a:t>
            </a:r>
          </a:p>
          <a:p>
            <a:r>
              <a:rPr lang="ru-RU" dirty="0"/>
              <a:t>Знания, полученные на уроке, пригодятся…</a:t>
            </a:r>
          </a:p>
        </p:txBody>
      </p:sp>
    </p:spTree>
    <p:extLst>
      <p:ext uri="{BB962C8B-B14F-4D97-AF65-F5344CB8AC3E}">
        <p14:creationId xmlns:p14="http://schemas.microsoft.com/office/powerpoint/2010/main" val="31685870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" y="7232"/>
            <a:ext cx="9137993" cy="68507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23997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я документация - РАБОТА\Фон слайдов, Шаблоны презентаций\36-1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755576" y="188640"/>
            <a:ext cx="5122912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itchFamily="34" charset="0"/>
              <a:buNone/>
            </a:pPr>
            <a:r>
              <a:rPr lang="ru-RU" b="1" dirty="0" smtClean="0">
                <a:solidFill>
                  <a:srgbClr val="0033CC"/>
                </a:solidFill>
              </a:rPr>
              <a:t>Всё известно вокруг.</a:t>
            </a:r>
            <a:br>
              <a:rPr lang="ru-RU" b="1" dirty="0" smtClean="0">
                <a:solidFill>
                  <a:srgbClr val="0033CC"/>
                </a:solidFill>
              </a:rPr>
            </a:br>
            <a:r>
              <a:rPr lang="ru-RU" b="1" dirty="0" smtClean="0">
                <a:solidFill>
                  <a:srgbClr val="0033CC"/>
                </a:solidFill>
              </a:rPr>
              <a:t>Тем не менее, на земле ещё много того,</a:t>
            </a:r>
            <a:br>
              <a:rPr lang="ru-RU" b="1" dirty="0" smtClean="0">
                <a:solidFill>
                  <a:srgbClr val="0033CC"/>
                </a:solidFill>
              </a:rPr>
            </a:br>
            <a:r>
              <a:rPr lang="ru-RU" b="1" dirty="0" smtClean="0">
                <a:solidFill>
                  <a:srgbClr val="0033CC"/>
                </a:solidFill>
              </a:rPr>
              <a:t>Что достойно порой удивления</a:t>
            </a:r>
            <a:br>
              <a:rPr lang="ru-RU" b="1" dirty="0" smtClean="0">
                <a:solidFill>
                  <a:srgbClr val="0033CC"/>
                </a:solidFill>
              </a:rPr>
            </a:br>
            <a:r>
              <a:rPr lang="ru-RU" b="1" dirty="0" smtClean="0">
                <a:solidFill>
                  <a:srgbClr val="0033CC"/>
                </a:solidFill>
              </a:rPr>
              <a:t>И вашего, и моего.</a:t>
            </a:r>
            <a:br>
              <a:rPr lang="ru-RU" b="1" dirty="0" smtClean="0">
                <a:solidFill>
                  <a:srgbClr val="0033CC"/>
                </a:solidFill>
              </a:rPr>
            </a:br>
            <a:r>
              <a:rPr lang="ru-RU" b="1" dirty="0" smtClean="0">
                <a:solidFill>
                  <a:srgbClr val="0033CC"/>
                </a:solidFill>
              </a:rPr>
              <a:t>Удивляйтесь цветам,</a:t>
            </a:r>
            <a:br>
              <a:rPr lang="ru-RU" b="1" dirty="0" smtClean="0">
                <a:solidFill>
                  <a:srgbClr val="0033CC"/>
                </a:solidFill>
              </a:rPr>
            </a:br>
            <a:r>
              <a:rPr lang="ru-RU" b="1" dirty="0" smtClean="0">
                <a:solidFill>
                  <a:srgbClr val="0033CC"/>
                </a:solidFill>
              </a:rPr>
              <a:t>Удивляйтесь росе,</a:t>
            </a:r>
            <a:br>
              <a:rPr lang="ru-RU" b="1" dirty="0" smtClean="0">
                <a:solidFill>
                  <a:srgbClr val="0033CC"/>
                </a:solidFill>
              </a:rPr>
            </a:br>
            <a:r>
              <a:rPr lang="ru-RU" b="1" dirty="0" smtClean="0">
                <a:solidFill>
                  <a:srgbClr val="0033CC"/>
                </a:solidFill>
              </a:rPr>
              <a:t>Удивляйтесь упругости стали,</a:t>
            </a:r>
            <a:br>
              <a:rPr lang="ru-RU" b="1" dirty="0" smtClean="0">
                <a:solidFill>
                  <a:srgbClr val="0033CC"/>
                </a:solidFill>
              </a:rPr>
            </a:br>
            <a:r>
              <a:rPr lang="ru-RU" b="1" dirty="0" smtClean="0">
                <a:solidFill>
                  <a:srgbClr val="0033CC"/>
                </a:solidFill>
              </a:rPr>
              <a:t>Удивляйтесь тому,</a:t>
            </a:r>
            <a:br>
              <a:rPr lang="ru-RU" b="1" dirty="0" smtClean="0">
                <a:solidFill>
                  <a:srgbClr val="0033CC"/>
                </a:solidFill>
              </a:rPr>
            </a:br>
            <a:r>
              <a:rPr lang="ru-RU" b="1" dirty="0" smtClean="0">
                <a:solidFill>
                  <a:srgbClr val="0033CC"/>
                </a:solidFill>
              </a:rPr>
              <a:t>Чему люди уже</a:t>
            </a:r>
            <a:br>
              <a:rPr lang="ru-RU" b="1" dirty="0" smtClean="0">
                <a:solidFill>
                  <a:srgbClr val="0033CC"/>
                </a:solidFill>
              </a:rPr>
            </a:br>
            <a:r>
              <a:rPr lang="ru-RU" b="1" dirty="0" smtClean="0">
                <a:solidFill>
                  <a:srgbClr val="0033CC"/>
                </a:solidFill>
              </a:rPr>
              <a:t>Удивляться давно перестали!</a:t>
            </a:r>
          </a:p>
          <a:p>
            <a:endParaRPr lang="ru-RU" dirty="0"/>
          </a:p>
        </p:txBody>
      </p:sp>
      <p:pic>
        <p:nvPicPr>
          <p:cNvPr id="6" name="Picture 2" descr="D:\моя документация - РАБОТА\КАРТИНКИ\фон для слайдов\ГОЛУБАЯ РОЗ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356992"/>
            <a:ext cx="3773219" cy="23582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083469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5717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Тепловое действие тока находит очень широкое применение в быту и промышленности.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Как </a:t>
            </a:r>
            <a:r>
              <a:rPr lang="ru-RU" dirty="0"/>
              <a:t>вы думаете, где в быту используется тепловое действие тока?</a:t>
            </a:r>
          </a:p>
        </p:txBody>
      </p:sp>
    </p:spTree>
    <p:extLst>
      <p:ext uri="{BB962C8B-B14F-4D97-AF65-F5344CB8AC3E}">
        <p14:creationId xmlns:p14="http://schemas.microsoft.com/office/powerpoint/2010/main" val="249294379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быту:</a:t>
            </a:r>
            <a:endParaRPr lang="ru-RU" dirty="0"/>
          </a:p>
        </p:txBody>
      </p:sp>
      <p:pic>
        <p:nvPicPr>
          <p:cNvPr id="2050" name="Picture 2" descr="http://go2.imgsmail.ru/imgpreview?key=http%3A//technikum.ru/files/u1/GC3321%5FPhilips.jpg&amp;mb=imgdb_preview_9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3608" y="548680"/>
            <a:ext cx="2113723" cy="2994443"/>
          </a:xfrm>
          <a:prstGeom prst="rect">
            <a:avLst/>
          </a:prstGeom>
          <a:noFill/>
        </p:spPr>
      </p:pic>
      <p:pic>
        <p:nvPicPr>
          <p:cNvPr id="2052" name="Picture 4" descr="http://go1.imgsmail.ru/imgpreview?key=http%3A//spbashop.ru/images/vitesse/JO303592.jpg&amp;mb=imgdb_preview_6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2160" y="692696"/>
            <a:ext cx="2304561" cy="2483673"/>
          </a:xfrm>
          <a:prstGeom prst="rect">
            <a:avLst/>
          </a:prstGeom>
          <a:noFill/>
        </p:spPr>
      </p:pic>
      <p:pic>
        <p:nvPicPr>
          <p:cNvPr id="2056" name="Picture 8" descr="http://regalpv.kz/wp-content/uploads/2010/05/IRIT_900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34040" y="3789040"/>
            <a:ext cx="2446581" cy="2452713"/>
          </a:xfrm>
          <a:prstGeom prst="rect">
            <a:avLst/>
          </a:prstGeom>
          <a:noFill/>
        </p:spPr>
      </p:pic>
      <p:pic>
        <p:nvPicPr>
          <p:cNvPr id="2062" name="Picture 14" descr="http://go1.imgsmail.ru/imgpreview?key=http%3A//likashop.ru/components/com%5Fvirtuemart/shop%5Fimage/product/7461.jpg&amp;mb=imgdb_preview_4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57267" y="3789040"/>
            <a:ext cx="2950108" cy="23574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435650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промышленности:</a:t>
            </a:r>
            <a:endParaRPr lang="ru-RU" dirty="0"/>
          </a:p>
        </p:txBody>
      </p:sp>
      <p:pic>
        <p:nvPicPr>
          <p:cNvPr id="23554" name="Picture 2" descr="http://go3.imgsmail.ru/imgpreview?key=http%3A//ydoma.info/photos/soldering/39%5Fsoldering%5Fpayalnik%5Fperenosnoy.jpg&amp;mb=imgdb_preview_7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67744" y="1700808"/>
            <a:ext cx="4896543" cy="3741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0546596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214554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dirty="0" smtClean="0"/>
              <a:t>Какая </a:t>
            </a:r>
            <a:r>
              <a:rPr lang="ru-RU" sz="5400" dirty="0"/>
              <a:t>связь между температурой вещества и движением молекул или атомов, из которых оно </a:t>
            </a:r>
            <a:r>
              <a:rPr lang="ru-RU" sz="5400" dirty="0" smtClean="0"/>
              <a:t>состоит?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7949711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я документация - РАБОТА\Фон слайдов, Шаблоны презентаций\36-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5" y="1"/>
            <a:ext cx="9164705" cy="685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dirty="0"/>
              <a:t>Что называется  электрическим током?</a:t>
            </a:r>
          </a:p>
        </p:txBody>
      </p:sp>
    </p:spTree>
    <p:extLst>
      <p:ext uri="{BB962C8B-B14F-4D97-AF65-F5344CB8AC3E}">
        <p14:creationId xmlns:p14="http://schemas.microsoft.com/office/powerpoint/2010/main" val="298931019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518</TotalTime>
  <Words>615</Words>
  <Application>Microsoft Office PowerPoint</Application>
  <PresentationFormat>Экран (4:3)</PresentationFormat>
  <Paragraphs>163</Paragraphs>
  <Slides>40</Slides>
  <Notes>10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9" baseType="lpstr">
      <vt:lpstr>Arial</vt:lpstr>
      <vt:lpstr>Arial Black</vt:lpstr>
      <vt:lpstr>Calibri</vt:lpstr>
      <vt:lpstr>Garamond</vt:lpstr>
      <vt:lpstr>Monotype Corsiva</vt:lpstr>
      <vt:lpstr>Times New Roman</vt:lpstr>
      <vt:lpstr>Wingdings</vt:lpstr>
      <vt:lpstr>Тема Office</vt:lpstr>
      <vt:lpstr>Формула</vt:lpstr>
      <vt:lpstr>Презентация PowerPoint</vt:lpstr>
      <vt:lpstr>Нагревание проводников электрическим током. </vt:lpstr>
      <vt:lpstr>Анаграмма</vt:lpstr>
      <vt:lpstr>Презентация PowerPoint</vt:lpstr>
      <vt:lpstr>Тепловое действие тока находит очень широкое применение в быту и промышленности.   Как вы думаете, где в быту используется тепловое действие тока?</vt:lpstr>
      <vt:lpstr>В быту:</vt:lpstr>
      <vt:lpstr>В промышленности:</vt:lpstr>
      <vt:lpstr>Какая связь между температурой вещества и движением молекул или атомов, из которых оно состоит?</vt:lpstr>
      <vt:lpstr>Что называется  электрическим током?</vt:lpstr>
      <vt:lpstr>Презентация PowerPoint</vt:lpstr>
      <vt:lpstr>Презентация PowerPoint</vt:lpstr>
      <vt:lpstr>Презентация PowerPoint</vt:lpstr>
      <vt:lpstr>Автора !</vt:lpstr>
      <vt:lpstr>Количество теплоты, выделяемое проводником, по которому течет ток,  равно работе тока.  Q=A </vt:lpstr>
      <vt:lpstr>  Работу тока можно вычислить  так:  </vt:lpstr>
      <vt:lpstr>Пользуясь законом Ома, можно количество теплоты, выделяемое проводником с током, выразить через силу тока, сопротивление участка цепи и время.  Зная, что U = IR, получим  Q = IRIt</vt:lpstr>
      <vt:lpstr>ЗАКОН ДЖОУЛЯ - ЛЕНЦА</vt:lpstr>
      <vt:lpstr>   Нагревание проводников зависит от их сопротивления, чем больше сопротивление проводников, тем больше он нагревается</vt:lpstr>
      <vt:lpstr>Презентация PowerPoint</vt:lpstr>
      <vt:lpstr>Разминка для глаз</vt:lpstr>
      <vt:lpstr>   Внимательно рассмотрите решение задач.   </vt:lpstr>
      <vt:lpstr>Решите задачи</vt:lpstr>
      <vt:lpstr> Самопроверка. </vt:lpstr>
      <vt:lpstr>Презентация PowerPoint</vt:lpstr>
      <vt:lpstr>Презентация PowerPoint</vt:lpstr>
      <vt:lpstr>«Своя игра»</vt:lpstr>
      <vt:lpstr>Бегу, бегу по проводам, И нет меня быстрее! Тепло и свет несу я вам И делать все умею!</vt:lpstr>
      <vt:lpstr>Ночь. Но если захочу, Щелкну раз – и день включу. </vt:lpstr>
      <vt:lpstr>Не близнецы - братья,  Но друг без друга не могут никак,  Если джоуль разделить на секунду,  Получится __________ -  далеко не пустяк".</vt:lpstr>
      <vt:lpstr>Кто знаком с законом Ома? Ну, конечно все знакомы. Быстро с нами повтори: </vt:lpstr>
      <vt:lpstr>Как формулируется  закон Джоуля - Ленца?</vt:lpstr>
      <vt:lpstr>«Когда я в первый раз прочел теорию этого ученого, - писал Дж. Генри, - то она мне показалась молнией, вдруг осветившей комнату, погруженную во мрак» Вопрос. О какой теории писал американский ученый?</vt:lpstr>
      <vt:lpstr>Гладит все, чего касается, А дотронешься – кусается.</vt:lpstr>
      <vt:lpstr>Очень строгий контролер Со стены глядит в упор, Смотрит, не моргает: Стоит только свет зажечь Иль включить в розетку печь –  Все на ус мотает.</vt:lpstr>
      <vt:lpstr>На демонстрационном столе находятся электроприборы: утюг, электроплитка, электрическая лампа, электрическая дрель, электрический чайник. Какой прибор не вписывается в общий ряд? Уберите лишний. </vt:lpstr>
      <vt:lpstr>Вставьте пропущенную физическую величину</vt:lpstr>
      <vt:lpstr>Вставьте пропущенную физическую величину</vt:lpstr>
      <vt:lpstr>Вставьте пропущенную физическую величину</vt:lpstr>
      <vt:lpstr> Продолжите фразу: 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Teacher</cp:lastModifiedBy>
  <cp:revision>35</cp:revision>
  <dcterms:created xsi:type="dcterms:W3CDTF">2014-03-18T11:54:48Z</dcterms:created>
  <dcterms:modified xsi:type="dcterms:W3CDTF">2020-02-21T03:50:52Z</dcterms:modified>
</cp:coreProperties>
</file>