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76" r:id="rId2"/>
    <p:sldId id="280" r:id="rId3"/>
    <p:sldId id="282" r:id="rId4"/>
    <p:sldId id="283" r:id="rId5"/>
    <p:sldId id="284" r:id="rId6"/>
    <p:sldId id="285" r:id="rId7"/>
    <p:sldId id="286" r:id="rId8"/>
    <p:sldId id="257" r:id="rId9"/>
    <p:sldId id="287" r:id="rId10"/>
    <p:sldId id="263" r:id="rId11"/>
    <p:sldId id="266" r:id="rId12"/>
    <p:sldId id="267" r:id="rId13"/>
    <p:sldId id="268" r:id="rId14"/>
    <p:sldId id="269" r:id="rId15"/>
    <p:sldId id="260" r:id="rId16"/>
    <p:sldId id="281" r:id="rId17"/>
    <p:sldId id="289" r:id="rId18"/>
    <p:sldId id="256" r:id="rId19"/>
    <p:sldId id="288" r:id="rId20"/>
    <p:sldId id="259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7" autoAdjust="0"/>
    <p:restoredTop sz="94660"/>
  </p:normalViewPr>
  <p:slideViewPr>
    <p:cSldViewPr>
      <p:cViewPr>
        <p:scale>
          <a:sx n="80" d="100"/>
          <a:sy n="80" d="100"/>
        </p:scale>
        <p:origin x="-16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1EA0AC-2A8A-42BF-890B-F6271D9DC82A}" type="doc">
      <dgm:prSet loTypeId="urn:microsoft.com/office/officeart/2005/8/layout/hierarchy1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D2BC1589-A74D-44CE-A9C0-51463476F9B4}">
      <dgm:prSet phldrT="[Текст]"/>
      <dgm:spPr/>
      <dgm:t>
        <a:bodyPr/>
        <a:lstStyle/>
        <a:p>
          <a:r>
            <a:rPr lang="ru-RU" dirty="0" smtClean="0"/>
            <a:t>Образование</a:t>
          </a:r>
          <a:endParaRPr lang="ru-RU" dirty="0"/>
        </a:p>
      </dgm:t>
    </dgm:pt>
    <dgm:pt modelId="{D0732BFF-342E-41D3-9824-D333D44E95A8}" type="parTrans" cxnId="{F88B5B33-27AD-448B-A441-8D5EE8829062}">
      <dgm:prSet/>
      <dgm:spPr/>
      <dgm:t>
        <a:bodyPr/>
        <a:lstStyle/>
        <a:p>
          <a:endParaRPr lang="ru-RU"/>
        </a:p>
      </dgm:t>
    </dgm:pt>
    <dgm:pt modelId="{B0845360-1123-4EF2-B90E-11B9D5264890}" type="sibTrans" cxnId="{F88B5B33-27AD-448B-A441-8D5EE8829062}">
      <dgm:prSet/>
      <dgm:spPr/>
      <dgm:t>
        <a:bodyPr/>
        <a:lstStyle/>
        <a:p>
          <a:endParaRPr lang="ru-RU"/>
        </a:p>
      </dgm:t>
    </dgm:pt>
    <dgm:pt modelId="{0A5C3AA7-8F85-40CE-9AF0-65EA53B4AB61}">
      <dgm:prSet phldrT="[Текст]"/>
      <dgm:spPr/>
      <dgm:t>
        <a:bodyPr/>
        <a:lstStyle/>
        <a:p>
          <a:r>
            <a:rPr lang="ru-RU" dirty="0" smtClean="0"/>
            <a:t>Обучение</a:t>
          </a:r>
          <a:endParaRPr lang="ru-RU" dirty="0"/>
        </a:p>
      </dgm:t>
    </dgm:pt>
    <dgm:pt modelId="{6F590E6D-0DF6-4149-BBD5-9D7B1B555911}" type="parTrans" cxnId="{39A29D57-DC7C-4280-8A4A-79AE086C211B}">
      <dgm:prSet/>
      <dgm:spPr/>
      <dgm:t>
        <a:bodyPr/>
        <a:lstStyle/>
        <a:p>
          <a:endParaRPr lang="ru-RU"/>
        </a:p>
      </dgm:t>
    </dgm:pt>
    <dgm:pt modelId="{11F8A7D5-927E-47BF-80F4-5152E7643EF6}" type="sibTrans" cxnId="{39A29D57-DC7C-4280-8A4A-79AE086C211B}">
      <dgm:prSet/>
      <dgm:spPr/>
      <dgm:t>
        <a:bodyPr/>
        <a:lstStyle/>
        <a:p>
          <a:endParaRPr lang="ru-RU"/>
        </a:p>
      </dgm:t>
    </dgm:pt>
    <dgm:pt modelId="{7341A22D-038C-4C92-BB9F-8C6D7458C675}">
      <dgm:prSet phldrT="[Текст]"/>
      <dgm:spPr/>
      <dgm:t>
        <a:bodyPr/>
        <a:lstStyle/>
        <a:p>
          <a:r>
            <a:rPr lang="ru-RU" dirty="0" smtClean="0"/>
            <a:t>Воспитание</a:t>
          </a:r>
          <a:endParaRPr lang="ru-RU" dirty="0"/>
        </a:p>
      </dgm:t>
    </dgm:pt>
    <dgm:pt modelId="{3DC2E43C-2558-4F5C-9682-33431B06DE61}" type="parTrans" cxnId="{B277A88D-C37F-4202-A36D-BE46F7A6C2DB}">
      <dgm:prSet/>
      <dgm:spPr/>
      <dgm:t>
        <a:bodyPr/>
        <a:lstStyle/>
        <a:p>
          <a:endParaRPr lang="ru-RU"/>
        </a:p>
      </dgm:t>
    </dgm:pt>
    <dgm:pt modelId="{CCFD5C90-7200-44C8-8EC5-4AD1D27B199C}" type="sibTrans" cxnId="{B277A88D-C37F-4202-A36D-BE46F7A6C2DB}">
      <dgm:prSet/>
      <dgm:spPr/>
      <dgm:t>
        <a:bodyPr/>
        <a:lstStyle/>
        <a:p>
          <a:endParaRPr lang="ru-RU"/>
        </a:p>
      </dgm:t>
    </dgm:pt>
    <dgm:pt modelId="{034D70C3-FE96-497B-AD2C-C0067C80FFCC}" type="pres">
      <dgm:prSet presAssocID="{241EA0AC-2A8A-42BF-890B-F6271D9DC82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61547E4-E427-4DD5-AC6F-632D78FFB3B8}" type="pres">
      <dgm:prSet presAssocID="{D2BC1589-A74D-44CE-A9C0-51463476F9B4}" presName="hierRoot1" presStyleCnt="0"/>
      <dgm:spPr/>
    </dgm:pt>
    <dgm:pt modelId="{7AEB965C-6274-461A-B98F-10B10F635F25}" type="pres">
      <dgm:prSet presAssocID="{D2BC1589-A74D-44CE-A9C0-51463476F9B4}" presName="composite" presStyleCnt="0"/>
      <dgm:spPr/>
    </dgm:pt>
    <dgm:pt modelId="{EFDE5941-254A-4EC6-8856-1C45D7ACFE79}" type="pres">
      <dgm:prSet presAssocID="{D2BC1589-A74D-44CE-A9C0-51463476F9B4}" presName="background" presStyleLbl="node0" presStyleIdx="0" presStyleCnt="1"/>
      <dgm:spPr/>
    </dgm:pt>
    <dgm:pt modelId="{9A1553E8-B615-4250-BE48-96E4D4D47FF7}" type="pres">
      <dgm:prSet presAssocID="{D2BC1589-A74D-44CE-A9C0-51463476F9B4}" presName="text" presStyleLbl="fgAcc0" presStyleIdx="0" presStyleCnt="1" custLinFactY="-58210" custLinFactNeighborX="-22214" custLinFactNeighborY="-100000">
        <dgm:presLayoutVars>
          <dgm:chPref val="3"/>
        </dgm:presLayoutVars>
      </dgm:prSet>
      <dgm:spPr/>
    </dgm:pt>
    <dgm:pt modelId="{9B3EF3FA-215D-452F-82BE-0617A7BD5D97}" type="pres">
      <dgm:prSet presAssocID="{D2BC1589-A74D-44CE-A9C0-51463476F9B4}" presName="hierChild2" presStyleCnt="0"/>
      <dgm:spPr/>
    </dgm:pt>
    <dgm:pt modelId="{841C235A-E5F8-436D-B26E-0C6A7948D37B}" type="pres">
      <dgm:prSet presAssocID="{6F590E6D-0DF6-4149-BBD5-9D7B1B555911}" presName="Name10" presStyleLbl="parChTrans1D2" presStyleIdx="0" presStyleCnt="2"/>
      <dgm:spPr/>
    </dgm:pt>
    <dgm:pt modelId="{CBFC1E5E-6C72-49E8-B870-571AF0E01377}" type="pres">
      <dgm:prSet presAssocID="{0A5C3AA7-8F85-40CE-9AF0-65EA53B4AB61}" presName="hierRoot2" presStyleCnt="0"/>
      <dgm:spPr/>
    </dgm:pt>
    <dgm:pt modelId="{5C9DE62E-1B7D-4361-A595-41069B9E94B6}" type="pres">
      <dgm:prSet presAssocID="{0A5C3AA7-8F85-40CE-9AF0-65EA53B4AB61}" presName="composite2" presStyleCnt="0"/>
      <dgm:spPr/>
    </dgm:pt>
    <dgm:pt modelId="{77DE7CA9-9A06-4F73-BDF7-3E550C5B2F25}" type="pres">
      <dgm:prSet presAssocID="{0A5C3AA7-8F85-40CE-9AF0-65EA53B4AB61}" presName="background2" presStyleLbl="node2" presStyleIdx="0" presStyleCnt="2"/>
      <dgm:spPr/>
    </dgm:pt>
    <dgm:pt modelId="{ABE7A339-3477-451F-837B-6F10AFAA4096}" type="pres">
      <dgm:prSet presAssocID="{0A5C3AA7-8F85-40CE-9AF0-65EA53B4AB61}" presName="text2" presStyleLbl="fgAcc2" presStyleIdx="0" presStyleCnt="2">
        <dgm:presLayoutVars>
          <dgm:chPref val="3"/>
        </dgm:presLayoutVars>
      </dgm:prSet>
      <dgm:spPr/>
    </dgm:pt>
    <dgm:pt modelId="{8FCD61A3-9AFB-4C83-9E5E-964802DC0320}" type="pres">
      <dgm:prSet presAssocID="{0A5C3AA7-8F85-40CE-9AF0-65EA53B4AB61}" presName="hierChild3" presStyleCnt="0"/>
      <dgm:spPr/>
    </dgm:pt>
    <dgm:pt modelId="{44459F47-FB4D-4C3B-B051-FA1CEDAE9439}" type="pres">
      <dgm:prSet presAssocID="{3DC2E43C-2558-4F5C-9682-33431B06DE61}" presName="Name10" presStyleLbl="parChTrans1D2" presStyleIdx="1" presStyleCnt="2"/>
      <dgm:spPr/>
    </dgm:pt>
    <dgm:pt modelId="{22FCE365-7BEA-483E-8219-EFBEF69C9EB1}" type="pres">
      <dgm:prSet presAssocID="{7341A22D-038C-4C92-BB9F-8C6D7458C675}" presName="hierRoot2" presStyleCnt="0"/>
      <dgm:spPr/>
    </dgm:pt>
    <dgm:pt modelId="{4E2F5515-9F88-433F-98CA-350CF8C49ACF}" type="pres">
      <dgm:prSet presAssocID="{7341A22D-038C-4C92-BB9F-8C6D7458C675}" presName="composite2" presStyleCnt="0"/>
      <dgm:spPr/>
    </dgm:pt>
    <dgm:pt modelId="{6A8BCA2B-BFA2-43A6-A7A3-4F9C8B677FA2}" type="pres">
      <dgm:prSet presAssocID="{7341A22D-038C-4C92-BB9F-8C6D7458C675}" presName="background2" presStyleLbl="node2" presStyleIdx="1" presStyleCnt="2"/>
      <dgm:spPr/>
    </dgm:pt>
    <dgm:pt modelId="{3A06C4D6-6E94-425C-AB79-F80455CFD76C}" type="pres">
      <dgm:prSet presAssocID="{7341A22D-038C-4C92-BB9F-8C6D7458C675}" presName="text2" presStyleLbl="fgAcc2" presStyleIdx="1" presStyleCnt="2">
        <dgm:presLayoutVars>
          <dgm:chPref val="3"/>
        </dgm:presLayoutVars>
      </dgm:prSet>
      <dgm:spPr/>
    </dgm:pt>
    <dgm:pt modelId="{9D7F553D-2708-41D2-99E3-C5F0019DBC08}" type="pres">
      <dgm:prSet presAssocID="{7341A22D-038C-4C92-BB9F-8C6D7458C675}" presName="hierChild3" presStyleCnt="0"/>
      <dgm:spPr/>
    </dgm:pt>
  </dgm:ptLst>
  <dgm:cxnLst>
    <dgm:cxn modelId="{B277A88D-C37F-4202-A36D-BE46F7A6C2DB}" srcId="{D2BC1589-A74D-44CE-A9C0-51463476F9B4}" destId="{7341A22D-038C-4C92-BB9F-8C6D7458C675}" srcOrd="1" destOrd="0" parTransId="{3DC2E43C-2558-4F5C-9682-33431B06DE61}" sibTransId="{CCFD5C90-7200-44C8-8EC5-4AD1D27B199C}"/>
    <dgm:cxn modelId="{AB13E5DF-A303-4333-88C2-503DEA678FB8}" type="presOf" srcId="{7341A22D-038C-4C92-BB9F-8C6D7458C675}" destId="{3A06C4D6-6E94-425C-AB79-F80455CFD76C}" srcOrd="0" destOrd="0" presId="urn:microsoft.com/office/officeart/2005/8/layout/hierarchy1"/>
    <dgm:cxn modelId="{80475250-F4A7-4976-B7D5-47EE5C8D2190}" type="presOf" srcId="{0A5C3AA7-8F85-40CE-9AF0-65EA53B4AB61}" destId="{ABE7A339-3477-451F-837B-6F10AFAA4096}" srcOrd="0" destOrd="0" presId="urn:microsoft.com/office/officeart/2005/8/layout/hierarchy1"/>
    <dgm:cxn modelId="{9D107F7C-6D48-466F-89E3-09360FEA3AFD}" type="presOf" srcId="{3DC2E43C-2558-4F5C-9682-33431B06DE61}" destId="{44459F47-FB4D-4C3B-B051-FA1CEDAE9439}" srcOrd="0" destOrd="0" presId="urn:microsoft.com/office/officeart/2005/8/layout/hierarchy1"/>
    <dgm:cxn modelId="{39A29D57-DC7C-4280-8A4A-79AE086C211B}" srcId="{D2BC1589-A74D-44CE-A9C0-51463476F9B4}" destId="{0A5C3AA7-8F85-40CE-9AF0-65EA53B4AB61}" srcOrd="0" destOrd="0" parTransId="{6F590E6D-0DF6-4149-BBD5-9D7B1B555911}" sibTransId="{11F8A7D5-927E-47BF-80F4-5152E7643EF6}"/>
    <dgm:cxn modelId="{BD700518-EB4D-466D-99FD-20B6D8D5CFA5}" type="presOf" srcId="{6F590E6D-0DF6-4149-BBD5-9D7B1B555911}" destId="{841C235A-E5F8-436D-B26E-0C6A7948D37B}" srcOrd="0" destOrd="0" presId="urn:microsoft.com/office/officeart/2005/8/layout/hierarchy1"/>
    <dgm:cxn modelId="{86B046C7-1B82-4297-B2D7-BFBE87983FB8}" type="presOf" srcId="{241EA0AC-2A8A-42BF-890B-F6271D9DC82A}" destId="{034D70C3-FE96-497B-AD2C-C0067C80FFCC}" srcOrd="0" destOrd="0" presId="urn:microsoft.com/office/officeart/2005/8/layout/hierarchy1"/>
    <dgm:cxn modelId="{F88B5B33-27AD-448B-A441-8D5EE8829062}" srcId="{241EA0AC-2A8A-42BF-890B-F6271D9DC82A}" destId="{D2BC1589-A74D-44CE-A9C0-51463476F9B4}" srcOrd="0" destOrd="0" parTransId="{D0732BFF-342E-41D3-9824-D333D44E95A8}" sibTransId="{B0845360-1123-4EF2-B90E-11B9D5264890}"/>
    <dgm:cxn modelId="{649B9D49-0483-421D-812D-C9D1FE241094}" type="presOf" srcId="{D2BC1589-A74D-44CE-A9C0-51463476F9B4}" destId="{9A1553E8-B615-4250-BE48-96E4D4D47FF7}" srcOrd="0" destOrd="0" presId="urn:microsoft.com/office/officeart/2005/8/layout/hierarchy1"/>
    <dgm:cxn modelId="{F6A4A2B7-B583-48AD-9382-D21DBE0D6843}" type="presParOf" srcId="{034D70C3-FE96-497B-AD2C-C0067C80FFCC}" destId="{561547E4-E427-4DD5-AC6F-632D78FFB3B8}" srcOrd="0" destOrd="0" presId="urn:microsoft.com/office/officeart/2005/8/layout/hierarchy1"/>
    <dgm:cxn modelId="{7B757F36-5374-4BC3-A3B2-36248C298841}" type="presParOf" srcId="{561547E4-E427-4DD5-AC6F-632D78FFB3B8}" destId="{7AEB965C-6274-461A-B98F-10B10F635F25}" srcOrd="0" destOrd="0" presId="urn:microsoft.com/office/officeart/2005/8/layout/hierarchy1"/>
    <dgm:cxn modelId="{DE0E4DDC-7DA3-41FE-A856-F4B65AA316AB}" type="presParOf" srcId="{7AEB965C-6274-461A-B98F-10B10F635F25}" destId="{EFDE5941-254A-4EC6-8856-1C45D7ACFE79}" srcOrd="0" destOrd="0" presId="urn:microsoft.com/office/officeart/2005/8/layout/hierarchy1"/>
    <dgm:cxn modelId="{85D608C0-0849-487D-9A35-02E0FB6357D6}" type="presParOf" srcId="{7AEB965C-6274-461A-B98F-10B10F635F25}" destId="{9A1553E8-B615-4250-BE48-96E4D4D47FF7}" srcOrd="1" destOrd="0" presId="urn:microsoft.com/office/officeart/2005/8/layout/hierarchy1"/>
    <dgm:cxn modelId="{7CF4BE3C-536E-4DF9-ABD7-00FD096DE438}" type="presParOf" srcId="{561547E4-E427-4DD5-AC6F-632D78FFB3B8}" destId="{9B3EF3FA-215D-452F-82BE-0617A7BD5D97}" srcOrd="1" destOrd="0" presId="urn:microsoft.com/office/officeart/2005/8/layout/hierarchy1"/>
    <dgm:cxn modelId="{CEDF8982-F941-48EE-97E2-1A939F1934FF}" type="presParOf" srcId="{9B3EF3FA-215D-452F-82BE-0617A7BD5D97}" destId="{841C235A-E5F8-436D-B26E-0C6A7948D37B}" srcOrd="0" destOrd="0" presId="urn:microsoft.com/office/officeart/2005/8/layout/hierarchy1"/>
    <dgm:cxn modelId="{0B7EF1ED-D9E1-44CA-A14B-71E2E470C12B}" type="presParOf" srcId="{9B3EF3FA-215D-452F-82BE-0617A7BD5D97}" destId="{CBFC1E5E-6C72-49E8-B870-571AF0E01377}" srcOrd="1" destOrd="0" presId="urn:microsoft.com/office/officeart/2005/8/layout/hierarchy1"/>
    <dgm:cxn modelId="{06B5E364-0BE2-4124-A0E8-1BD78B9FD844}" type="presParOf" srcId="{CBFC1E5E-6C72-49E8-B870-571AF0E01377}" destId="{5C9DE62E-1B7D-4361-A595-41069B9E94B6}" srcOrd="0" destOrd="0" presId="urn:microsoft.com/office/officeart/2005/8/layout/hierarchy1"/>
    <dgm:cxn modelId="{B2853CC5-AA15-493F-8351-9122877FFF7D}" type="presParOf" srcId="{5C9DE62E-1B7D-4361-A595-41069B9E94B6}" destId="{77DE7CA9-9A06-4F73-BDF7-3E550C5B2F25}" srcOrd="0" destOrd="0" presId="urn:microsoft.com/office/officeart/2005/8/layout/hierarchy1"/>
    <dgm:cxn modelId="{888E4054-33A9-41F6-8823-F8010CC24292}" type="presParOf" srcId="{5C9DE62E-1B7D-4361-A595-41069B9E94B6}" destId="{ABE7A339-3477-451F-837B-6F10AFAA4096}" srcOrd="1" destOrd="0" presId="urn:microsoft.com/office/officeart/2005/8/layout/hierarchy1"/>
    <dgm:cxn modelId="{7F93563B-9077-4AAF-AD25-4083A2E00271}" type="presParOf" srcId="{CBFC1E5E-6C72-49E8-B870-571AF0E01377}" destId="{8FCD61A3-9AFB-4C83-9E5E-964802DC0320}" srcOrd="1" destOrd="0" presId="urn:microsoft.com/office/officeart/2005/8/layout/hierarchy1"/>
    <dgm:cxn modelId="{A479C98F-A718-4E50-90EF-6029EF55F3A8}" type="presParOf" srcId="{9B3EF3FA-215D-452F-82BE-0617A7BD5D97}" destId="{44459F47-FB4D-4C3B-B051-FA1CEDAE9439}" srcOrd="2" destOrd="0" presId="urn:microsoft.com/office/officeart/2005/8/layout/hierarchy1"/>
    <dgm:cxn modelId="{4E09A268-2277-4129-A7BD-EF824197C5EE}" type="presParOf" srcId="{9B3EF3FA-215D-452F-82BE-0617A7BD5D97}" destId="{22FCE365-7BEA-483E-8219-EFBEF69C9EB1}" srcOrd="3" destOrd="0" presId="urn:microsoft.com/office/officeart/2005/8/layout/hierarchy1"/>
    <dgm:cxn modelId="{3C303616-43B9-42DA-B654-C3D659223926}" type="presParOf" srcId="{22FCE365-7BEA-483E-8219-EFBEF69C9EB1}" destId="{4E2F5515-9F88-433F-98CA-350CF8C49ACF}" srcOrd="0" destOrd="0" presId="urn:microsoft.com/office/officeart/2005/8/layout/hierarchy1"/>
    <dgm:cxn modelId="{31853D33-2876-420A-A022-D4E8268AF678}" type="presParOf" srcId="{4E2F5515-9F88-433F-98CA-350CF8C49ACF}" destId="{6A8BCA2B-BFA2-43A6-A7A3-4F9C8B677FA2}" srcOrd="0" destOrd="0" presId="urn:microsoft.com/office/officeart/2005/8/layout/hierarchy1"/>
    <dgm:cxn modelId="{4CB06E03-5ABB-4A7A-B50D-87F76F57F870}" type="presParOf" srcId="{4E2F5515-9F88-433F-98CA-350CF8C49ACF}" destId="{3A06C4D6-6E94-425C-AB79-F80455CFD76C}" srcOrd="1" destOrd="0" presId="urn:microsoft.com/office/officeart/2005/8/layout/hierarchy1"/>
    <dgm:cxn modelId="{051AC645-85CF-4B90-8150-F76C569DC26E}" type="presParOf" srcId="{22FCE365-7BEA-483E-8219-EFBEF69C9EB1}" destId="{9D7F553D-2708-41D2-99E3-C5F0019DBC0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4459F47-FB4D-4C3B-B051-FA1CEDAE9439}">
      <dsp:nvSpPr>
        <dsp:cNvPr id="0" name=""/>
        <dsp:cNvSpPr/>
      </dsp:nvSpPr>
      <dsp:spPr>
        <a:xfrm>
          <a:off x="2743624" y="1633496"/>
          <a:ext cx="2570832" cy="13166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0799"/>
              </a:lnTo>
              <a:lnTo>
                <a:pt x="2570832" y="1030799"/>
              </a:lnTo>
              <a:lnTo>
                <a:pt x="2570832" y="1316618"/>
              </a:lnTo>
            </a:path>
          </a:pathLst>
        </a:custGeom>
        <a:noFill/>
        <a:ln w="381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1C235A-E5F8-436D-B26E-0C6A7948D37B}">
      <dsp:nvSpPr>
        <dsp:cNvPr id="0" name=""/>
        <dsp:cNvSpPr/>
      </dsp:nvSpPr>
      <dsp:spPr>
        <a:xfrm>
          <a:off x="1543530" y="1633496"/>
          <a:ext cx="1200094" cy="1316618"/>
        </a:xfrm>
        <a:custGeom>
          <a:avLst/>
          <a:gdLst/>
          <a:ahLst/>
          <a:cxnLst/>
          <a:rect l="0" t="0" r="0" b="0"/>
          <a:pathLst>
            <a:path>
              <a:moveTo>
                <a:pt x="1200094" y="0"/>
              </a:moveTo>
              <a:lnTo>
                <a:pt x="1200094" y="1030799"/>
              </a:lnTo>
              <a:lnTo>
                <a:pt x="0" y="1030799"/>
              </a:lnTo>
              <a:lnTo>
                <a:pt x="0" y="1316618"/>
              </a:lnTo>
            </a:path>
          </a:pathLst>
        </a:custGeom>
        <a:noFill/>
        <a:ln w="381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DE5941-254A-4EC6-8856-1C45D7ACFE79}">
      <dsp:nvSpPr>
        <dsp:cNvPr id="0" name=""/>
        <dsp:cNvSpPr/>
      </dsp:nvSpPr>
      <dsp:spPr>
        <a:xfrm>
          <a:off x="1200973" y="-325670"/>
          <a:ext cx="3085303" cy="195916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1553E8-B615-4250-BE48-96E4D4D47FF7}">
      <dsp:nvSpPr>
        <dsp:cNvPr id="0" name=""/>
        <dsp:cNvSpPr/>
      </dsp:nvSpPr>
      <dsp:spPr>
        <a:xfrm>
          <a:off x="1543784" y="0"/>
          <a:ext cx="3085303" cy="19591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Образование</a:t>
          </a:r>
          <a:endParaRPr lang="ru-RU" sz="3500" kern="1200" dirty="0"/>
        </a:p>
      </dsp:txBody>
      <dsp:txXfrm>
        <a:off x="1543784" y="0"/>
        <a:ext cx="3085303" cy="1959167"/>
      </dsp:txXfrm>
    </dsp:sp>
    <dsp:sp modelId="{77DE7CA9-9A06-4F73-BDF7-3E550C5B2F25}">
      <dsp:nvSpPr>
        <dsp:cNvPr id="0" name=""/>
        <dsp:cNvSpPr/>
      </dsp:nvSpPr>
      <dsp:spPr>
        <a:xfrm>
          <a:off x="879" y="2950115"/>
          <a:ext cx="3085303" cy="195916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E7A339-3477-451F-837B-6F10AFAA4096}">
      <dsp:nvSpPr>
        <dsp:cNvPr id="0" name=""/>
        <dsp:cNvSpPr/>
      </dsp:nvSpPr>
      <dsp:spPr>
        <a:xfrm>
          <a:off x="343690" y="3275786"/>
          <a:ext cx="3085303" cy="19591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Обучение</a:t>
          </a:r>
          <a:endParaRPr lang="ru-RU" sz="3500" kern="1200" dirty="0"/>
        </a:p>
      </dsp:txBody>
      <dsp:txXfrm>
        <a:off x="343690" y="3275786"/>
        <a:ext cx="3085303" cy="1959167"/>
      </dsp:txXfrm>
    </dsp:sp>
    <dsp:sp modelId="{6A8BCA2B-BFA2-43A6-A7A3-4F9C8B677FA2}">
      <dsp:nvSpPr>
        <dsp:cNvPr id="0" name=""/>
        <dsp:cNvSpPr/>
      </dsp:nvSpPr>
      <dsp:spPr>
        <a:xfrm>
          <a:off x="3771805" y="2950115"/>
          <a:ext cx="3085303" cy="195916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06C4D6-6E94-425C-AB79-F80455CFD76C}">
      <dsp:nvSpPr>
        <dsp:cNvPr id="0" name=""/>
        <dsp:cNvSpPr/>
      </dsp:nvSpPr>
      <dsp:spPr>
        <a:xfrm>
          <a:off x="4114617" y="3275786"/>
          <a:ext cx="3085303" cy="19591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Воспитание</a:t>
          </a:r>
          <a:endParaRPr lang="ru-RU" sz="3500" kern="1200" dirty="0"/>
        </a:p>
      </dsp:txBody>
      <dsp:txXfrm>
        <a:off x="4114617" y="3275786"/>
        <a:ext cx="3085303" cy="19591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6CB37F-8FDD-4945-A0D6-862D96B370D6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C60EC0-CF5D-44F0-91AA-AEF2715A51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6580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60EC0-CF5D-44F0-91AA-AEF2715A51B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15481-43C9-4BFE-BFE8-62C608E163A0}" type="datetime1">
              <a:rPr lang="ru-RU" smtClean="0"/>
              <a:pPr/>
              <a:t>08.12.2021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Павлосюк В.А.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43548-E90C-4C5D-941E-DA9B04B4428D}" type="datetime1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Павлосюк В.А.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6275A-6F40-4A06-9810-31E04D04A910}" type="datetime1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Павлосюк В.А.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78FA802-8254-47F7-9838-30020FFE903C}" type="datetime1">
              <a:rPr lang="ru-RU" smtClean="0"/>
              <a:pPr/>
              <a:t>08.12.2021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Павлосюк В.А.</a:t>
            </a:r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52BA-A8E1-4724-B01B-D1EAE514CAD9}" type="datetime1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Павлосюк В.А.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BF91A-CED7-406B-8B0E-297AC993F9C9}" type="datetime1">
              <a:rPr lang="ru-RU" smtClean="0"/>
              <a:pPr/>
              <a:t>08.12.2021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Павлосюк В.А.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Павлосюк В.А.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3125B-443D-4F08-A369-B863169491A8}" type="datetime1">
              <a:rPr lang="ru-RU" smtClean="0"/>
              <a:pPr/>
              <a:t>08.12.2021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B5E1C-70E0-4180-8AF2-787FEC052D9B}" type="datetime1">
              <a:rPr lang="ru-RU" smtClean="0"/>
              <a:pPr/>
              <a:t>08.12.2021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Павлосюк В.А.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E230F-7037-45EA-9D4C-3EEA0641A576}" type="datetime1">
              <a:rPr lang="ru-RU" smtClean="0"/>
              <a:pPr/>
              <a:t>08.12.2021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Павлосюк В.А.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D0703FB-B8F2-434D-B42F-5B7E80401F4A}" type="datetime1">
              <a:rPr lang="ru-RU" smtClean="0"/>
              <a:pPr/>
              <a:t>08.12.2021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Павлосюк В.А.</a:t>
            </a: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C396-285C-490A-ABE6-931CC6518D6D}" type="datetime1">
              <a:rPr lang="ru-RU" smtClean="0"/>
              <a:pPr/>
              <a:t>08.12.2021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Павлосюк В.А.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350F746-2CDD-40A9-9798-5E1E66339858}" type="datetime1">
              <a:rPr lang="ru-RU" smtClean="0"/>
              <a:pPr/>
              <a:t>08.12.2021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Павлосюк В.А.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nsultant.ru/document/cons_doc_LAW_28399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nsultant.ru/document/cons_doc_LAW_140174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412776"/>
            <a:ext cx="7851648" cy="2201950"/>
          </a:xfrm>
          <a:solidFill>
            <a:schemeClr val="accent2">
              <a:lumMod val="5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7200" dirty="0" smtClean="0"/>
              <a:t>Роль о</a:t>
            </a:r>
            <a:r>
              <a:rPr lang="ru-RU" sz="7200" dirty="0" smtClean="0"/>
              <a:t>бразования </a:t>
            </a:r>
            <a:r>
              <a:rPr lang="ru-RU" sz="7200" dirty="0" smtClean="0"/>
              <a:t>в жизни человека</a:t>
            </a:r>
            <a:endParaRPr lang="ru-RU" sz="72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3600" b="1" dirty="0" smtClean="0"/>
              <a:t>Закон РФ «Об образовании»</a:t>
            </a:r>
            <a:endParaRPr lang="ru-RU" sz="3600" b="1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E:\ШКОЛА 2\обществознание 5 класс\уроки\Безымянны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295336"/>
            <a:ext cx="7500990" cy="5562664"/>
          </a:xfrm>
          <a:prstGeom prst="rect">
            <a:avLst/>
          </a:prstGeom>
          <a:noFill/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5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3352800" cy="365125"/>
          </a:xfrm>
        </p:spPr>
        <p:txBody>
          <a:bodyPr/>
          <a:lstStyle/>
          <a:p>
            <a:r>
              <a:rPr lang="ru-RU" dirty="0" smtClean="0"/>
              <a:t>Павлосюк В.А.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63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71744"/>
            <a:ext cx="9144000" cy="1955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 descr="https://cs6.livemaster.ru/storage/08/f8/5c6e5f9bd33f1e76ad21fe0a27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4334896"/>
            <a:ext cx="1785950" cy="25231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035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71810"/>
            <a:ext cx="9144000" cy="94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Павлосюк В.А.</a:t>
            </a:r>
            <a:endParaRPr lang="ru-RU"/>
          </a:p>
        </p:txBody>
      </p:sp>
      <p:pic>
        <p:nvPicPr>
          <p:cNvPr id="9218" name="Picture 2" descr="https://i.pinimg.com/736x/84/82/ca/8482ca5edb02744ca56f01d3e06f38dd--handma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4133048"/>
            <a:ext cx="1928826" cy="27249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88905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 descr="https://i.pinimg.com/originals/0d/b2/07/0db2078759ae200bf874565a9abcd49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3571852"/>
            <a:ext cx="2560634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5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 descr="https://ds02.infourok.ru/uploads/ex/117c/0007ed33-faa539a0/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3321842"/>
            <a:ext cx="4714876" cy="35361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fhd.multiurok.ru/0/b/1/0b1388f22438ffe069966393ad2677ded0087a17/img_php9r9VDU_diktatura-Cezarya_1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3352800" cy="365125"/>
          </a:xfrm>
        </p:spPr>
        <p:txBody>
          <a:bodyPr/>
          <a:lstStyle/>
          <a:p>
            <a:r>
              <a:rPr lang="ru-RU" dirty="0" smtClean="0"/>
              <a:t>Павлосюк В.А.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None/>
            </a:pPr>
            <a:r>
              <a:rPr lang="ru-RU" dirty="0" smtClean="0"/>
              <a:t>1) </a:t>
            </a:r>
            <a:r>
              <a:rPr lang="ru-RU" sz="3200" dirty="0" smtClean="0"/>
              <a:t>Какие уровни образования существуют в Российской Федерации? </a:t>
            </a:r>
          </a:p>
          <a:p>
            <a:pPr marL="514350" indent="-514350">
              <a:lnSpc>
                <a:spcPct val="150000"/>
              </a:lnSpc>
              <a:buNone/>
            </a:pPr>
            <a:r>
              <a:rPr lang="ru-RU" sz="3200" dirty="0" smtClean="0"/>
              <a:t>2</a:t>
            </a:r>
            <a:r>
              <a:rPr lang="ru-RU" sz="3200" dirty="0" smtClean="0"/>
              <a:t>) Как выглядели школы в прошлом?</a:t>
            </a:r>
          </a:p>
          <a:p>
            <a:pPr marL="514350" indent="-514350">
              <a:lnSpc>
                <a:spcPct val="150000"/>
              </a:lnSpc>
              <a:buNone/>
            </a:pPr>
            <a:r>
              <a:rPr lang="ru-RU" sz="3200" dirty="0" smtClean="0"/>
              <a:t>3) Какова роль образования в жизни человека?</a:t>
            </a:r>
          </a:p>
          <a:p>
            <a:pPr marL="514350" indent="-514350">
              <a:lnSpc>
                <a:spcPct val="150000"/>
              </a:lnSpc>
              <a:buNone/>
            </a:pPr>
            <a:endParaRPr lang="ru-RU" sz="3200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Вопросы для обсуждения:</a:t>
            </a:r>
            <a:endParaRPr lang="ru-RU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Определение: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Уровень </a:t>
            </a:r>
            <a:r>
              <a:rPr lang="ru-RU" b="1" dirty="0" smtClean="0"/>
              <a:t>образования</a:t>
            </a:r>
            <a:r>
              <a:rPr lang="ru-RU" dirty="0" smtClean="0"/>
              <a:t> - завершенный цикл образования, характеризующийся определенной единой совокупностью требований.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9174832" cy="6210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51520" y="404664"/>
            <a:ext cx="8640960" cy="936104"/>
          </a:xfrm>
          <a:prstGeom prst="rect">
            <a:avLst/>
          </a:prstGeom>
          <a:solidFill>
            <a:schemeClr val="tx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Школьное образование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332656"/>
            <a:ext cx="7848872" cy="1080120"/>
          </a:xfrm>
          <a:prstGeom prst="rect">
            <a:avLst/>
          </a:prstGeom>
          <a:solidFill>
            <a:schemeClr val="tx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Образование после школы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38843" t="32413" r="34205" b="22491"/>
          <a:stretch>
            <a:fillRect/>
          </a:stretch>
        </p:blipFill>
        <p:spPr bwMode="auto">
          <a:xfrm>
            <a:off x="1115616" y="1988840"/>
            <a:ext cx="7128792" cy="4447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lnSpc>
                <a:spcPct val="150000"/>
              </a:lnSpc>
              <a:buNone/>
            </a:pPr>
            <a:r>
              <a:rPr lang="ru-RU" dirty="0" smtClean="0"/>
              <a:t>1) </a:t>
            </a:r>
            <a:r>
              <a:rPr lang="ru-RU" sz="3200" dirty="0" smtClean="0"/>
              <a:t>Что </a:t>
            </a:r>
            <a:r>
              <a:rPr lang="ru-RU" sz="3200" dirty="0" smtClean="0"/>
              <a:t>такое образование? </a:t>
            </a:r>
            <a:endParaRPr lang="ru-RU" sz="3200" dirty="0" smtClean="0"/>
          </a:p>
          <a:p>
            <a:pPr marL="514350" indent="-514350">
              <a:lnSpc>
                <a:spcPct val="150000"/>
              </a:lnSpc>
              <a:buNone/>
            </a:pPr>
            <a:r>
              <a:rPr lang="ru-RU" sz="3200" dirty="0" smtClean="0"/>
              <a:t>2</a:t>
            </a:r>
            <a:r>
              <a:rPr lang="ru-RU" sz="3200" dirty="0" smtClean="0"/>
              <a:t>) Какие законы регулируют образование в Российской Федерации?</a:t>
            </a:r>
          </a:p>
          <a:p>
            <a:pPr marL="514350" indent="-514350">
              <a:lnSpc>
                <a:spcPct val="150000"/>
              </a:lnSpc>
              <a:buNone/>
            </a:pPr>
            <a:r>
              <a:rPr lang="ru-RU" sz="3200" dirty="0" smtClean="0"/>
              <a:t>3) Что дает человеку школа?</a:t>
            </a:r>
          </a:p>
          <a:p>
            <a:pPr marL="514350" indent="-514350">
              <a:lnSpc>
                <a:spcPct val="150000"/>
              </a:lnSpc>
              <a:buNone/>
            </a:pPr>
            <a:r>
              <a:rPr lang="ru-RU" sz="3200" dirty="0" smtClean="0"/>
              <a:t>4) Как правильно организовать свою учебу?</a:t>
            </a:r>
          </a:p>
          <a:p>
            <a:pPr marL="514350" indent="-514350">
              <a:lnSpc>
                <a:spcPct val="150000"/>
              </a:lnSpc>
              <a:buNone/>
            </a:pPr>
            <a:endParaRPr lang="ru-RU" sz="3200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Вопросы для обсуждения:</a:t>
            </a:r>
            <a:endParaRPr lang="ru-RU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700213"/>
            <a:ext cx="9144000" cy="2603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 descr="https://beauty.mypartnershop.ru/pictures/10242973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928670"/>
            <a:ext cx="1928794" cy="2612362"/>
          </a:xfrm>
          <a:prstGeom prst="rect">
            <a:avLst/>
          </a:prstGeom>
          <a:noFill/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3352800" cy="365125"/>
          </a:xfrm>
        </p:spPr>
        <p:txBody>
          <a:bodyPr/>
          <a:lstStyle/>
          <a:p>
            <a:r>
              <a:rPr lang="ru-RU" dirty="0" smtClean="0"/>
              <a:t>Павлосюк В.А.</a:t>
            </a:r>
            <a:endParaRPr lang="ru-RU" dirty="0"/>
          </a:p>
        </p:txBody>
      </p:sp>
      <p:pic>
        <p:nvPicPr>
          <p:cNvPr id="17410" name="Picture 2" descr="https://ds04.infourok.ru/uploads/ex/02ce/000f1dfd-b8dd61c1/img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07504" y="188640"/>
            <a:ext cx="8784976" cy="648072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0000"/>
                </a:solidFill>
                <a:latin typeface="Open Sans"/>
              </a:rPr>
              <a:t>1</a:t>
            </a:r>
            <a:r>
              <a:rPr lang="ru-RU" dirty="0" smtClean="0"/>
              <a:t>. </a:t>
            </a:r>
            <a:r>
              <a:rPr lang="ru-RU" dirty="0" smtClean="0"/>
              <a:t>Какой </a:t>
            </a:r>
            <a:r>
              <a:rPr lang="ru-RU" dirty="0" smtClean="0"/>
              <a:t>нормативно-правовой акт не регулирует процесс образования в Российской Федерации?</a:t>
            </a:r>
          </a:p>
          <a:p>
            <a:pPr>
              <a:buNone/>
            </a:pPr>
            <a:r>
              <a:rPr lang="ru-RU" dirty="0" smtClean="0"/>
              <a:t>А) Уголовно-процессуальный кодекс</a:t>
            </a:r>
          </a:p>
          <a:p>
            <a:pPr>
              <a:buNone/>
            </a:pPr>
            <a:r>
              <a:rPr lang="ru-RU" dirty="0" smtClean="0"/>
              <a:t>Б) Конституция РФ</a:t>
            </a:r>
          </a:p>
          <a:p>
            <a:pPr>
              <a:buNone/>
            </a:pPr>
            <a:r>
              <a:rPr lang="ru-RU" dirty="0" smtClean="0"/>
              <a:t>В) Федеральный закон "Об образовании в Российской Федерации" от 29.12.2012 N 273-ФЗ </a:t>
            </a:r>
          </a:p>
          <a:p>
            <a:pPr>
              <a:buNone/>
            </a:pPr>
            <a:r>
              <a:rPr lang="ru-RU" dirty="0" smtClean="0"/>
              <a:t>2. Сколько классов включает в себя начальная школа?</a:t>
            </a:r>
          </a:p>
          <a:p>
            <a:pPr>
              <a:buNone/>
            </a:pPr>
            <a:r>
              <a:rPr lang="ru-RU" dirty="0" smtClean="0"/>
              <a:t>А) 3 класса</a:t>
            </a:r>
          </a:p>
          <a:p>
            <a:pPr>
              <a:buNone/>
            </a:pPr>
            <a:r>
              <a:rPr lang="ru-RU" dirty="0" smtClean="0"/>
              <a:t>Б) 4 класса</a:t>
            </a:r>
          </a:p>
          <a:p>
            <a:pPr>
              <a:buNone/>
            </a:pPr>
            <a:r>
              <a:rPr lang="ru-RU" dirty="0" smtClean="0"/>
              <a:t>В) 9 классов</a:t>
            </a:r>
          </a:p>
          <a:p>
            <a:pPr>
              <a:buNone/>
            </a:pPr>
            <a:r>
              <a:rPr lang="ru-RU" dirty="0" smtClean="0"/>
              <a:t>3. Из каких этапов состоит общее образование?</a:t>
            </a:r>
          </a:p>
          <a:p>
            <a:pPr>
              <a:buNone/>
            </a:pPr>
            <a:r>
              <a:rPr lang="ru-RU" dirty="0" smtClean="0"/>
              <a:t>А) Начальное общее, основное общее и среднее (полное) общее</a:t>
            </a:r>
          </a:p>
          <a:p>
            <a:pPr>
              <a:buNone/>
            </a:pPr>
            <a:r>
              <a:rPr lang="ru-RU" dirty="0" smtClean="0"/>
              <a:t>Б) Начальное общее и основное общее</a:t>
            </a:r>
          </a:p>
          <a:p>
            <a:pPr>
              <a:buNone/>
            </a:pPr>
            <a:r>
              <a:rPr lang="ru-RU" dirty="0" smtClean="0"/>
              <a:t>В) Начальное общее и среднее (полное) общее</a:t>
            </a:r>
          </a:p>
          <a:p>
            <a:pPr>
              <a:buNone/>
            </a:pPr>
            <a:r>
              <a:rPr lang="ru-RU" dirty="0" smtClean="0"/>
              <a:t>4. После какого класса уже можно поступать в колледж или училище?</a:t>
            </a:r>
          </a:p>
          <a:p>
            <a:pPr>
              <a:buNone/>
            </a:pPr>
            <a:r>
              <a:rPr lang="ru-RU" dirty="0" smtClean="0"/>
              <a:t>А) после 4 </a:t>
            </a:r>
          </a:p>
          <a:p>
            <a:pPr>
              <a:buNone/>
            </a:pPr>
            <a:r>
              <a:rPr lang="ru-RU" dirty="0" smtClean="0"/>
              <a:t>Б) после 7</a:t>
            </a:r>
          </a:p>
          <a:p>
            <a:pPr>
              <a:buNone/>
            </a:pPr>
            <a:r>
              <a:rPr lang="ru-RU" dirty="0" smtClean="0"/>
              <a:t>В) после 9 </a:t>
            </a:r>
          </a:p>
          <a:p>
            <a:pPr>
              <a:buNone/>
            </a:pPr>
            <a:r>
              <a:rPr lang="ru-RU" dirty="0" smtClean="0"/>
              <a:t>5. Какой праздник отмечали в старину 14 декабря?</a:t>
            </a:r>
          </a:p>
          <a:p>
            <a:pPr>
              <a:buNone/>
            </a:pPr>
            <a:r>
              <a:rPr lang="ru-RU" dirty="0" smtClean="0"/>
              <a:t>А) День зимнего солнцестояния</a:t>
            </a:r>
          </a:p>
          <a:p>
            <a:pPr>
              <a:buNone/>
            </a:pPr>
            <a:r>
              <a:rPr lang="ru-RU" dirty="0" smtClean="0"/>
              <a:t>Б) День Андрея Первозванного</a:t>
            </a:r>
          </a:p>
          <a:p>
            <a:pPr>
              <a:buNone/>
            </a:pPr>
            <a:r>
              <a:rPr lang="ru-RU" dirty="0" smtClean="0"/>
              <a:t>В) День Наума </a:t>
            </a:r>
            <a:r>
              <a:rPr lang="ru-RU" dirty="0" err="1" smtClean="0"/>
              <a:t>Грамотника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6. Сколько длился учебный день в Земской школе в Московской Руси?</a:t>
            </a:r>
          </a:p>
          <a:p>
            <a:pPr>
              <a:buNone/>
            </a:pPr>
            <a:r>
              <a:rPr lang="ru-RU" dirty="0" smtClean="0"/>
              <a:t>А) 6 часов</a:t>
            </a:r>
          </a:p>
          <a:p>
            <a:pPr>
              <a:buNone/>
            </a:pPr>
            <a:r>
              <a:rPr lang="ru-RU" dirty="0" smtClean="0"/>
              <a:t>Б)  С утра до вечера</a:t>
            </a:r>
          </a:p>
          <a:p>
            <a:pPr>
              <a:buNone/>
            </a:pPr>
            <a:r>
              <a:rPr lang="ru-RU" dirty="0" smtClean="0"/>
              <a:t>В) С утра до обеда</a:t>
            </a:r>
          </a:p>
          <a:p>
            <a:pPr marL="0" indent="0">
              <a:buNone/>
            </a:pPr>
            <a:endParaRPr lang="ru-RU" b="1" dirty="0">
              <a:solidFill>
                <a:srgbClr val="454645"/>
              </a:solidFill>
              <a:latin typeface="Open Sans"/>
            </a:endParaRP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7255539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648072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Ключи </a:t>
            </a:r>
            <a:r>
              <a:rPr lang="ru-RU" b="1" dirty="0" smtClean="0"/>
              <a:t>– Образование в жизни человека</a:t>
            </a: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mtClean="0"/>
              <a:t>1 </a:t>
            </a:r>
            <a:r>
              <a:rPr lang="ru-RU" dirty="0" smtClean="0"/>
              <a:t>– А</a:t>
            </a:r>
          </a:p>
          <a:p>
            <a:pPr algn="ctr">
              <a:buNone/>
            </a:pPr>
            <a:r>
              <a:rPr lang="ru-RU" dirty="0" smtClean="0"/>
              <a:t>2 – Б</a:t>
            </a:r>
          </a:p>
          <a:p>
            <a:pPr algn="ctr">
              <a:buNone/>
            </a:pPr>
            <a:r>
              <a:rPr lang="ru-RU" dirty="0" smtClean="0"/>
              <a:t>3 – А</a:t>
            </a:r>
          </a:p>
          <a:p>
            <a:pPr algn="ctr">
              <a:buNone/>
            </a:pPr>
            <a:r>
              <a:rPr lang="ru-RU" dirty="0" smtClean="0"/>
              <a:t>4 – В</a:t>
            </a:r>
          </a:p>
          <a:p>
            <a:pPr algn="ctr">
              <a:buNone/>
            </a:pPr>
            <a:r>
              <a:rPr lang="ru-RU" dirty="0" smtClean="0"/>
              <a:t>5 – В</a:t>
            </a:r>
          </a:p>
          <a:p>
            <a:pPr algn="ctr">
              <a:buNone/>
            </a:pPr>
            <a:r>
              <a:rPr lang="ru-RU" dirty="0" smtClean="0"/>
              <a:t>6 - Б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573030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/>
        </p:nvGraphicFramePr>
        <p:xfrm>
          <a:off x="1259632" y="1052736"/>
          <a:ext cx="7200800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11560" y="1196752"/>
            <a:ext cx="8229600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единый целенаправленный процесс воспитания и обучения, являющийся общественно значимым благом и осуществляемый в интересах человека, семьи, общества и государства.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Обучение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целенаправленный процесс организации деятельности обучающихся по овладению знаниями, умениями, навыками и компетенцией, приобретению опыта деятельности, развитию способностей, приобретению опыта применения знаний в повседневной жизни и формированию у обучающихся мотивации получения образования в течение всей жизни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деятельность, направленная на развитие личности, создание условий для самоопределения и социализации обучающихся на основе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социокультурных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духовно-нравственных ценностей и принятых в российском обществе правил и норм поведения в интересах человека, семьи, общества и государства.</a:t>
            </a:r>
          </a:p>
          <a:p>
            <a:pPr>
              <a:buNone/>
            </a:pPr>
            <a:endParaRPr lang="ru-RU" sz="20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Определения:</a:t>
            </a:r>
            <a:endParaRPr lang="ru-RU" sz="4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- </a:t>
            </a:r>
            <a:r>
              <a:rPr lang="ru-RU" sz="2800" b="1" i="1" dirty="0" smtClean="0"/>
              <a:t>Конституция Российской Федерации</a:t>
            </a:r>
          </a:p>
          <a:p>
            <a:pPr>
              <a:buNone/>
            </a:pPr>
            <a:endParaRPr lang="ru-RU" sz="2800" b="1" i="1" dirty="0" smtClean="0"/>
          </a:p>
          <a:p>
            <a:pPr>
              <a:buNone/>
            </a:pPr>
            <a:r>
              <a:rPr lang="ru-RU" sz="2800" b="1" i="1" dirty="0" smtClean="0"/>
              <a:t> - Федеральный </a:t>
            </a:r>
            <a:r>
              <a:rPr lang="ru-RU" sz="2800" b="1" i="1" dirty="0" smtClean="0"/>
              <a:t>закон "Об образовании в Российской Федерации" от 29.12.2012 N 273-ФЗ 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u="sng" dirty="0" smtClean="0"/>
              <a:t>Законы, </a:t>
            </a:r>
            <a:br>
              <a:rPr lang="ru-RU" sz="4000" b="1" u="sng" dirty="0" smtClean="0"/>
            </a:br>
            <a:r>
              <a:rPr lang="ru-RU" sz="4000" b="1" u="sng" dirty="0" smtClean="0"/>
              <a:t>регулирующие  образование в РФ</a:t>
            </a:r>
            <a:endParaRPr lang="ru-RU" sz="4000" b="1" u="sng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395536" y="2132856"/>
            <a:ext cx="8496944" cy="439248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Статья 43</a:t>
            </a:r>
          </a:p>
          <a:p>
            <a:pPr>
              <a:buNone/>
            </a:pPr>
            <a:r>
              <a:rPr lang="ru-RU" dirty="0" smtClean="0"/>
              <a:t>1. Каждый имеет право на образование.</a:t>
            </a:r>
          </a:p>
          <a:p>
            <a:pPr>
              <a:buNone/>
            </a:pPr>
            <a:r>
              <a:rPr lang="ru-RU" dirty="0" smtClean="0"/>
              <a:t>2. Гарантируются общедоступность и бесплатность дошкольного, основного общего и среднего профессионального образования в государственных или муниципальных образовательных учреждениях и на предприятиях.</a:t>
            </a:r>
          </a:p>
          <a:p>
            <a:pPr>
              <a:buNone/>
            </a:pPr>
            <a:r>
              <a:rPr lang="ru-RU" dirty="0" smtClean="0"/>
              <a:t>3. Каждый вправе на конкурсной основе бесплатно получить высшее образование в государственном или муниципальном образовательном учреждении и на предприятии.</a:t>
            </a:r>
          </a:p>
          <a:p>
            <a:pPr>
              <a:buNone/>
            </a:pPr>
            <a:r>
              <a:rPr lang="ru-RU" dirty="0" smtClean="0"/>
              <a:t>4. Основное общее образование обязательно. Родители или лица, их заменяющие, обеспечивают получение детьми основного общего образования.</a:t>
            </a:r>
          </a:p>
          <a:p>
            <a:pPr>
              <a:buNone/>
            </a:pPr>
            <a:r>
              <a:rPr lang="ru-RU" dirty="0" smtClean="0"/>
              <a:t>5. Российская Федерация устанавливает федеральные государственные образовательные стандарты, поддерживает различные формы образования и самообразования.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404664"/>
            <a:ext cx="8352928" cy="1512168"/>
          </a:xfrm>
          <a:prstGeom prst="rect">
            <a:avLst/>
          </a:prstGeom>
          <a:solidFill>
            <a:schemeClr val="tx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11560" y="692696"/>
            <a:ext cx="8024569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hlinkClick r:id="rId2"/>
              </a:rPr>
              <a:t>Конституция Российской Федерации" (принята всенародным </a:t>
            </a:r>
            <a:endParaRPr lang="ru-RU" sz="2000" b="1" dirty="0" smtClean="0">
              <a:hlinkClick r:id="rId2"/>
            </a:endParaRPr>
          </a:p>
          <a:p>
            <a:pPr algn="ctr"/>
            <a:r>
              <a:rPr lang="ru-RU" sz="2000" b="1" dirty="0" smtClean="0">
                <a:hlinkClick r:id="rId2"/>
              </a:rPr>
              <a:t>голосованием </a:t>
            </a:r>
            <a:r>
              <a:rPr lang="ru-RU" sz="2000" b="1" dirty="0" smtClean="0">
                <a:hlinkClick r:id="rId2"/>
              </a:rPr>
              <a:t>12.12.1993 с изменениями, одобренными в ходе </a:t>
            </a:r>
            <a:endParaRPr lang="ru-RU" sz="2000" b="1" dirty="0" smtClean="0">
              <a:hlinkClick r:id="rId2"/>
            </a:endParaRPr>
          </a:p>
          <a:p>
            <a:pPr algn="ctr"/>
            <a:r>
              <a:rPr lang="ru-RU" sz="2000" b="1" dirty="0" smtClean="0">
                <a:hlinkClick r:id="rId2"/>
              </a:rPr>
              <a:t>общероссийского </a:t>
            </a:r>
            <a:r>
              <a:rPr lang="ru-RU" sz="2000" b="1" dirty="0" smtClean="0">
                <a:hlinkClick r:id="rId2"/>
              </a:rPr>
              <a:t>голосования 01.07.2020)</a:t>
            </a: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395536" y="2132856"/>
            <a:ext cx="8496944" cy="439248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hlinkClick r:id="rId2"/>
            </a:endParaRPr>
          </a:p>
          <a:p>
            <a:pPr>
              <a:buNone/>
            </a:pPr>
            <a:endParaRPr lang="ru-RU" dirty="0" smtClean="0">
              <a:hlinkClick r:id="rId2"/>
            </a:endParaRPr>
          </a:p>
          <a:p>
            <a:pPr>
              <a:buNone/>
            </a:pPr>
            <a:endParaRPr lang="ru-RU" dirty="0" smtClean="0">
              <a:hlinkClick r:id="rId2"/>
            </a:endParaRPr>
          </a:p>
          <a:p>
            <a:pPr>
              <a:buNone/>
            </a:pPr>
            <a:endParaRPr lang="ru-RU" dirty="0" smtClean="0">
              <a:hlinkClick r:id="rId2"/>
            </a:endParaRPr>
          </a:p>
          <a:p>
            <a:pPr>
              <a:buNone/>
            </a:pPr>
            <a:r>
              <a:rPr lang="de-DE" dirty="0" smtClean="0">
                <a:hlinkClick r:id="rId2"/>
              </a:rPr>
              <a:t>http</a:t>
            </a:r>
            <a:r>
              <a:rPr lang="de-DE" dirty="0" smtClean="0">
                <a:hlinkClick r:id="rId2"/>
              </a:rPr>
              <a:t>://www.consultant.ru/document/cons_doc_LAW_140174</a:t>
            </a:r>
            <a:r>
              <a:rPr lang="de-DE" dirty="0" smtClean="0">
                <a:hlinkClick r:id="rId2"/>
              </a:rPr>
              <a:t>/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404664"/>
            <a:ext cx="8352928" cy="1512168"/>
          </a:xfrm>
          <a:prstGeom prst="rect">
            <a:avLst/>
          </a:prstGeom>
          <a:solidFill>
            <a:schemeClr val="tx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11560" y="692696"/>
            <a:ext cx="798180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ru-RU" sz="2400" b="1" u="sng" dirty="0" smtClean="0">
                <a:solidFill>
                  <a:srgbClr val="C00000"/>
                </a:solidFill>
              </a:rPr>
              <a:t>Федеральный закон "Об образовании в </a:t>
            </a:r>
            <a:r>
              <a:rPr lang="ru-RU" sz="2400" b="1" u="sng" dirty="0" smtClean="0">
                <a:solidFill>
                  <a:srgbClr val="C00000"/>
                </a:solidFill>
              </a:rPr>
              <a:t>Российской</a:t>
            </a:r>
          </a:p>
          <a:p>
            <a:pPr algn="ctr">
              <a:buNone/>
            </a:pPr>
            <a:r>
              <a:rPr lang="ru-RU" sz="2400" b="1" u="sng" dirty="0" smtClean="0">
                <a:solidFill>
                  <a:srgbClr val="C00000"/>
                </a:solidFill>
              </a:rPr>
              <a:t> </a:t>
            </a:r>
            <a:r>
              <a:rPr lang="ru-RU" sz="2400" b="1" u="sng" dirty="0" smtClean="0">
                <a:solidFill>
                  <a:srgbClr val="C00000"/>
                </a:solidFill>
              </a:rPr>
              <a:t>Федерации" от 29.12.2012 N 273-ФЗ</a:t>
            </a:r>
            <a:r>
              <a:rPr lang="ru-RU" sz="2400" b="1" i="1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9203118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Павлосюк В.А.</a:t>
            </a:r>
            <a:endParaRPr lang="ru-RU"/>
          </a:p>
        </p:txBody>
      </p:sp>
      <p:pic>
        <p:nvPicPr>
          <p:cNvPr id="19458" name="Picture 2" descr="https://ds04.infourok.ru/uploads/ex/043a/0007cc69-427f204b/img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Как учиться правильно?</a:t>
            </a:r>
            <a:endParaRPr lang="ru-RU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4053" t="51117" r="18993" b="12659"/>
          <a:stretch>
            <a:fillRect/>
          </a:stretch>
        </p:blipFill>
        <p:spPr bwMode="auto">
          <a:xfrm>
            <a:off x="467544" y="2037751"/>
            <a:ext cx="8449982" cy="4415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199</TotalTime>
  <Words>359</Words>
  <Application>Microsoft Office PowerPoint</Application>
  <PresentationFormat>Экран (4:3)</PresentationFormat>
  <Paragraphs>89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Бумажная</vt:lpstr>
      <vt:lpstr>Роль образования в жизни человека</vt:lpstr>
      <vt:lpstr>Вопросы для обсуждения:</vt:lpstr>
      <vt:lpstr>Слайд 3</vt:lpstr>
      <vt:lpstr>Определения:</vt:lpstr>
      <vt:lpstr>Законы,  регулирующие  образование в РФ</vt:lpstr>
      <vt:lpstr>Слайд 6</vt:lpstr>
      <vt:lpstr>Слайд 7</vt:lpstr>
      <vt:lpstr>Слайд 8</vt:lpstr>
      <vt:lpstr>Как учиться правильно?</vt:lpstr>
      <vt:lpstr>Слайд 10</vt:lpstr>
      <vt:lpstr>Слайд 11</vt:lpstr>
      <vt:lpstr>Слайд 12</vt:lpstr>
      <vt:lpstr>Слайд 13</vt:lpstr>
      <vt:lpstr>Слайд 14</vt:lpstr>
      <vt:lpstr>Слайд 15</vt:lpstr>
      <vt:lpstr>Вопросы для обсуждения:</vt:lpstr>
      <vt:lpstr>Определение: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User</cp:lastModifiedBy>
  <cp:revision>28</cp:revision>
  <dcterms:created xsi:type="dcterms:W3CDTF">2019-11-26T14:13:14Z</dcterms:created>
  <dcterms:modified xsi:type="dcterms:W3CDTF">2021-12-08T14:00:20Z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1314794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