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18"/>
  </p:notesMasterIdLst>
  <p:sldIdLst>
    <p:sldId id="267" r:id="rId2"/>
    <p:sldId id="268" r:id="rId3"/>
    <p:sldId id="269" r:id="rId4"/>
    <p:sldId id="270" r:id="rId5"/>
    <p:sldId id="271" r:id="rId6"/>
    <p:sldId id="266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80" r:id="rId15"/>
    <p:sldId id="281" r:id="rId16"/>
    <p:sldId id="279" r:id="rId17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Comic Sans MS" panose="030F0702030302020204" pitchFamily="66" charset="0"/>
      <p:regular r:id="rId23"/>
      <p:bold r:id="rId24"/>
      <p:italic r:id="rId25"/>
      <p:boldItalic r:id="rId26"/>
    </p:embeddedFont>
    <p:embeddedFont>
      <p:font typeface="Propisi" panose="02000508030000020003" pitchFamily="2" charset="0"/>
      <p:regular r:id="rId27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66"/>
    <a:srgbClr val="8A0000"/>
    <a:srgbClr val="99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2" autoAdjust="0"/>
    <p:restoredTop sz="94660"/>
  </p:normalViewPr>
  <p:slideViewPr>
    <p:cSldViewPr>
      <p:cViewPr>
        <p:scale>
          <a:sx n="100" d="100"/>
          <a:sy n="100" d="100"/>
        </p:scale>
        <p:origin x="300" y="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74CFD7-BC2D-495D-A630-0AC6141A748F}" type="datetimeFigureOut">
              <a:rPr lang="ru-RU" smtClean="0"/>
              <a:t>19.12.2021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878D8D-F451-4876-88BB-D09EDAB1FC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31249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878D8D-F451-4876-88BB-D09EDAB1FC1F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7542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878D8D-F451-4876-88BB-D09EDAB1FC1F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641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2130425"/>
            <a:ext cx="6766520" cy="14700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99972" y="3886200"/>
            <a:ext cx="5572428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19.12.2021</a:t>
            </a:fld>
            <a:endParaRPr lang="ru-RU"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99512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91680" y="1600200"/>
            <a:ext cx="699512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  <a:lvl2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2pPr>
            <a:lvl3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3pPr>
            <a:lvl4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4pPr>
            <a:lvl5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19.12.2021</a:t>
            </a:fld>
            <a:endParaRPr lang="ru-RU"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99512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691680" y="1600200"/>
            <a:ext cx="280412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  <a:lvl2pPr>
              <a:defRPr sz="240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2pPr>
            <a:lvl3pPr>
              <a:defRPr sz="200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3pPr>
            <a:lvl4pPr>
              <a:defRPr sz="180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4pPr>
            <a:lvl5pPr>
              <a:defRPr sz="180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  <a:lvl2pPr>
              <a:defRPr sz="240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2pPr>
            <a:lvl3pPr>
              <a:defRPr sz="200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3pPr>
            <a:lvl4pPr>
              <a:defRPr sz="180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4pPr>
            <a:lvl5pPr>
              <a:defRPr sz="180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19.12.2021</a:t>
            </a:fld>
            <a:endParaRPr lang="ru-RU"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99512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19.12.2021</a:t>
            </a:fld>
            <a:endParaRPr lang="ru-RU"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19.12.2021</a:t>
            </a:fld>
            <a:endParaRPr lang="ru-RU"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6" r:id="rId4"/>
    <p:sldLayoutId id="2147483667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268761"/>
            <a:ext cx="6766520" cy="2880320"/>
          </a:xfrm>
        </p:spPr>
        <p:txBody>
          <a:bodyPr anchor="ctr"/>
          <a:lstStyle/>
          <a:p>
            <a:br>
              <a:rPr lang="ru-RU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Propisi" panose="02000508030000020003" pitchFamily="2" charset="0"/>
                <a:cs typeface="Arial" charset="0"/>
              </a:rPr>
            </a:br>
            <a:r>
              <a:rPr lang="ru-RU" sz="54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Propisi" panose="02000508030000020003" pitchFamily="2" charset="0"/>
                <a:cs typeface="Arial" charset="0"/>
              </a:rPr>
              <a:t>Что такое корень слова? </a:t>
            </a:r>
            <a:br>
              <a:rPr lang="ru-RU" sz="54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Propisi" panose="02000508030000020003" pitchFamily="2" charset="0"/>
                <a:cs typeface="Arial" charset="0"/>
              </a:rPr>
            </a:br>
            <a:r>
              <a:rPr lang="ru-RU" sz="54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Propisi" panose="02000508030000020003" pitchFamily="2" charset="0"/>
                <a:cs typeface="Arial" charset="0"/>
              </a:rPr>
              <a:t>Что такое однокоренные слова?</a:t>
            </a:r>
            <a:br>
              <a:rPr lang="ru-RU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Propisi" panose="02000508030000020003" pitchFamily="2" charset="0"/>
                <a:cs typeface="Arial" charset="0"/>
              </a:rPr>
            </a:br>
            <a:endParaRPr lang="ru-RU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Propisi" panose="02000508030000020003" pitchFamily="2" charset="0"/>
              <a:cs typeface="Arial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48123" y="4512072"/>
            <a:ext cx="3632448" cy="1440160"/>
          </a:xfrm>
        </p:spPr>
        <p:txBody>
          <a:bodyPr anchor="ctr"/>
          <a:lstStyle/>
          <a:p>
            <a:pPr algn="r">
              <a:spcBef>
                <a:spcPct val="0"/>
              </a:spcBef>
              <a:defRPr/>
            </a:pPr>
            <a:r>
              <a:rPr lang="ru-RU" sz="1600" dirty="0">
                <a:cs typeface="Arial" charset="0"/>
              </a:rPr>
              <a:t>Учитель начальных классов: Дёмшина Виктория Васильевна</a:t>
            </a:r>
          </a:p>
          <a:p>
            <a:pPr algn="r">
              <a:spcBef>
                <a:spcPct val="0"/>
              </a:spcBef>
              <a:defRPr/>
            </a:pPr>
            <a:r>
              <a:rPr lang="ru-RU" sz="1600" dirty="0">
                <a:cs typeface="Arial" charset="0"/>
              </a:rPr>
              <a:t>МБОУ Большелогская СОШ Аксайского района</a:t>
            </a:r>
          </a:p>
          <a:p>
            <a:pPr algn="r">
              <a:spcBef>
                <a:spcPct val="0"/>
              </a:spcBef>
              <a:defRPr/>
            </a:pPr>
            <a:endParaRPr lang="ru-RU" sz="1600" dirty="0">
              <a:cs typeface="Arial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A38C68-5CF3-4D29-9D0B-539361EF2F13}"/>
              </a:ext>
            </a:extLst>
          </p:cNvPr>
          <p:cNvSpPr txBox="1"/>
          <p:nvPr/>
        </p:nvSpPr>
        <p:spPr>
          <a:xfrm>
            <a:off x="2483768" y="536438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Урок русского языка во 2 классе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A9D18EF-7593-4CD5-8235-44F5054B079A}"/>
              </a:ext>
            </a:extLst>
          </p:cNvPr>
          <p:cNvSpPr txBox="1"/>
          <p:nvPr/>
        </p:nvSpPr>
        <p:spPr>
          <a:xfrm>
            <a:off x="4464618" y="6167673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3">
                    <a:lumMod val="75000"/>
                  </a:schemeClr>
                </a:solidFill>
              </a:rPr>
              <a:t>2021</a:t>
            </a:r>
            <a:endParaRPr lang="ru-RU" sz="14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B13C105-A699-4538-B7CB-EE19F9DD54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3789800"/>
            <a:ext cx="2229516" cy="268565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2F40B13-0C80-4E19-93B6-65D96A179AF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760" t="19550" r="5481" b="11150"/>
          <a:stretch/>
        </p:blipFill>
        <p:spPr>
          <a:xfrm>
            <a:off x="0" y="8880"/>
            <a:ext cx="9144000" cy="6804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7026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BA11E07-2994-487E-B15B-05BDC4F285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7169" y="1166864"/>
            <a:ext cx="3878887" cy="452427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0B6A3CB-7D0F-4633-A3EE-6C5ADFA1A2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1152" y="1166863"/>
            <a:ext cx="3878887" cy="4524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543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2A818B-A923-4D31-8058-34CCDAF1E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6000" y="332656"/>
            <a:ext cx="7200800" cy="1143000"/>
          </a:xfrm>
        </p:spPr>
        <p:txBody>
          <a:bodyPr/>
          <a:lstStyle/>
          <a:p>
            <a:r>
              <a:rPr lang="ru-RU" sz="3600" dirty="0"/>
              <a:t>Правило на странице 61 учебника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4257E20-4516-412A-901E-66D157FDFA4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b="-1"/>
          <a:stretch/>
        </p:blipFill>
        <p:spPr>
          <a:xfrm>
            <a:off x="1486000" y="1481187"/>
            <a:ext cx="1247804" cy="1628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98F98FC-83E2-4E08-9292-8C5206C6BCE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65" r="26025" b="2506"/>
          <a:stretch/>
        </p:blipFill>
        <p:spPr>
          <a:xfrm rot="16200000">
            <a:off x="4379980" y="725376"/>
            <a:ext cx="2304256" cy="53765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7431BE2-7E62-4718-80AC-992B9EB3067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531" y="4565803"/>
            <a:ext cx="1799808" cy="19595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307064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FC6ED0-7A98-49A3-8079-04EC5E04BA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1680" y="274638"/>
            <a:ext cx="6995120" cy="634082"/>
          </a:xfrm>
        </p:spPr>
        <p:txBody>
          <a:bodyPr/>
          <a:lstStyle/>
          <a:p>
            <a:r>
              <a:rPr lang="ru-RU" sz="3600" dirty="0"/>
              <a:t>Заселите домики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97AF2A1-FE1D-47F7-9C76-85DB6D1130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6" y="1052736"/>
            <a:ext cx="2304027" cy="241551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820706A-63D2-4561-A962-A49AD1F2EE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5896" y="2305691"/>
            <a:ext cx="2304488" cy="241422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235AF09-D384-4DF3-8A62-F6F44FD94A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8144" y="1052736"/>
            <a:ext cx="2304488" cy="241422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703E90B-B62E-428F-BFD8-62F045500475}"/>
              </a:ext>
            </a:extLst>
          </p:cNvPr>
          <p:cNvSpPr txBox="1"/>
          <p:nvPr/>
        </p:nvSpPr>
        <p:spPr>
          <a:xfrm>
            <a:off x="2024960" y="4863932"/>
            <a:ext cx="5526360" cy="15696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Гора, слеза, белый, горка, беленький, горелка, горный, прослезился, белка, слезинка, слезла, белить.</a:t>
            </a:r>
          </a:p>
        </p:txBody>
      </p:sp>
    </p:spTree>
    <p:extLst>
      <p:ext uri="{BB962C8B-B14F-4D97-AF65-F5344CB8AC3E}">
        <p14:creationId xmlns:p14="http://schemas.microsoft.com/office/powerpoint/2010/main" val="14783222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A4B514E-32F1-49AE-BF96-61E49ACE00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8" y="548680"/>
            <a:ext cx="2304488" cy="241422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D49F822-8289-40A2-9556-AFB8E3FE54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756" y="2492896"/>
            <a:ext cx="2304488" cy="241422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E3C243A-3CC5-4C96-991C-1EE98FAAF4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5864" y="525972"/>
            <a:ext cx="2304488" cy="241422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F15D508-69BF-4738-9190-6D85723B95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4437112"/>
            <a:ext cx="2411484" cy="199550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AA0CE1-288C-4ABE-B3CA-EEBB434C1BC5}"/>
              </a:ext>
            </a:extLst>
          </p:cNvPr>
          <p:cNvSpPr txBox="1"/>
          <p:nvPr/>
        </p:nvSpPr>
        <p:spPr>
          <a:xfrm>
            <a:off x="2016108" y="1336122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гора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E7E3B81-B5F9-4A5A-ABDC-135805028F8F}"/>
              </a:ext>
            </a:extLst>
          </p:cNvPr>
          <p:cNvSpPr txBox="1"/>
          <p:nvPr/>
        </p:nvSpPr>
        <p:spPr>
          <a:xfrm>
            <a:off x="2006815" y="1853747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горка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3B295F4-1ADB-4397-9B55-E1FCB89A5F2C}"/>
              </a:ext>
            </a:extLst>
          </p:cNvPr>
          <p:cNvSpPr txBox="1"/>
          <p:nvPr/>
        </p:nvSpPr>
        <p:spPr>
          <a:xfrm>
            <a:off x="1900388" y="2396972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горный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D168CD-CF7B-4228-AB90-E26CE8012011}"/>
              </a:ext>
            </a:extLst>
          </p:cNvPr>
          <p:cNvSpPr txBox="1"/>
          <p:nvPr/>
        </p:nvSpPr>
        <p:spPr>
          <a:xfrm>
            <a:off x="3995936" y="3226989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слеза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D59FF21-F753-4F39-88CE-41724DE8C270}"/>
              </a:ext>
            </a:extLst>
          </p:cNvPr>
          <p:cNvSpPr txBox="1"/>
          <p:nvPr/>
        </p:nvSpPr>
        <p:spPr>
          <a:xfrm>
            <a:off x="3798226" y="3784578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слезинка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E228485-0C0E-4727-A246-E1D7F847B2A4}"/>
              </a:ext>
            </a:extLst>
          </p:cNvPr>
          <p:cNvSpPr txBox="1"/>
          <p:nvPr/>
        </p:nvSpPr>
        <p:spPr>
          <a:xfrm>
            <a:off x="3708136" y="4419157"/>
            <a:ext cx="457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/>
              <a:t>прослезился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134BA8B-9C79-41CD-B68D-81D0DEF11C33}"/>
              </a:ext>
            </a:extLst>
          </p:cNvPr>
          <p:cNvSpPr txBox="1"/>
          <p:nvPr/>
        </p:nvSpPr>
        <p:spPr>
          <a:xfrm>
            <a:off x="5994136" y="1264547"/>
            <a:ext cx="17462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белый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41F03E5-508B-47C9-9542-A2C0C914B808}"/>
              </a:ext>
            </a:extLst>
          </p:cNvPr>
          <p:cNvSpPr txBox="1"/>
          <p:nvPr/>
        </p:nvSpPr>
        <p:spPr>
          <a:xfrm>
            <a:off x="5724244" y="1815742"/>
            <a:ext cx="185395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беленький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6DBC800-B46B-4431-B6E3-CB91137DA409}"/>
              </a:ext>
            </a:extLst>
          </p:cNvPr>
          <p:cNvSpPr txBox="1"/>
          <p:nvPr/>
        </p:nvSpPr>
        <p:spPr>
          <a:xfrm>
            <a:off x="5940152" y="2414926"/>
            <a:ext cx="142213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белить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98DAFA0-029C-4498-8E4D-6A67714B8B30}"/>
              </a:ext>
            </a:extLst>
          </p:cNvPr>
          <p:cNvSpPr txBox="1"/>
          <p:nvPr/>
        </p:nvSpPr>
        <p:spPr>
          <a:xfrm>
            <a:off x="1366456" y="5364331"/>
            <a:ext cx="55007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горелка      белка      слезла</a:t>
            </a:r>
          </a:p>
        </p:txBody>
      </p:sp>
      <p:grpSp>
        <p:nvGrpSpPr>
          <p:cNvPr id="33" name="Группа 32">
            <a:extLst>
              <a:ext uri="{FF2B5EF4-FFF2-40B4-BE49-F238E27FC236}">
                <a16:creationId xmlns:a16="http://schemas.microsoft.com/office/drawing/2014/main" id="{FA7F1E8A-9632-405A-850F-52B8D89366A1}"/>
              </a:ext>
            </a:extLst>
          </p:cNvPr>
          <p:cNvGrpSpPr/>
          <p:nvPr/>
        </p:nvGrpSpPr>
        <p:grpSpPr>
          <a:xfrm>
            <a:off x="2090859" y="724587"/>
            <a:ext cx="930066" cy="489618"/>
            <a:chOff x="2090859" y="724587"/>
            <a:chExt cx="930066" cy="489618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830120D-8B00-48BA-93CB-5D164ABE1A2F}"/>
                </a:ext>
              </a:extLst>
            </p:cNvPr>
            <p:cNvSpPr txBox="1"/>
            <p:nvPr/>
          </p:nvSpPr>
          <p:spPr>
            <a:xfrm>
              <a:off x="2195852" y="752540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>
                  <a:solidFill>
                    <a:schemeClr val="accent3">
                      <a:lumMod val="50000"/>
                    </a:schemeClr>
                  </a:solidFill>
                </a:rPr>
                <a:t>гор</a:t>
              </a:r>
            </a:p>
          </p:txBody>
        </p:sp>
        <p:pic>
          <p:nvPicPr>
            <p:cNvPr id="32" name="Рисунок 31">
              <a:extLst>
                <a:ext uri="{FF2B5EF4-FFF2-40B4-BE49-F238E27FC236}">
                  <a16:creationId xmlns:a16="http://schemas.microsoft.com/office/drawing/2014/main" id="{E268659C-DD23-4284-9070-BB7A991B5F1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90859" y="724587"/>
              <a:ext cx="930066" cy="353599"/>
            </a:xfrm>
            <a:prstGeom prst="rect">
              <a:avLst/>
            </a:prstGeom>
          </p:spPr>
        </p:pic>
      </p:grp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id="{46419D75-BE42-43C9-A753-E5331503E49B}"/>
              </a:ext>
            </a:extLst>
          </p:cNvPr>
          <p:cNvGrpSpPr/>
          <p:nvPr/>
        </p:nvGrpSpPr>
        <p:grpSpPr>
          <a:xfrm>
            <a:off x="3975938" y="2681837"/>
            <a:ext cx="1140051" cy="494090"/>
            <a:chOff x="3975938" y="2681837"/>
            <a:chExt cx="1140051" cy="494090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78C22517-83BD-4882-8A02-978F3838A0B9}"/>
                </a:ext>
              </a:extLst>
            </p:cNvPr>
            <p:cNvSpPr txBox="1"/>
            <p:nvPr/>
          </p:nvSpPr>
          <p:spPr>
            <a:xfrm>
              <a:off x="4121696" y="2714262"/>
              <a:ext cx="9361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>
                  <a:solidFill>
                    <a:schemeClr val="accent3">
                      <a:lumMod val="50000"/>
                    </a:schemeClr>
                  </a:solidFill>
                </a:rPr>
                <a:t>слез</a:t>
              </a:r>
            </a:p>
          </p:txBody>
        </p:sp>
        <p:pic>
          <p:nvPicPr>
            <p:cNvPr id="34" name="Рисунок 33">
              <a:extLst>
                <a:ext uri="{FF2B5EF4-FFF2-40B4-BE49-F238E27FC236}">
                  <a16:creationId xmlns:a16="http://schemas.microsoft.com/office/drawing/2014/main" id="{A8A99208-5D89-41AF-86F0-FF21C274F7C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75938" y="2681837"/>
              <a:ext cx="1140051" cy="353599"/>
            </a:xfrm>
            <a:prstGeom prst="rect">
              <a:avLst/>
            </a:prstGeom>
          </p:spPr>
        </p:pic>
      </p:grpSp>
      <p:grpSp>
        <p:nvGrpSpPr>
          <p:cNvPr id="37" name="Группа 36">
            <a:extLst>
              <a:ext uri="{FF2B5EF4-FFF2-40B4-BE49-F238E27FC236}">
                <a16:creationId xmlns:a16="http://schemas.microsoft.com/office/drawing/2014/main" id="{625B5857-EA2D-4A4F-85BD-619554802D16}"/>
              </a:ext>
            </a:extLst>
          </p:cNvPr>
          <p:cNvGrpSpPr/>
          <p:nvPr/>
        </p:nvGrpSpPr>
        <p:grpSpPr>
          <a:xfrm>
            <a:off x="6095857" y="654472"/>
            <a:ext cx="1121552" cy="538500"/>
            <a:chOff x="6042852" y="655164"/>
            <a:chExt cx="1121552" cy="538500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5140ADF-C01E-4095-903F-E0E6DE12243B}"/>
                </a:ext>
              </a:extLst>
            </p:cNvPr>
            <p:cNvSpPr txBox="1"/>
            <p:nvPr/>
          </p:nvSpPr>
          <p:spPr>
            <a:xfrm>
              <a:off x="6138036" y="731999"/>
              <a:ext cx="10263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>
                  <a:solidFill>
                    <a:schemeClr val="accent3">
                      <a:lumMod val="50000"/>
                    </a:schemeClr>
                  </a:solidFill>
                </a:rPr>
                <a:t>бел</a:t>
              </a:r>
            </a:p>
          </p:txBody>
        </p:sp>
        <p:pic>
          <p:nvPicPr>
            <p:cNvPr id="36" name="Рисунок 35">
              <a:extLst>
                <a:ext uri="{FF2B5EF4-FFF2-40B4-BE49-F238E27FC236}">
                  <a16:creationId xmlns:a16="http://schemas.microsoft.com/office/drawing/2014/main" id="{DCB4EBF7-AEA6-4340-A7C9-5D1223B2037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42852" y="655164"/>
              <a:ext cx="859072" cy="35359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78912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4D6004-42C8-4210-9141-FC42BF211F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1680" y="274638"/>
            <a:ext cx="6995120" cy="562074"/>
          </a:xfrm>
        </p:spPr>
        <p:txBody>
          <a:bodyPr/>
          <a:lstStyle/>
          <a:p>
            <a:r>
              <a:rPr lang="ru-RU" sz="3200" dirty="0">
                <a:solidFill>
                  <a:schemeClr val="accent1">
                    <a:lumMod val="75000"/>
                  </a:schemeClr>
                </a:solidFill>
              </a:rPr>
              <a:t>Найдите верные утверждения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0BD4FCA-112A-4DF6-8285-C1F24F625F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1880" y="1571413"/>
            <a:ext cx="2926334" cy="2591025"/>
          </a:xfrm>
          <a:prstGeom prst="rect">
            <a:avLst/>
          </a:prstGeom>
        </p:spPr>
      </p:pic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62673971-A697-4531-9912-4CFF1E286632}"/>
              </a:ext>
            </a:extLst>
          </p:cNvPr>
          <p:cNvCxnSpPr/>
          <p:nvPr/>
        </p:nvCxnSpPr>
        <p:spPr>
          <a:xfrm flipH="1" flipV="1">
            <a:off x="2411760" y="1988840"/>
            <a:ext cx="1008112" cy="28803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CFF37082-C821-4A60-B3E5-894922E35A4A}"/>
              </a:ext>
            </a:extLst>
          </p:cNvPr>
          <p:cNvCxnSpPr/>
          <p:nvPr/>
        </p:nvCxnSpPr>
        <p:spPr>
          <a:xfrm flipH="1">
            <a:off x="2699792" y="3645024"/>
            <a:ext cx="864096" cy="51741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EA3768D4-D908-4D55-86E5-405FBC636331}"/>
              </a:ext>
            </a:extLst>
          </p:cNvPr>
          <p:cNvCxnSpPr/>
          <p:nvPr/>
        </p:nvCxnSpPr>
        <p:spPr>
          <a:xfrm flipV="1">
            <a:off x="6300192" y="1412776"/>
            <a:ext cx="1080120" cy="57606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62D6E029-51E7-43FC-87AB-4725385AE342}"/>
              </a:ext>
            </a:extLst>
          </p:cNvPr>
          <p:cNvCxnSpPr/>
          <p:nvPr/>
        </p:nvCxnSpPr>
        <p:spPr>
          <a:xfrm>
            <a:off x="6660232" y="3356992"/>
            <a:ext cx="1152128" cy="36004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C39EA4B3-B7D3-4CA3-8809-1978CD09087A}"/>
              </a:ext>
            </a:extLst>
          </p:cNvPr>
          <p:cNvCxnSpPr/>
          <p:nvPr/>
        </p:nvCxnSpPr>
        <p:spPr>
          <a:xfrm flipH="1" flipV="1">
            <a:off x="3203848" y="1124744"/>
            <a:ext cx="648072" cy="57606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610AEEDF-F5BD-48D8-A78E-943E19326A03}"/>
              </a:ext>
            </a:extLst>
          </p:cNvPr>
          <p:cNvCxnSpPr/>
          <p:nvPr/>
        </p:nvCxnSpPr>
        <p:spPr>
          <a:xfrm>
            <a:off x="6058174" y="4005064"/>
            <a:ext cx="602058" cy="57606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8522B7E2-6DEF-4D33-B02C-4C4C3245DE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9296" y="4957504"/>
            <a:ext cx="2357504" cy="63139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241B9B22-B852-4E6C-9552-1BAFF072BD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2430" y="5616028"/>
            <a:ext cx="2518151" cy="431822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537C6521-9650-4C08-91AF-58B1FF27C1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7624" y="6055330"/>
            <a:ext cx="2813111" cy="482402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3EE5B832-B9F7-42D5-B83B-A5AAF5777A1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37692" y="5992403"/>
            <a:ext cx="2317370" cy="610300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025AE7FD-C937-4A55-8D8D-65E044D1A52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19541" y="5144525"/>
            <a:ext cx="2518151" cy="917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903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8953C10-5828-4CD0-87C3-065202B910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9519" y="764704"/>
            <a:ext cx="2926334" cy="2591025"/>
          </a:xfrm>
          <a:prstGeom prst="rect">
            <a:avLst/>
          </a:prstGeom>
        </p:spPr>
      </p:pic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id="{5915FFCA-D4FF-4203-B6AF-39BE8070F036}"/>
              </a:ext>
            </a:extLst>
          </p:cNvPr>
          <p:cNvCxnSpPr>
            <a:cxnSpLocks/>
          </p:cNvCxnSpPr>
          <p:nvPr/>
        </p:nvCxnSpPr>
        <p:spPr>
          <a:xfrm flipH="1">
            <a:off x="2506645" y="2744924"/>
            <a:ext cx="1023760" cy="109018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991B9DB-F7B7-444B-8B3F-1EDE6469BC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5434038">
            <a:off x="5931903" y="2997103"/>
            <a:ext cx="1676729" cy="101033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BE0F902-CFDC-40E2-A154-CAFE717447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7624" y="3845577"/>
            <a:ext cx="2810500" cy="48162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49458C0-832C-4635-8728-20683A0C7C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2651" y="4215113"/>
            <a:ext cx="2517866" cy="43285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5CDC614-2725-418A-BFFC-0FCFA86A4DD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5229200"/>
            <a:ext cx="1162314" cy="153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8874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FDF258-C333-48A5-BB44-6B3E3DF25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7664" y="2060848"/>
            <a:ext cx="6995120" cy="1143000"/>
          </a:xfrm>
        </p:spPr>
        <p:txBody>
          <a:bodyPr/>
          <a:lstStyle/>
          <a:p>
            <a:r>
              <a:rPr lang="ru-RU" sz="8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anose="02000508030000020003" pitchFamily="2" charset="0"/>
              </a:rPr>
              <a:t>Спасибо за урок!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B2C9E23-3F87-44AE-8CAA-550C3C3368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8536" y="3648952"/>
            <a:ext cx="6804248" cy="161417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C127FF2-7532-4963-B252-486AD71707C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9760" t="19551" r="5481" b="1115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7608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1A8680-9084-4B3F-B840-B903FF2528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32" y="274638"/>
            <a:ext cx="7704856" cy="850106"/>
          </a:xfrm>
        </p:spPr>
        <p:txBody>
          <a:bodyPr/>
          <a:lstStyle/>
          <a:p>
            <a:r>
              <a:rPr lang="ru-RU" sz="3200" dirty="0">
                <a:solidFill>
                  <a:schemeClr val="accent3">
                    <a:lumMod val="75000"/>
                  </a:schemeClr>
                </a:solidFill>
              </a:rPr>
              <a:t>Найдите в каждой строке лишнюю букву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C212215-D333-4F0F-90D4-F18695B783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493696"/>
            <a:ext cx="2592288" cy="4525963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/>
              <a:t>А У И Э</a:t>
            </a:r>
          </a:p>
          <a:p>
            <a:pPr marL="0" indent="0">
              <a:buNone/>
            </a:pPr>
            <a:endParaRPr lang="ru-RU" sz="3600" dirty="0"/>
          </a:p>
          <a:p>
            <a:pPr marL="0" indent="0">
              <a:buNone/>
            </a:pPr>
            <a:r>
              <a:rPr lang="ru-RU" sz="3600" dirty="0"/>
              <a:t>Л М Б Н</a:t>
            </a:r>
          </a:p>
          <a:p>
            <a:pPr marL="0" indent="0">
              <a:buNone/>
            </a:pPr>
            <a:endParaRPr lang="ru-RU" sz="3600" dirty="0"/>
          </a:p>
          <a:p>
            <a:pPr marL="0" indent="0">
              <a:buNone/>
            </a:pPr>
            <a:r>
              <a:rPr lang="ru-RU" sz="3600" dirty="0"/>
              <a:t>Ч Ц Г Х</a:t>
            </a:r>
          </a:p>
          <a:p>
            <a:pPr marL="0" indent="0">
              <a:buNone/>
            </a:pPr>
            <a:endParaRPr lang="ru-RU" sz="3600" dirty="0"/>
          </a:p>
          <a:p>
            <a:pPr marL="0" indent="0">
              <a:buNone/>
            </a:pPr>
            <a:r>
              <a:rPr lang="ru-RU" sz="3600" dirty="0"/>
              <a:t>Е Ё Р Я</a:t>
            </a:r>
          </a:p>
          <a:p>
            <a:pPr marL="0" indent="0">
              <a:buNone/>
            </a:pPr>
            <a:endParaRPr lang="ru-RU" sz="1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F3862A8-47A7-4F50-9957-C70E9048252E}"/>
              </a:ext>
            </a:extLst>
          </p:cNvPr>
          <p:cNvSpPr txBox="1"/>
          <p:nvPr/>
        </p:nvSpPr>
        <p:spPr>
          <a:xfrm>
            <a:off x="5112060" y="1493696"/>
            <a:ext cx="1296144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chemeClr val="accent1">
                    <a:lumMod val="75000"/>
                  </a:schemeClr>
                </a:solidFill>
              </a:rPr>
              <a:t>И</a:t>
            </a:r>
          </a:p>
          <a:p>
            <a:endParaRPr lang="ru-RU" sz="40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4000" dirty="0">
                <a:solidFill>
                  <a:schemeClr val="accent1">
                    <a:lumMod val="75000"/>
                  </a:schemeClr>
                </a:solidFill>
              </a:rPr>
              <a:t>Б</a:t>
            </a:r>
          </a:p>
          <a:p>
            <a:endParaRPr lang="ru-RU" sz="40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4000" dirty="0">
                <a:solidFill>
                  <a:schemeClr val="accent1">
                    <a:lumMod val="75000"/>
                  </a:schemeClr>
                </a:solidFill>
              </a:rPr>
              <a:t>Г</a:t>
            </a:r>
          </a:p>
          <a:p>
            <a:endParaRPr lang="ru-RU" sz="40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4000" dirty="0">
                <a:solidFill>
                  <a:schemeClr val="accent1">
                    <a:lumMod val="75000"/>
                  </a:schemeClr>
                </a:solidFill>
              </a:rPr>
              <a:t>Р</a:t>
            </a:r>
            <a:endParaRPr lang="ru-RU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457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BC9726-A39B-4AF0-9531-1ED131BD9D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7664" y="234776"/>
            <a:ext cx="7272808" cy="994122"/>
          </a:xfrm>
        </p:spPr>
        <p:txBody>
          <a:bodyPr/>
          <a:lstStyle/>
          <a:p>
            <a:r>
              <a:rPr lang="ru-RU" sz="3600" dirty="0"/>
              <a:t>Составьте из этих лишних букв слово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25AAD7-7DD3-4DFE-AF00-FFD7FC792622}"/>
              </a:ext>
            </a:extLst>
          </p:cNvPr>
          <p:cNvSpPr txBox="1"/>
          <p:nvPr/>
        </p:nvSpPr>
        <p:spPr>
          <a:xfrm>
            <a:off x="3707904" y="1844824"/>
            <a:ext cx="237974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chemeClr val="accent1">
                    <a:lumMod val="75000"/>
                  </a:schemeClr>
                </a:solidFill>
              </a:rPr>
              <a:t>И Б Г Р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4CA31B2-638F-4858-9FD3-F7C55B98FBF5}"/>
              </a:ext>
            </a:extLst>
          </p:cNvPr>
          <p:cNvSpPr txBox="1"/>
          <p:nvPr/>
        </p:nvSpPr>
        <p:spPr>
          <a:xfrm>
            <a:off x="3970799" y="3075057"/>
            <a:ext cx="185395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ГРИБ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59A56C5-17B6-44B6-A7B5-F1516613A7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437" y="3429000"/>
            <a:ext cx="2503954" cy="2780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7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261C65-03D4-4DFC-8D7B-C8B20F254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1680" y="274638"/>
            <a:ext cx="6995120" cy="850106"/>
          </a:xfrm>
        </p:spPr>
        <p:txBody>
          <a:bodyPr/>
          <a:lstStyle/>
          <a:p>
            <a:r>
              <a:rPr lang="ru-RU" dirty="0"/>
              <a:t>Минутка </a:t>
            </a:r>
            <a:r>
              <a:rPr lang="ru-RU" sz="4000" dirty="0"/>
              <a:t>чистописания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0EDDED4-C2A7-4B7F-8196-C9B9CD9715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6600" b="1" dirty="0">
                <a:solidFill>
                  <a:schemeClr val="accent1">
                    <a:lumMod val="75000"/>
                  </a:schemeClr>
                </a:solidFill>
                <a:latin typeface="Propisi" panose="02000508030000020003" pitchFamily="2" charset="0"/>
              </a:rPr>
              <a:t>Г  г   Гг</a:t>
            </a:r>
          </a:p>
          <a:p>
            <a:pPr marL="0" indent="0">
              <a:buNone/>
            </a:pPr>
            <a:r>
              <a:rPr lang="ru-RU" sz="6600" b="1" dirty="0">
                <a:solidFill>
                  <a:schemeClr val="accent1">
                    <a:lumMod val="75000"/>
                  </a:schemeClr>
                </a:solidFill>
                <a:latin typeface="Propisi" panose="02000508030000020003" pitchFamily="2" charset="0"/>
              </a:rPr>
              <a:t>ги   гя</a:t>
            </a:r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6011C292-9E03-4A12-8B59-E86124EA19B4}"/>
              </a:ext>
            </a:extLst>
          </p:cNvPr>
          <p:cNvCxnSpPr/>
          <p:nvPr/>
        </p:nvCxnSpPr>
        <p:spPr>
          <a:xfrm>
            <a:off x="1691680" y="2420888"/>
            <a:ext cx="597666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3C62DC59-011A-4626-84B4-4681E5C45C71}"/>
              </a:ext>
            </a:extLst>
          </p:cNvPr>
          <p:cNvCxnSpPr/>
          <p:nvPr/>
        </p:nvCxnSpPr>
        <p:spPr>
          <a:xfrm>
            <a:off x="1765571" y="3645024"/>
            <a:ext cx="597666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DD84F47-BB97-42CE-8D68-096BC19D329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022"/>
          <a:stretch/>
        </p:blipFill>
        <p:spPr>
          <a:xfrm>
            <a:off x="4355976" y="5737227"/>
            <a:ext cx="4571999" cy="89162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100BF5F-D894-46BB-8542-91847899AD9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9760" t="19551" r="5481" b="1067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0887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2FFB2C-F801-41DE-8830-5F13DFB180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672" y="404664"/>
            <a:ext cx="6995120" cy="1143000"/>
          </a:xfrm>
        </p:spPr>
        <p:txBody>
          <a:bodyPr/>
          <a:lstStyle/>
          <a:p>
            <a:r>
              <a:rPr lang="ru-RU" sz="2800" dirty="0"/>
              <a:t>Буква «Г» гуляла по страничкам ваших тетрадей и пришла в семью …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4683DC3-477F-4460-AAC1-5037BA9CBA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2976" y="1547664"/>
            <a:ext cx="4608512" cy="47649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77331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995120" cy="634082"/>
          </a:xfrm>
        </p:spPr>
        <p:txBody>
          <a:bodyPr/>
          <a:lstStyle/>
          <a:p>
            <a:r>
              <a:rPr lang="ru-RU" sz="3600" dirty="0">
                <a:latin typeface="Comic Sans MS" pitchFamily="66" charset="0"/>
              </a:rPr>
              <a:t>Дополните текст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6614FFA-9404-43F8-8C7D-69B1D6C8959A}"/>
              </a:ext>
            </a:extLst>
          </p:cNvPr>
          <p:cNvSpPr txBox="1"/>
          <p:nvPr/>
        </p:nvSpPr>
        <p:spPr>
          <a:xfrm>
            <a:off x="1691680" y="975378"/>
            <a:ext cx="6912768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accent1">
                    <a:lumMod val="75000"/>
                  </a:schemeClr>
                </a:solidFill>
              </a:rPr>
              <a:t>-Идут __ ___         ,         и           .</a:t>
            </a:r>
          </a:p>
          <a:p>
            <a:endParaRPr lang="ru-RU" sz="32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3200" dirty="0">
                <a:solidFill>
                  <a:schemeClr val="accent1">
                    <a:lumMod val="75000"/>
                  </a:schemeClr>
                </a:solidFill>
              </a:rPr>
              <a:t>Навстречу __ _____         .</a:t>
            </a:r>
          </a:p>
          <a:p>
            <a:endParaRPr lang="ru-RU" sz="32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3200" dirty="0">
                <a:solidFill>
                  <a:schemeClr val="accent1">
                    <a:lumMod val="75000"/>
                  </a:schemeClr>
                </a:solidFill>
              </a:rPr>
              <a:t>-О! Здравствуйте! Вы кто?</a:t>
            </a:r>
          </a:p>
          <a:p>
            <a:endParaRPr lang="ru-RU" sz="3200" dirty="0">
              <a:solidFill>
                <a:schemeClr val="accent1">
                  <a:lumMod val="75000"/>
                </a:schemeClr>
              </a:solidFill>
            </a:endParaRPr>
          </a:p>
          <a:p>
            <a:pPr marL="457200" indent="-457200">
              <a:buFontTx/>
              <a:buChar char="-"/>
            </a:pPr>
            <a:r>
              <a:rPr lang="ru-RU" sz="3200" dirty="0">
                <a:solidFill>
                  <a:schemeClr val="accent1">
                    <a:lumMod val="75000"/>
                  </a:schemeClr>
                </a:solidFill>
              </a:rPr>
              <a:t>Я         , это       , а это наши</a:t>
            </a:r>
          </a:p>
          <a:p>
            <a:pPr marL="457200" indent="-457200">
              <a:buFontTx/>
              <a:buChar char="-"/>
            </a:pPr>
            <a:endParaRPr lang="ru-RU" sz="32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3200" dirty="0">
                <a:solidFill>
                  <a:schemeClr val="accent1">
                    <a:lumMod val="75000"/>
                  </a:schemeClr>
                </a:solidFill>
              </a:rPr>
              <a:t> _____. А вы кто?</a:t>
            </a:r>
          </a:p>
          <a:p>
            <a:pPr marL="457200" indent="-457200">
              <a:buFontTx/>
              <a:buChar char="-"/>
            </a:pPr>
            <a:endParaRPr lang="ru-RU" sz="32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3200" dirty="0">
                <a:solidFill>
                  <a:schemeClr val="accent1">
                    <a:lumMod val="75000"/>
                  </a:schemeClr>
                </a:solidFill>
              </a:rPr>
              <a:t>- А я ваша родственница -       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0426D9B-A21E-441B-9215-01DE4BB0A82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41" t="40704" r="13703" b="3521"/>
          <a:stretch/>
        </p:blipFill>
        <p:spPr>
          <a:xfrm>
            <a:off x="4606441" y="975378"/>
            <a:ext cx="805826" cy="99543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01F5F82-7468-4DF7-89E4-E9F6977FC5B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85" r="67359" b="24768"/>
          <a:stretch/>
        </p:blipFill>
        <p:spPr>
          <a:xfrm>
            <a:off x="5724128" y="975378"/>
            <a:ext cx="785610" cy="99543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03E374A-60B8-4611-BC91-D120B8F3FA3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59" t="3483" r="32641" b="79215"/>
          <a:stretch/>
        </p:blipFill>
        <p:spPr>
          <a:xfrm>
            <a:off x="7118262" y="908720"/>
            <a:ext cx="1131578" cy="96882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76F0922-C12B-46BD-A8C8-2FBAEDEEE3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1627" y="2037468"/>
            <a:ext cx="861797" cy="85926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01F4A5C-3F60-4222-9AE3-D155A6044D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7784" y="3789040"/>
            <a:ext cx="750723" cy="926042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205F1326-C8F0-4CA8-AEB3-0BBED50C7C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11413" y="3713209"/>
            <a:ext cx="786452" cy="993734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55AA8B52-936D-4032-8D64-8D026867C47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24440" y="5624967"/>
            <a:ext cx="859611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5241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1D93E0C-D619-4BD7-9861-74DCE1A4F8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060848"/>
            <a:ext cx="3069145" cy="36473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6FC1413-761C-479D-A31D-37DEE5E34E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388882"/>
            <a:ext cx="2086372" cy="208023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23D2072-958F-4942-B4EE-AE92CFB8929D}"/>
              </a:ext>
            </a:extLst>
          </p:cNvPr>
          <p:cNvSpPr txBox="1"/>
          <p:nvPr/>
        </p:nvSpPr>
        <p:spPr>
          <a:xfrm>
            <a:off x="3203848" y="683985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accent1">
                    <a:lumMod val="75000"/>
                  </a:schemeClr>
                </a:solidFill>
              </a:rPr>
              <a:t>Родственники?</a:t>
            </a:r>
          </a:p>
        </p:txBody>
      </p: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94D4FE46-C574-45C0-879F-4E9D278F0456}"/>
              </a:ext>
            </a:extLst>
          </p:cNvPr>
          <p:cNvCxnSpPr>
            <a:cxnSpLocks/>
            <a:endCxn id="5" idx="0"/>
          </p:cNvCxnSpPr>
          <p:nvPr/>
        </p:nvCxnSpPr>
        <p:spPr>
          <a:xfrm flipH="1">
            <a:off x="3442277" y="1268760"/>
            <a:ext cx="553660" cy="79208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DD16CC6-54F4-4F51-827D-14C7E7A421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7171908">
            <a:off x="5439776" y="1207415"/>
            <a:ext cx="731583" cy="963251"/>
          </a:xfrm>
          <a:prstGeom prst="rect">
            <a:avLst/>
          </a:prstGeom>
        </p:spPr>
      </p:pic>
      <p:sp>
        <p:nvSpPr>
          <p:cNvPr id="13" name="Знак умножения 12">
            <a:extLst>
              <a:ext uri="{FF2B5EF4-FFF2-40B4-BE49-F238E27FC236}">
                <a16:creationId xmlns:a16="http://schemas.microsoft.com/office/drawing/2014/main" id="{834D9DF7-6C74-4F3F-9354-0E775E7911F5}"/>
              </a:ext>
            </a:extLst>
          </p:cNvPr>
          <p:cNvSpPr/>
          <p:nvPr/>
        </p:nvSpPr>
        <p:spPr>
          <a:xfrm rot="19969700">
            <a:off x="5869118" y="2269307"/>
            <a:ext cx="1872208" cy="2664296"/>
          </a:xfrm>
          <a:prstGeom prst="mathMultiply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0661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E10F45-FFA4-4440-9325-DC7BA1F87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616" y="404664"/>
            <a:ext cx="7715200" cy="1143000"/>
          </a:xfrm>
        </p:spPr>
        <p:txBody>
          <a:bodyPr/>
          <a:lstStyle/>
          <a:p>
            <a:r>
              <a:rPr lang="ru-RU" sz="3600" dirty="0"/>
              <a:t>Тема нашего урока: </a:t>
            </a:r>
            <a:br>
              <a:rPr lang="ru-RU" sz="4000" b="1" dirty="0"/>
            </a:br>
            <a:endParaRPr lang="ru-RU" sz="40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9749385-A0A2-4D6A-A47D-DF06B683C1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204864"/>
            <a:ext cx="3432947" cy="440592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18B4D20-BB08-4C55-B48D-912D8DA10B61}"/>
              </a:ext>
            </a:extLst>
          </p:cNvPr>
          <p:cNvSpPr txBox="1"/>
          <p:nvPr/>
        </p:nvSpPr>
        <p:spPr>
          <a:xfrm>
            <a:off x="1897903" y="1124744"/>
            <a:ext cx="6202489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3">
                    <a:lumMod val="75000"/>
                  </a:schemeClr>
                </a:solidFill>
              </a:rPr>
              <a:t>«Что такое корень слова? </a:t>
            </a:r>
            <a:br>
              <a:rPr lang="ru-RU" sz="3600" b="1" dirty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3600" b="1" dirty="0">
                <a:solidFill>
                  <a:schemeClr val="accent3">
                    <a:lumMod val="75000"/>
                  </a:schemeClr>
                </a:solidFill>
              </a:rPr>
              <a:t>Что такое однокоренные слова?»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21703DC-70EE-420E-A2B0-59BD199F3F7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13"/>
          <a:stretch/>
        </p:blipFill>
        <p:spPr>
          <a:xfrm>
            <a:off x="6886407" y="4610626"/>
            <a:ext cx="1944409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531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34F33B-E8CD-4BE8-BA05-6DE85D3E3B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8008" y="270780"/>
            <a:ext cx="7128792" cy="922114"/>
          </a:xfrm>
        </p:spPr>
        <p:txBody>
          <a:bodyPr/>
          <a:lstStyle/>
          <a:p>
            <a:r>
              <a:rPr lang="ru-RU" sz="3200" dirty="0"/>
              <a:t>Найдите на каждом дереве лишнее слово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EC04ECD-8963-43F5-BAFC-331C252C56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3" y="1361656"/>
            <a:ext cx="3862772" cy="386277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FA07575-5635-4A1E-A863-20146846B2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2404" y="1361656"/>
            <a:ext cx="3875888" cy="3862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552279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Другая 2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74806"/>
      </a:hlink>
      <a:folHlink>
        <a:srgbClr val="974806"/>
      </a:folHlink>
    </a:clrScheme>
    <a:fontScheme name="для шаблонов синий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211</Words>
  <Application>Microsoft Office PowerPoint</Application>
  <PresentationFormat>Экран (4:3)</PresentationFormat>
  <Paragraphs>63</Paragraphs>
  <Slides>16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Comic Sans MS</vt:lpstr>
      <vt:lpstr>Calibri</vt:lpstr>
      <vt:lpstr>Arial</vt:lpstr>
      <vt:lpstr>Propisi</vt:lpstr>
      <vt:lpstr>1_Тема Office</vt:lpstr>
      <vt:lpstr> Что такое корень слова?  Что такое однокоренные слова? </vt:lpstr>
      <vt:lpstr>Найдите в каждой строке лишнюю букву </vt:lpstr>
      <vt:lpstr>Составьте из этих лишних букв слово</vt:lpstr>
      <vt:lpstr>Минутка чистописания</vt:lpstr>
      <vt:lpstr>Буква «Г» гуляла по страничкам ваших тетрадей и пришла в семью … </vt:lpstr>
      <vt:lpstr>Дополните текст</vt:lpstr>
      <vt:lpstr>Презентация PowerPoint</vt:lpstr>
      <vt:lpstr>Тема нашего урока:  </vt:lpstr>
      <vt:lpstr>Найдите на каждом дереве лишнее слово</vt:lpstr>
      <vt:lpstr>Презентация PowerPoint</vt:lpstr>
      <vt:lpstr>Правило на странице 61 учебника</vt:lpstr>
      <vt:lpstr>Заселите домики</vt:lpstr>
      <vt:lpstr>Презентация PowerPoint</vt:lpstr>
      <vt:lpstr>Найдите верные утверждения</vt:lpstr>
      <vt:lpstr>Презентация PowerPoint</vt:lpstr>
      <vt:lpstr>Спасибо за урок!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Тетрадь на спирали</dc:title>
  <dc:creator>Фокина Лидия Петровна</dc:creator>
  <cp:keywords>Шаблон презентации</cp:keywords>
  <cp:lastModifiedBy>PC</cp:lastModifiedBy>
  <cp:revision>96</cp:revision>
  <dcterms:created xsi:type="dcterms:W3CDTF">2014-07-06T18:18:01Z</dcterms:created>
  <dcterms:modified xsi:type="dcterms:W3CDTF">2021-12-19T16:52:31Z</dcterms:modified>
</cp:coreProperties>
</file>