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7" r:id="rId3"/>
    <p:sldId id="268" r:id="rId4"/>
    <p:sldId id="269" r:id="rId5"/>
    <p:sldId id="279" r:id="rId6"/>
    <p:sldId id="271" r:id="rId7"/>
    <p:sldId id="280" r:id="rId8"/>
    <p:sldId id="281" r:id="rId9"/>
    <p:sldId id="285" r:id="rId10"/>
    <p:sldId id="286" r:id="rId11"/>
    <p:sldId id="275" r:id="rId12"/>
    <p:sldId id="282" r:id="rId13"/>
    <p:sldId id="277" r:id="rId14"/>
    <p:sldId id="27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7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0AFA5DBF-474D-442A-9FE5-FC4FBE04B89E}" type="datetimeFigureOut">
              <a:rPr lang="ru-RU" smtClean="0"/>
              <a:pPr/>
              <a:t>11.09.2022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ACFDFD-3785-43D2-92EB-528810F71A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A5DBF-474D-442A-9FE5-FC4FBE04B89E}" type="datetimeFigureOut">
              <a:rPr lang="ru-RU" smtClean="0"/>
              <a:pPr/>
              <a:t>11.09.2022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CFDFD-3785-43D2-92EB-528810F71A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0AFA5DBF-474D-442A-9FE5-FC4FBE04B89E}" type="datetimeFigureOut">
              <a:rPr lang="ru-RU" smtClean="0"/>
              <a:pPr/>
              <a:t>11.09.2022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66ACFDFD-3785-43D2-92EB-528810F71A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A5DBF-474D-442A-9FE5-FC4FBE04B89E}" type="datetimeFigureOut">
              <a:rPr lang="ru-RU" smtClean="0"/>
              <a:pPr/>
              <a:t>11.09.2022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6ACFDFD-3785-43D2-92EB-528810F71A2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A5DBF-474D-442A-9FE5-FC4FBE04B89E}" type="datetimeFigureOut">
              <a:rPr lang="ru-RU" smtClean="0"/>
              <a:pPr/>
              <a:t>11.09.2022</a:t>
            </a:fld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66ACFDFD-3785-43D2-92EB-528810F71A2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0AFA5DBF-474D-442A-9FE5-FC4FBE04B89E}" type="datetimeFigureOut">
              <a:rPr lang="ru-RU" smtClean="0"/>
              <a:pPr/>
              <a:t>11.09.2022</a:t>
            </a:fld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6ACFDFD-3785-43D2-92EB-528810F71A2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0AFA5DBF-474D-442A-9FE5-FC4FBE04B89E}" type="datetimeFigureOut">
              <a:rPr lang="ru-RU" smtClean="0"/>
              <a:pPr/>
              <a:t>11.09.2022</a:t>
            </a:fld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6ACFDFD-3785-43D2-92EB-528810F71A2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 dirty="0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A5DBF-474D-442A-9FE5-FC4FBE04B89E}" type="datetimeFigureOut">
              <a:rPr lang="ru-RU" smtClean="0"/>
              <a:pPr/>
              <a:t>11.09.2022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6ACFDFD-3785-43D2-92EB-528810F71A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A5DBF-474D-442A-9FE5-FC4FBE04B89E}" type="datetimeFigureOut">
              <a:rPr lang="ru-RU" smtClean="0"/>
              <a:pPr/>
              <a:t>11.09.2022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ACFDFD-3785-43D2-92EB-528810F71A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A5DBF-474D-442A-9FE5-FC4FBE04B89E}" type="datetimeFigureOut">
              <a:rPr lang="ru-RU" smtClean="0"/>
              <a:pPr/>
              <a:t>11.09.2022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6ACFDFD-3785-43D2-92EB-528810F71A2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0AFA5DBF-474D-442A-9FE5-FC4FBE04B89E}" type="datetimeFigureOut">
              <a:rPr lang="ru-RU" smtClean="0"/>
              <a:pPr/>
              <a:t>11.09.2022</a:t>
            </a:fld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66ACFDFD-3785-43D2-92EB-528810F71A2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0AFA5DBF-474D-442A-9FE5-FC4FBE04B89E}" type="datetimeFigureOut">
              <a:rPr lang="ru-RU" smtClean="0"/>
              <a:pPr/>
              <a:t>11.09.2022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6ACFDFD-3785-43D2-92EB-528810F71A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5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23728" y="2204864"/>
            <a:ext cx="6477000" cy="1828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Знакомство со средой программирования «КуМир»</a:t>
            </a:r>
            <a:br>
              <a:rPr lang="ru-RU" dirty="0" smtClean="0"/>
            </a:br>
            <a:r>
              <a:rPr lang="ru-RU" dirty="0" smtClean="0"/>
              <a:t>Версия 1.9.0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Исполнитель «Черепаха»</a:t>
            </a:r>
          </a:p>
          <a:p>
            <a:r>
              <a:rPr lang="ru-RU" dirty="0" smtClean="0"/>
              <a:t>Урок 2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364088" y="5157192"/>
            <a:ext cx="3779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Кузнецова Елена Николаевна, </a:t>
            </a:r>
          </a:p>
          <a:p>
            <a:r>
              <a:rPr lang="ru-RU" sz="1600" smtClean="0"/>
              <a:t>учитель математики и  </a:t>
            </a:r>
            <a:r>
              <a:rPr lang="ru-RU" sz="1600" dirty="0" smtClean="0"/>
              <a:t>информатики высшей категории</a:t>
            </a:r>
            <a:endParaRPr lang="ru-RU" sz="1600" dirty="0"/>
          </a:p>
        </p:txBody>
      </p:sp>
      <p:sp>
        <p:nvSpPr>
          <p:cNvPr id="6" name="TextBox 4"/>
          <p:cNvSpPr txBox="1"/>
          <p:nvPr/>
        </p:nvSpPr>
        <p:spPr>
          <a:xfrm>
            <a:off x="539552" y="404664"/>
            <a:ext cx="7992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/>
              <a:t>Муниципальное бюджетное образовательное учреждение </a:t>
            </a:r>
          </a:p>
          <a:p>
            <a:pPr algn="ctr"/>
            <a:r>
              <a:rPr lang="ru-RU" dirty="0" smtClean="0"/>
              <a:t>«Средняя общеобразовательная школа № 22 г. Челябинска»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1628800"/>
            <a:ext cx="4464496" cy="468052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400" dirty="0" smtClean="0"/>
              <a:t>Дан алгоритм:</a:t>
            </a:r>
          </a:p>
          <a:p>
            <a:pPr indent="32004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b="1" dirty="0" smtClean="0"/>
              <a:t>использовать Черепаха</a:t>
            </a:r>
            <a:endParaRPr lang="ru-RU" sz="2400" dirty="0" smtClean="0"/>
          </a:p>
          <a:p>
            <a:pPr indent="32004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b="1" dirty="0" err="1" smtClean="0"/>
              <a:t>алг</a:t>
            </a:r>
            <a:r>
              <a:rPr lang="ru-RU" sz="2400" b="1" dirty="0" smtClean="0"/>
              <a:t> </a:t>
            </a:r>
            <a:endParaRPr lang="ru-RU" sz="2400" dirty="0" smtClean="0"/>
          </a:p>
          <a:p>
            <a:pPr indent="32004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b="1" dirty="0" err="1" smtClean="0"/>
              <a:t>нач</a:t>
            </a:r>
            <a:endParaRPr lang="ru-RU" sz="2400" dirty="0" smtClean="0"/>
          </a:p>
          <a:p>
            <a:pPr indent="32004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 smtClean="0"/>
              <a:t>опустить хвост</a:t>
            </a:r>
          </a:p>
          <a:p>
            <a:pPr indent="32004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 smtClean="0"/>
              <a:t>вперед(100)</a:t>
            </a:r>
          </a:p>
          <a:p>
            <a:pPr indent="32004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 smtClean="0"/>
              <a:t>вправо(120)</a:t>
            </a:r>
          </a:p>
          <a:p>
            <a:pPr indent="32004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 smtClean="0"/>
              <a:t>вперед(100)</a:t>
            </a:r>
          </a:p>
          <a:p>
            <a:pPr indent="32004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 smtClean="0"/>
              <a:t>вправо(120)</a:t>
            </a:r>
          </a:p>
          <a:p>
            <a:pPr indent="32004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 smtClean="0"/>
              <a:t>вперед(100)</a:t>
            </a:r>
          </a:p>
          <a:p>
            <a:pPr indent="32004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 smtClean="0"/>
              <a:t>вправо(120)</a:t>
            </a:r>
          </a:p>
          <a:p>
            <a:pPr indent="32004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 smtClean="0"/>
              <a:t>вперед(100)</a:t>
            </a:r>
          </a:p>
          <a:p>
            <a:pPr indent="32004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b="1" dirty="0" smtClean="0"/>
              <a:t>кон</a:t>
            </a:r>
            <a:endParaRPr lang="ru-RU" sz="2400" dirty="0" smtClean="0"/>
          </a:p>
          <a:p>
            <a:endParaRPr lang="ru-RU" sz="2400" b="1" dirty="0"/>
          </a:p>
        </p:txBody>
      </p:sp>
      <p:sp>
        <p:nvSpPr>
          <p:cNvPr id="931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31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31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319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523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5076056" y="1628800"/>
            <a:ext cx="3528392" cy="5068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2000" b="1" dirty="0" smtClean="0"/>
              <a:t>После  его выполнения Черепахой на экране компьютера будет изображен…</a:t>
            </a:r>
            <a:endParaRPr lang="ru-RU" sz="2000" dirty="0" smtClean="0"/>
          </a:p>
          <a:p>
            <a:pPr marL="457200" indent="-457200">
              <a:spcBef>
                <a:spcPts val="700"/>
              </a:spcBef>
              <a:buClr>
                <a:schemeClr val="accent2"/>
              </a:buClr>
              <a:buSzPct val="60000"/>
              <a:buFont typeface="+mj-lt"/>
              <a:buAutoNum type="arabicPeriod"/>
            </a:pPr>
            <a:r>
              <a:rPr lang="ru-RU" sz="2000" dirty="0" smtClean="0"/>
              <a:t>правильный пятиугольник</a:t>
            </a:r>
          </a:p>
          <a:p>
            <a:pPr marL="457200" indent="-457200">
              <a:spcBef>
                <a:spcPts val="700"/>
              </a:spcBef>
              <a:buClr>
                <a:schemeClr val="accent2"/>
              </a:buClr>
              <a:buSzPct val="60000"/>
              <a:buFont typeface="+mj-lt"/>
              <a:buAutoNum type="arabicPeriod"/>
            </a:pPr>
            <a:r>
              <a:rPr lang="ru-RU" sz="2000" dirty="0" smtClean="0"/>
              <a:t>правильный треугольник</a:t>
            </a:r>
          </a:p>
          <a:p>
            <a:pPr marL="457200" indent="-457200">
              <a:spcBef>
                <a:spcPts val="700"/>
              </a:spcBef>
              <a:buClr>
                <a:schemeClr val="accent2"/>
              </a:buClr>
              <a:buSzPct val="60000"/>
              <a:buFont typeface="+mj-lt"/>
              <a:buAutoNum type="arabicPeriod"/>
            </a:pPr>
            <a:r>
              <a:rPr lang="ru-RU" sz="2000" dirty="0" smtClean="0"/>
              <a:t>правильный шестиугольник</a:t>
            </a:r>
          </a:p>
          <a:p>
            <a:pPr marL="457200" indent="-457200">
              <a:spcBef>
                <a:spcPts val="700"/>
              </a:spcBef>
              <a:buClr>
                <a:schemeClr val="accent2"/>
              </a:buClr>
              <a:buSzPct val="60000"/>
              <a:buFont typeface="+mj-lt"/>
              <a:buAutoNum type="arabicPeriod"/>
            </a:pPr>
            <a:r>
              <a:rPr lang="ru-RU" sz="2000" dirty="0" smtClean="0"/>
              <a:t>квадрат</a:t>
            </a:r>
          </a:p>
          <a:p>
            <a:pPr>
              <a:buNone/>
            </a:pPr>
            <a:r>
              <a:rPr lang="ru-RU" sz="2000" b="1" u="sng" dirty="0" smtClean="0"/>
              <a:t>Подсказка: </a:t>
            </a:r>
          </a:p>
          <a:p>
            <a:r>
              <a:rPr lang="ru-RU" sz="2000" dirty="0" smtClean="0"/>
              <a:t>Правильный многоугольник – это многоугольник, в котором все стороны между собой равны и все углы между смежными сторонами равны.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3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419872" y="1628800"/>
            <a:ext cx="5418184" cy="5112568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6400" dirty="0" smtClean="0"/>
              <a:t>Дан алгоритм:</a:t>
            </a:r>
          </a:p>
          <a:p>
            <a:pPr indent="32004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b="1" dirty="0" smtClean="0"/>
              <a:t>использовать Черепаха</a:t>
            </a:r>
            <a:endParaRPr lang="ru-RU" sz="6400" dirty="0" smtClean="0"/>
          </a:p>
          <a:p>
            <a:pPr indent="32004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b="1" dirty="0" err="1" smtClean="0"/>
              <a:t>алг</a:t>
            </a:r>
            <a:r>
              <a:rPr lang="ru-RU" sz="6400" b="1" dirty="0" smtClean="0"/>
              <a:t> </a:t>
            </a:r>
            <a:endParaRPr lang="ru-RU" sz="6400" dirty="0" smtClean="0"/>
          </a:p>
          <a:p>
            <a:pPr indent="32004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b="1" dirty="0" err="1" smtClean="0"/>
              <a:t>нач</a:t>
            </a:r>
            <a:endParaRPr lang="ru-RU" sz="6400" dirty="0" smtClean="0"/>
          </a:p>
          <a:p>
            <a:pPr indent="32004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dirty="0" smtClean="0"/>
              <a:t>опустить хвост</a:t>
            </a:r>
          </a:p>
          <a:p>
            <a:pPr indent="32004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dirty="0" smtClean="0"/>
              <a:t>вправо(</a:t>
            </a:r>
            <a:r>
              <a:rPr lang="ru-RU" sz="6400" dirty="0" smtClean="0">
                <a:solidFill>
                  <a:srgbClr val="FF0000"/>
                </a:solidFill>
              </a:rPr>
              <a:t>?</a:t>
            </a:r>
            <a:r>
              <a:rPr lang="ru-RU" sz="6400" dirty="0" smtClean="0"/>
              <a:t>)</a:t>
            </a:r>
          </a:p>
          <a:p>
            <a:pPr indent="32004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dirty="0" smtClean="0"/>
              <a:t>вперед(100)</a:t>
            </a:r>
          </a:p>
          <a:p>
            <a:pPr indent="32004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dirty="0" smtClean="0"/>
              <a:t>вправо(</a:t>
            </a:r>
            <a:r>
              <a:rPr lang="ru-RU" sz="6400" dirty="0" smtClean="0">
                <a:solidFill>
                  <a:srgbClr val="FF0000"/>
                </a:solidFill>
              </a:rPr>
              <a:t>?</a:t>
            </a:r>
            <a:r>
              <a:rPr lang="ru-RU" sz="6400" dirty="0" smtClean="0"/>
              <a:t>)</a:t>
            </a:r>
          </a:p>
          <a:p>
            <a:pPr indent="32004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dirty="0" smtClean="0"/>
              <a:t>вперед(100)</a:t>
            </a:r>
          </a:p>
          <a:p>
            <a:pPr indent="32004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dirty="0" smtClean="0"/>
              <a:t>вправо(</a:t>
            </a:r>
            <a:r>
              <a:rPr lang="ru-RU" sz="6400" dirty="0" smtClean="0">
                <a:solidFill>
                  <a:srgbClr val="FF0000"/>
                </a:solidFill>
              </a:rPr>
              <a:t>?</a:t>
            </a:r>
            <a:r>
              <a:rPr lang="ru-RU" sz="6400" dirty="0" smtClean="0"/>
              <a:t>)</a:t>
            </a:r>
          </a:p>
          <a:p>
            <a:pPr indent="32004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dirty="0" smtClean="0"/>
              <a:t>вперед(100)</a:t>
            </a:r>
          </a:p>
          <a:p>
            <a:pPr indent="32004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dirty="0" smtClean="0"/>
              <a:t>вправо(</a:t>
            </a:r>
            <a:r>
              <a:rPr lang="ru-RU" sz="6400" dirty="0" smtClean="0">
                <a:solidFill>
                  <a:srgbClr val="FF0000"/>
                </a:solidFill>
              </a:rPr>
              <a:t>?</a:t>
            </a:r>
            <a:r>
              <a:rPr lang="ru-RU" sz="6400" dirty="0" smtClean="0"/>
              <a:t>)</a:t>
            </a:r>
          </a:p>
          <a:p>
            <a:pPr indent="32004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dirty="0" smtClean="0"/>
              <a:t>вперед(100)</a:t>
            </a:r>
          </a:p>
          <a:p>
            <a:pPr indent="32004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dirty="0" smtClean="0"/>
              <a:t>вправо(</a:t>
            </a:r>
            <a:r>
              <a:rPr lang="ru-RU" sz="6400" dirty="0" smtClean="0">
                <a:solidFill>
                  <a:srgbClr val="FF0000"/>
                </a:solidFill>
              </a:rPr>
              <a:t>?</a:t>
            </a:r>
            <a:r>
              <a:rPr lang="ru-RU" sz="6400" dirty="0" smtClean="0"/>
              <a:t>)</a:t>
            </a:r>
          </a:p>
          <a:p>
            <a:pPr indent="32004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dirty="0" smtClean="0"/>
              <a:t>вперед(100)</a:t>
            </a:r>
          </a:p>
          <a:p>
            <a:pPr indent="32004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b="1" dirty="0" smtClean="0"/>
              <a:t>кон </a:t>
            </a:r>
            <a:endParaRPr lang="ru-RU" sz="6400" dirty="0" smtClean="0"/>
          </a:p>
          <a:p>
            <a:pPr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b="1" dirty="0" smtClean="0"/>
              <a:t>На какой угол вправо надо  поворачивать каждый раз Черепаху, чтобы она нарисовала правильный пятиугольник? Ответом является число, подставляемое в данном алгоритме в команду вправо вместо знака «вопрос» (?).</a:t>
            </a:r>
          </a:p>
          <a:p>
            <a:pPr>
              <a:buNone/>
            </a:pPr>
            <a:endParaRPr lang="ru-RU" sz="1800" dirty="0" smtClean="0"/>
          </a:p>
          <a:p>
            <a:endParaRPr lang="ru-RU" sz="2400" b="1" dirty="0"/>
          </a:p>
        </p:txBody>
      </p:sp>
      <p:sp>
        <p:nvSpPr>
          <p:cNvPr id="931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31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31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319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523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524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5240" name="Object 8"/>
          <p:cNvGraphicFramePr>
            <a:graphicFrameLocks noChangeAspect="1"/>
          </p:cNvGraphicFramePr>
          <p:nvPr/>
        </p:nvGraphicFramePr>
        <p:xfrm>
          <a:off x="539552" y="1772816"/>
          <a:ext cx="2200275" cy="1924050"/>
        </p:xfrm>
        <a:graphic>
          <a:graphicData uri="http://schemas.openxmlformats.org/presentationml/2006/ole">
            <p:oleObj spid="_x0000_s95240" name="Точечный рисунок" r:id="rId3" imgW="2200582" imgH="1924319" progId="PBrush">
              <p:embed/>
            </p:oleObj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179512" y="3861048"/>
            <a:ext cx="3312368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b="1" u="sng" dirty="0" smtClean="0"/>
              <a:t>Подсказка: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Правильный многоугольник – это многоугольник, в котором все стороны между собой равны и все углы между смежными сторонами равны.</a:t>
            </a:r>
          </a:p>
          <a:p>
            <a:endParaRPr lang="ru-RU" sz="800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Сумма  внешних углов правильного многоугольника равна 360 градусов.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4*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1700808"/>
            <a:ext cx="8226496" cy="86409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Составьте алгоритм для Черепахи, которая создает рисунок как на картинке.</a:t>
            </a:r>
          </a:p>
          <a:p>
            <a:endParaRPr lang="ru-RU" sz="2400" b="1" dirty="0"/>
          </a:p>
        </p:txBody>
      </p:sp>
      <p:sp>
        <p:nvSpPr>
          <p:cNvPr id="931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31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31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319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523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626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403" name="Object 3"/>
          <p:cNvGraphicFramePr>
            <a:graphicFrameLocks noChangeAspect="1"/>
          </p:cNvGraphicFramePr>
          <p:nvPr/>
        </p:nvGraphicFramePr>
        <p:xfrm>
          <a:off x="3059832" y="2924944"/>
          <a:ext cx="2376264" cy="3290728"/>
        </p:xfrm>
        <a:graphic>
          <a:graphicData uri="http://schemas.openxmlformats.org/presentationml/2006/ole">
            <p:oleObj spid="_x0000_s102403" name="Точечный рисунок" r:id="rId3" imgW="1838095" imgH="2800741" progId="PBrus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 smtClean="0"/>
              <a:t>Задание 1</a:t>
            </a:r>
          </a:p>
          <a:p>
            <a:pPr lvl="1"/>
            <a:r>
              <a:rPr lang="ru-RU" dirty="0" smtClean="0"/>
              <a:t>1, 2, 4, 6, 8, 9</a:t>
            </a:r>
          </a:p>
          <a:p>
            <a:r>
              <a:rPr lang="ru-RU" b="1" dirty="0" smtClean="0"/>
              <a:t>Задание 2</a:t>
            </a:r>
          </a:p>
          <a:p>
            <a:pPr lvl="1"/>
            <a:r>
              <a:rPr lang="ru-RU" dirty="0" smtClean="0"/>
              <a:t>2</a:t>
            </a:r>
          </a:p>
          <a:p>
            <a:r>
              <a:rPr lang="ru-RU" b="1" dirty="0" smtClean="0"/>
              <a:t>Задание 3</a:t>
            </a:r>
          </a:p>
          <a:p>
            <a:pPr lvl="1"/>
            <a:r>
              <a:rPr lang="ru-RU" dirty="0" smtClean="0"/>
              <a:t>72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Исполнитель «Черепаха»</a:t>
            </a:r>
            <a:br>
              <a:rPr lang="ru-RU" dirty="0" smtClean="0"/>
            </a:br>
            <a:r>
              <a:rPr lang="ru-RU" dirty="0" smtClean="0"/>
              <a:t>Рабочее поле «Черепахи»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44008" y="1844824"/>
            <a:ext cx="4320480" cy="468052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Исполнитель </a:t>
            </a:r>
            <a:r>
              <a:rPr lang="ru-RU" b="1" dirty="0" smtClean="0"/>
              <a:t>Черепаха</a:t>
            </a:r>
            <a:r>
              <a:rPr lang="ru-RU" dirty="0" smtClean="0"/>
              <a:t> понимает следующие команды:</a:t>
            </a:r>
          </a:p>
          <a:p>
            <a:pPr lvl="0"/>
            <a:r>
              <a:rPr lang="ru-RU" dirty="0" smtClean="0"/>
              <a:t>поднять хвост</a:t>
            </a:r>
          </a:p>
          <a:p>
            <a:pPr lvl="0"/>
            <a:r>
              <a:rPr lang="ru-RU" dirty="0" smtClean="0"/>
              <a:t>опустить хвост </a:t>
            </a:r>
          </a:p>
          <a:p>
            <a:pPr lvl="0"/>
            <a:r>
              <a:rPr lang="ru-RU" dirty="0" smtClean="0"/>
              <a:t>вперёд (N) </a:t>
            </a:r>
          </a:p>
          <a:p>
            <a:pPr lvl="0"/>
            <a:r>
              <a:rPr lang="ru-RU" dirty="0" smtClean="0"/>
              <a:t>назад (M) </a:t>
            </a:r>
          </a:p>
          <a:p>
            <a:pPr lvl="0"/>
            <a:r>
              <a:rPr lang="ru-RU" dirty="0" smtClean="0"/>
              <a:t>вправо (X) </a:t>
            </a:r>
          </a:p>
          <a:p>
            <a:pPr lvl="0"/>
            <a:r>
              <a:rPr lang="ru-RU" dirty="0" smtClean="0"/>
              <a:t>влево (Y) </a:t>
            </a:r>
          </a:p>
          <a:p>
            <a:pPr>
              <a:lnSpc>
                <a:spcPct val="120000"/>
              </a:lnSpc>
              <a:buNone/>
            </a:pPr>
            <a:r>
              <a:rPr lang="ru-RU" dirty="0" smtClean="0"/>
              <a:t>Размеры рабочего поля черепахи составляют 500х500 пикселей. Единица перемещения черепахи (один шаг) соответствует одному пикселю. Поле окружено рвом с водой (синей полосой), чтобы Черепаха не могла его покинуть.</a:t>
            </a:r>
            <a:endParaRPr lang="ru-RU" dirty="0"/>
          </a:p>
        </p:txBody>
      </p:sp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44824"/>
            <a:ext cx="4392488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Исполнитель «Черепаха»</a:t>
            </a:r>
            <a:br>
              <a:rPr lang="ru-RU" dirty="0" smtClean="0"/>
            </a:br>
            <a:r>
              <a:rPr lang="ru-RU" dirty="0" smtClean="0"/>
              <a:t>Рабочее поле «Черепахи»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148064" y="1556792"/>
            <a:ext cx="3816424" cy="5112568"/>
          </a:xfrm>
        </p:spPr>
        <p:txBody>
          <a:bodyPr>
            <a:noAutofit/>
          </a:bodyPr>
          <a:lstStyle/>
          <a:p>
            <a:r>
              <a:rPr lang="ru-RU" sz="1900" dirty="0" smtClean="0"/>
              <a:t>Для отображения рабочего поля на экране компьютера надо выбрать команду строки меню </a:t>
            </a:r>
            <a:r>
              <a:rPr lang="ru-RU" sz="1900" b="1" dirty="0" smtClean="0"/>
              <a:t>Миры – Черепаха. </a:t>
            </a:r>
            <a:r>
              <a:rPr lang="ru-RU" sz="1900" dirty="0" smtClean="0"/>
              <a:t>Для отображения пульта</a:t>
            </a:r>
            <a:r>
              <a:rPr lang="ru-RU" sz="1900" b="1" dirty="0" smtClean="0"/>
              <a:t> </a:t>
            </a:r>
            <a:r>
              <a:rPr lang="ru-RU" sz="1900" dirty="0" smtClean="0"/>
              <a:t>надо выбрать команду строки меню </a:t>
            </a:r>
            <a:r>
              <a:rPr lang="ru-RU" sz="1900" b="1" dirty="0" smtClean="0"/>
              <a:t>Миры – Черепаха </a:t>
            </a:r>
            <a:r>
              <a:rPr lang="ru-RU" sz="1900" dirty="0" smtClean="0"/>
              <a:t>– </a:t>
            </a:r>
            <a:r>
              <a:rPr lang="ru-RU" sz="1900" b="1" dirty="0" smtClean="0"/>
              <a:t>Пульт</a:t>
            </a:r>
            <a:endParaRPr lang="ru-RU" sz="1900" dirty="0" smtClean="0"/>
          </a:p>
          <a:p>
            <a:r>
              <a:rPr lang="ru-RU" sz="1900" dirty="0" smtClean="0"/>
              <a:t>При выполнении команды </a:t>
            </a:r>
            <a:r>
              <a:rPr lang="ru-RU" sz="1900" b="1" dirty="0" smtClean="0"/>
              <a:t>вперед (N)</a:t>
            </a:r>
            <a:r>
              <a:rPr lang="ru-RU" sz="1900" dirty="0" smtClean="0"/>
              <a:t> Черепаха проходит </a:t>
            </a:r>
            <a:r>
              <a:rPr lang="ru-RU" sz="1900" i="1" dirty="0" smtClean="0"/>
              <a:t>N</a:t>
            </a:r>
            <a:r>
              <a:rPr lang="ru-RU" sz="1900" dirty="0" smtClean="0"/>
              <a:t> шагов (пикселей) в том направлении, куда смотрит её голова. </a:t>
            </a:r>
          </a:p>
          <a:p>
            <a:r>
              <a:rPr lang="ru-RU" sz="1900" b="1" dirty="0" smtClean="0"/>
              <a:t>назад (М)</a:t>
            </a:r>
            <a:r>
              <a:rPr lang="ru-RU" sz="1900" dirty="0" smtClean="0"/>
              <a:t> Черепаха проходит </a:t>
            </a:r>
            <a:r>
              <a:rPr lang="ru-RU" sz="1900" i="1" dirty="0" smtClean="0"/>
              <a:t>M</a:t>
            </a:r>
            <a:r>
              <a:rPr lang="ru-RU" sz="1900" dirty="0" smtClean="0"/>
              <a:t> шагов (пикселей) в том направлении, куда смотрит её хвост. </a:t>
            </a:r>
            <a:r>
              <a:rPr lang="ru-RU" sz="1900" i="1" dirty="0" smtClean="0"/>
              <a:t>М</a:t>
            </a:r>
            <a:r>
              <a:rPr lang="ru-RU" sz="1900" dirty="0" smtClean="0"/>
              <a:t> и </a:t>
            </a:r>
            <a:r>
              <a:rPr lang="ru-RU" sz="1900" i="1" dirty="0" smtClean="0"/>
              <a:t>N</a:t>
            </a:r>
            <a:r>
              <a:rPr lang="ru-RU" sz="1900" dirty="0" smtClean="0"/>
              <a:t> – положительные целые числа.</a:t>
            </a:r>
            <a:endParaRPr lang="ru-RU" sz="1900" dirty="0"/>
          </a:p>
        </p:txBody>
      </p:sp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348880"/>
            <a:ext cx="3096344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0113" name="Object 1"/>
          <p:cNvGraphicFramePr>
            <a:graphicFrameLocks noChangeAspect="1"/>
          </p:cNvGraphicFramePr>
          <p:nvPr/>
        </p:nvGraphicFramePr>
        <p:xfrm>
          <a:off x="3347864" y="2348879"/>
          <a:ext cx="1872208" cy="3411579"/>
        </p:xfrm>
        <a:graphic>
          <a:graphicData uri="http://schemas.openxmlformats.org/presentationml/2006/ole">
            <p:oleObj spid="_x0000_s90113" name="Точечный рисунок" r:id="rId4" imgW="1714739" imgH="3123810" progId="PBrus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Исполнитель «Черепаха»</a:t>
            </a:r>
            <a:br>
              <a:rPr lang="ru-RU" dirty="0" smtClean="0"/>
            </a:br>
            <a:r>
              <a:rPr lang="ru-RU" dirty="0" smtClean="0"/>
              <a:t>Рабочее поле «Черепахи»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860032" y="1700808"/>
            <a:ext cx="3960440" cy="4998640"/>
          </a:xfrm>
        </p:spPr>
        <p:txBody>
          <a:bodyPr>
            <a:noAutofit/>
          </a:bodyPr>
          <a:lstStyle/>
          <a:p>
            <a:r>
              <a:rPr lang="ru-RU" sz="2000" dirty="0" smtClean="0"/>
              <a:t>Для изменения направления движения используются команды </a:t>
            </a:r>
            <a:r>
              <a:rPr lang="ru-RU" sz="2000" b="1" dirty="0" smtClean="0"/>
              <a:t>влево (Х)</a:t>
            </a:r>
            <a:r>
              <a:rPr lang="ru-RU" sz="2000" dirty="0" smtClean="0"/>
              <a:t> и </a:t>
            </a:r>
            <a:r>
              <a:rPr lang="ru-RU" sz="2000" b="1" dirty="0" smtClean="0"/>
              <a:t>вправо (Y)</a:t>
            </a:r>
            <a:r>
              <a:rPr lang="ru-RU" sz="2000" dirty="0" smtClean="0"/>
              <a:t>. Угол поворота может быть любым вещественным числом, единица измерения  – градусы. Угол вводится с точкой в качестве разделителя целой и дробной частей числа (только в рабочей области алгоритма). Угол можно также задавать на пульте вращая ручку-«циферблат».</a:t>
            </a:r>
          </a:p>
        </p:txBody>
      </p:sp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90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9089" name="Object 1"/>
          <p:cNvGraphicFramePr>
            <a:graphicFrameLocks noChangeAspect="1"/>
          </p:cNvGraphicFramePr>
          <p:nvPr/>
        </p:nvGraphicFramePr>
        <p:xfrm>
          <a:off x="107504" y="2492896"/>
          <a:ext cx="2876550" cy="3038475"/>
        </p:xfrm>
        <a:graphic>
          <a:graphicData uri="http://schemas.openxmlformats.org/presentationml/2006/ole">
            <p:oleObj spid="_x0000_s89089" name="Точечный рисунок" r:id="rId3" imgW="5210902" imgH="5495238" progId="PBrush">
              <p:embed/>
            </p:oleObj>
          </a:graphicData>
        </a:graphic>
      </p:graphicFrame>
      <p:sp>
        <p:nvSpPr>
          <p:cNvPr id="890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9091" name="Object 3"/>
          <p:cNvGraphicFramePr>
            <a:graphicFrameLocks noChangeAspect="1"/>
          </p:cNvGraphicFramePr>
          <p:nvPr/>
        </p:nvGraphicFramePr>
        <p:xfrm>
          <a:off x="2987824" y="2348880"/>
          <a:ext cx="1771650" cy="3238500"/>
        </p:xfrm>
        <a:graphic>
          <a:graphicData uri="http://schemas.openxmlformats.org/presentationml/2006/ole">
            <p:oleObj spid="_x0000_s89091" name="Точечный рисунок" r:id="rId4" imgW="2429214" imgH="4439270" progId="PBrus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Исполнитель «Черепаха»</a:t>
            </a:r>
            <a:br>
              <a:rPr lang="ru-RU" dirty="0" smtClean="0"/>
            </a:br>
            <a:r>
              <a:rPr lang="ru-RU" dirty="0" smtClean="0"/>
              <a:t>Рабочее поле «Черепахи»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932040" y="2204864"/>
            <a:ext cx="3960440" cy="4104456"/>
          </a:xfrm>
        </p:spPr>
        <p:txBody>
          <a:bodyPr>
            <a:noAutofit/>
          </a:bodyPr>
          <a:lstStyle/>
          <a:p>
            <a:r>
              <a:rPr lang="ru-RU" sz="1800" dirty="0" smtClean="0"/>
              <a:t>Если  </a:t>
            </a:r>
            <a:r>
              <a:rPr lang="ru-RU" sz="1800" b="1" dirty="0" smtClean="0"/>
              <a:t>хвост поднят</a:t>
            </a:r>
            <a:r>
              <a:rPr lang="ru-RU" sz="1800" dirty="0" smtClean="0"/>
              <a:t>, то Черепаха перемещается по рабочему полю в указанном направлении вперёд или назад на заданное количество шагов и не оставляет следа. При </a:t>
            </a:r>
            <a:r>
              <a:rPr lang="ru-RU" sz="1800" b="1" dirty="0" smtClean="0"/>
              <a:t>опущенном хвосте</a:t>
            </a:r>
            <a:r>
              <a:rPr lang="ru-RU" sz="1800" dirty="0" smtClean="0"/>
              <a:t> остаётся след от исходной точки до конечной. При передвижениях с опущенным хвостом черепаха оставляет след кончиком хвоста.</a:t>
            </a:r>
          </a:p>
        </p:txBody>
      </p:sp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90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9089" name="Object 1"/>
          <p:cNvGraphicFramePr>
            <a:graphicFrameLocks noChangeAspect="1"/>
          </p:cNvGraphicFramePr>
          <p:nvPr/>
        </p:nvGraphicFramePr>
        <p:xfrm>
          <a:off x="107504" y="2492896"/>
          <a:ext cx="2876550" cy="3038475"/>
        </p:xfrm>
        <a:graphic>
          <a:graphicData uri="http://schemas.openxmlformats.org/presentationml/2006/ole">
            <p:oleObj spid="_x0000_s99330" name="Точечный рисунок" r:id="rId3" imgW="5210902" imgH="5495238" progId="PBrush">
              <p:embed/>
            </p:oleObj>
          </a:graphicData>
        </a:graphic>
      </p:graphicFrame>
      <p:sp>
        <p:nvSpPr>
          <p:cNvPr id="890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9091" name="Object 3"/>
          <p:cNvGraphicFramePr>
            <a:graphicFrameLocks noChangeAspect="1"/>
          </p:cNvGraphicFramePr>
          <p:nvPr/>
        </p:nvGraphicFramePr>
        <p:xfrm>
          <a:off x="2987824" y="2348880"/>
          <a:ext cx="1771650" cy="3238500"/>
        </p:xfrm>
        <a:graphic>
          <a:graphicData uri="http://schemas.openxmlformats.org/presentationml/2006/ole">
            <p:oleObj spid="_x0000_s99331" name="Точечный рисунок" r:id="rId4" imgW="2429214" imgH="4439270" progId="PBrus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Исполнитель «Черепаха»</a:t>
            </a:r>
            <a:br>
              <a:rPr lang="ru-RU" dirty="0" smtClean="0"/>
            </a:br>
            <a:r>
              <a:rPr lang="ru-RU" dirty="0" smtClean="0"/>
              <a:t>Окно Рабочее поле «</a:t>
            </a:r>
            <a:r>
              <a:rPr lang="ru-RU" dirty="0" err="1" smtClean="0"/>
              <a:t>КуМира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508104" y="1916832"/>
            <a:ext cx="3384376" cy="4608512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ru-RU" dirty="0" smtClean="0"/>
              <a:t>Через пункт меню </a:t>
            </a:r>
            <a:r>
              <a:rPr lang="ru-RU" b="1" dirty="0" smtClean="0"/>
              <a:t>Вставка</a:t>
            </a:r>
            <a:r>
              <a:rPr lang="ru-RU" dirty="0" smtClean="0"/>
              <a:t>  можно вставить конструкции команд алгоритма, записываемого в </a:t>
            </a:r>
            <a:r>
              <a:rPr lang="ru-RU" b="1" dirty="0" smtClean="0"/>
              <a:t>Рабочей области</a:t>
            </a:r>
            <a:r>
              <a:rPr lang="ru-RU" dirty="0" smtClean="0"/>
              <a:t> окна программы. Например, для записи алгоритма для исполнителя Черепаха нужно вначале вставить команду </a:t>
            </a:r>
            <a:r>
              <a:rPr lang="ru-RU" b="1" dirty="0" smtClean="0"/>
              <a:t>использовать Черепаха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70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70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7043" name="Object 3"/>
          <p:cNvGraphicFramePr>
            <a:graphicFrameLocks noChangeAspect="1"/>
          </p:cNvGraphicFramePr>
          <p:nvPr/>
        </p:nvGraphicFramePr>
        <p:xfrm>
          <a:off x="395536" y="1916832"/>
          <a:ext cx="5048250" cy="4219575"/>
        </p:xfrm>
        <a:graphic>
          <a:graphicData uri="http://schemas.openxmlformats.org/presentationml/2006/ole">
            <p:oleObj spid="_x0000_s87043" name="Точечный рисунок" r:id="rId3" imgW="5819048" imgH="4866667" progId="PBrus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Исполнитель «Черепаха»</a:t>
            </a:r>
            <a:br>
              <a:rPr lang="ru-RU" dirty="0" smtClean="0"/>
            </a:br>
            <a:r>
              <a:rPr lang="ru-RU" dirty="0" smtClean="0"/>
              <a:t>Окно Рабочее поле «</a:t>
            </a:r>
            <a:r>
              <a:rPr lang="ru-RU" dirty="0" err="1" smtClean="0"/>
              <a:t>КуМира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4797152"/>
            <a:ext cx="8496944" cy="172819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В </a:t>
            </a:r>
            <a:r>
              <a:rPr lang="ru-RU" b="1" dirty="0" smtClean="0"/>
              <a:t>Рабочей области</a:t>
            </a:r>
            <a:r>
              <a:rPr lang="ru-RU" dirty="0" smtClean="0"/>
              <a:t> вводим алгоритм для указанного исполнителя. Алгоритмов, которые приводят к решению одной и той же задачи, может быть несколько.</a:t>
            </a:r>
            <a:endParaRPr lang="ru-RU" dirty="0"/>
          </a:p>
        </p:txBody>
      </p:sp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70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70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03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0355" name="Object 3"/>
          <p:cNvGraphicFramePr>
            <a:graphicFrameLocks noChangeAspect="1"/>
          </p:cNvGraphicFramePr>
          <p:nvPr/>
        </p:nvGraphicFramePr>
        <p:xfrm>
          <a:off x="1547664" y="1700808"/>
          <a:ext cx="5791200" cy="2867025"/>
        </p:xfrm>
        <a:graphic>
          <a:graphicData uri="http://schemas.openxmlformats.org/presentationml/2006/ole">
            <p:oleObj spid="_x0000_s100355" name="Точечный рисунок" r:id="rId3" imgW="5792008" imgH="2866667" progId="PBrus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Исполнитель «Черепаха»</a:t>
            </a:r>
            <a:br>
              <a:rPr lang="ru-RU" dirty="0" smtClean="0"/>
            </a:br>
            <a:r>
              <a:rPr lang="ru-RU" dirty="0" smtClean="0"/>
              <a:t>Окно Рабочее поле «</a:t>
            </a:r>
            <a:r>
              <a:rPr lang="ru-RU" dirty="0" err="1" smtClean="0"/>
              <a:t>КуМира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4797152"/>
            <a:ext cx="8496944" cy="1728192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ru-RU" dirty="0" smtClean="0"/>
              <a:t>Через пункт меню </a:t>
            </a:r>
            <a:r>
              <a:rPr lang="ru-RU" b="1" dirty="0" smtClean="0"/>
              <a:t>Выполнение </a:t>
            </a:r>
            <a:r>
              <a:rPr lang="ru-RU" dirty="0" smtClean="0"/>
              <a:t>  можно задать режим и порядок выполнения при отладке созданного алгоритма. Например, для запуска всего алгоритма на выполнение нужно выбрать в верхнем меню команду </a:t>
            </a:r>
            <a:r>
              <a:rPr lang="ru-RU" b="1" dirty="0" smtClean="0"/>
              <a:t>Выполнение</a:t>
            </a:r>
            <a:r>
              <a:rPr lang="ru-RU" dirty="0" smtClean="0"/>
              <a:t>  — </a:t>
            </a:r>
            <a:r>
              <a:rPr lang="ru-RU" b="1" dirty="0" smtClean="0"/>
              <a:t>Выполнить непрерывно </a:t>
            </a:r>
            <a:r>
              <a:rPr lang="ru-RU" dirty="0" smtClean="0"/>
              <a:t>или нажать клавишу F9 на клавиатуре.</a:t>
            </a:r>
            <a:endParaRPr lang="ru-RU" dirty="0"/>
          </a:p>
        </p:txBody>
      </p:sp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70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70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03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138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1379" name="Object 3"/>
          <p:cNvGraphicFramePr>
            <a:graphicFrameLocks noChangeAspect="1"/>
          </p:cNvGraphicFramePr>
          <p:nvPr/>
        </p:nvGraphicFramePr>
        <p:xfrm>
          <a:off x="1619672" y="1700808"/>
          <a:ext cx="5819775" cy="2800350"/>
        </p:xfrm>
        <a:graphic>
          <a:graphicData uri="http://schemas.openxmlformats.org/presentationml/2006/ole">
            <p:oleObj spid="_x0000_s101379" name="Точечный рисунок" r:id="rId3" imgW="5819048" imgH="2800741" progId="PBrus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99592" y="1700808"/>
            <a:ext cx="7938464" cy="460851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b="1" dirty="0" smtClean="0"/>
              <a:t>В систему команд исполнителя Черепаха входят команды…</a:t>
            </a:r>
            <a:endParaRPr lang="ru-RU" sz="2400" dirty="0" smtClean="0"/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вперед (</a:t>
            </a:r>
            <a:r>
              <a:rPr lang="en-US" sz="2400" dirty="0" smtClean="0"/>
              <a:t>n</a:t>
            </a:r>
            <a:r>
              <a:rPr lang="ru-RU" sz="2400" dirty="0" smtClean="0"/>
              <a:t>)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назад (</a:t>
            </a:r>
            <a:r>
              <a:rPr lang="en-US" sz="2400" dirty="0" smtClean="0"/>
              <a:t>m</a:t>
            </a:r>
            <a:r>
              <a:rPr lang="ru-RU" sz="2400" dirty="0" smtClean="0"/>
              <a:t>)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налево (</a:t>
            </a:r>
            <a:r>
              <a:rPr lang="en-US" sz="2400" dirty="0" smtClean="0"/>
              <a:t>y</a:t>
            </a:r>
            <a:r>
              <a:rPr lang="ru-RU" sz="2400" dirty="0" smtClean="0"/>
              <a:t>)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опустить хвост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направо (</a:t>
            </a:r>
            <a:r>
              <a:rPr lang="en-US" sz="2400" dirty="0" smtClean="0"/>
              <a:t>x</a:t>
            </a:r>
            <a:r>
              <a:rPr lang="ru-RU" sz="2400" dirty="0" smtClean="0"/>
              <a:t>)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поднять хвост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перекрасить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вправо (</a:t>
            </a:r>
            <a:r>
              <a:rPr lang="en-US" sz="2400" dirty="0" smtClean="0"/>
              <a:t>x</a:t>
            </a:r>
            <a:r>
              <a:rPr lang="ru-RU" sz="2400" dirty="0" smtClean="0"/>
              <a:t>)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влево (</a:t>
            </a:r>
            <a:r>
              <a:rPr lang="en-US" sz="2400" dirty="0" smtClean="0"/>
              <a:t>y</a:t>
            </a:r>
            <a:r>
              <a:rPr lang="ru-RU" sz="2400" dirty="0" smtClean="0"/>
              <a:t>)</a:t>
            </a:r>
          </a:p>
          <a:p>
            <a:pPr marL="457200" indent="-457200">
              <a:buFont typeface="+mj-lt"/>
              <a:buAutoNum type="arabicPeriod"/>
            </a:pPr>
            <a:endParaRPr lang="ru-RU" sz="2400" b="1" dirty="0" smtClean="0"/>
          </a:p>
          <a:p>
            <a:endParaRPr lang="ru-RU" sz="2400" b="1" dirty="0"/>
          </a:p>
        </p:txBody>
      </p:sp>
      <p:sp>
        <p:nvSpPr>
          <p:cNvPr id="931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31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31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319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523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626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133</TotalTime>
  <Words>437</Words>
  <Application>Microsoft Office PowerPoint</Application>
  <PresentationFormat>Экран (4:3)</PresentationFormat>
  <Paragraphs>94</Paragraphs>
  <Slides>14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Обычная</vt:lpstr>
      <vt:lpstr>Точечный рисунок</vt:lpstr>
      <vt:lpstr>Знакомство со средой программирования «КуМир» Версия 1.9.0</vt:lpstr>
      <vt:lpstr>Исполнитель «Черепаха» Рабочее поле «Черепахи»</vt:lpstr>
      <vt:lpstr>Исполнитель «Черепаха» Рабочее поле «Черепахи»</vt:lpstr>
      <vt:lpstr>Исполнитель «Черепаха» Рабочее поле «Черепахи»</vt:lpstr>
      <vt:lpstr>Исполнитель «Черепаха» Рабочее поле «Черепахи»</vt:lpstr>
      <vt:lpstr>Исполнитель «Черепаха» Окно Рабочее поле «КуМира»</vt:lpstr>
      <vt:lpstr>Исполнитель «Черепаха» Окно Рабочее поле «КуМира»</vt:lpstr>
      <vt:lpstr>Исполнитель «Черепаха» Окно Рабочее поле «КуМира»</vt:lpstr>
      <vt:lpstr>Задание 1</vt:lpstr>
      <vt:lpstr>Задание 2</vt:lpstr>
      <vt:lpstr>Задание 3</vt:lpstr>
      <vt:lpstr>Задание 4*</vt:lpstr>
      <vt:lpstr>Ответы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Знакомство со средой программирования «КуМир» Версия 1.19</dc:title>
  <dc:creator>Елена</dc:creator>
  <cp:lastModifiedBy>Елена</cp:lastModifiedBy>
  <cp:revision>59</cp:revision>
  <dcterms:created xsi:type="dcterms:W3CDTF">2020-03-24T13:49:34Z</dcterms:created>
  <dcterms:modified xsi:type="dcterms:W3CDTF">2022-09-11T17:11:07Z</dcterms:modified>
</cp:coreProperties>
</file>