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0" r:id="rId4"/>
    <p:sldId id="261" r:id="rId5"/>
    <p:sldId id="262" r:id="rId6"/>
    <p:sldId id="264" r:id="rId7"/>
    <p:sldId id="273" r:id="rId8"/>
    <p:sldId id="265" r:id="rId9"/>
    <p:sldId id="267" r:id="rId10"/>
    <p:sldId id="276" r:id="rId11"/>
    <p:sldId id="278" r:id="rId12"/>
    <p:sldId id="268" r:id="rId13"/>
    <p:sldId id="266" r:id="rId14"/>
    <p:sldId id="277" r:id="rId15"/>
    <p:sldId id="274" r:id="rId16"/>
    <p:sldId id="275" r:id="rId17"/>
    <p:sldId id="270" r:id="rId18"/>
    <p:sldId id="269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8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145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94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3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529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38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44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016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176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74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84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652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D4B0-2025-4296-83A2-160FD99DA299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8903A-B8AC-4DE5-AC09-D6CFF1F7E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47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94;&#1080;&#1092;&#1088;&#1099;.pptx" TargetMode="External"/><Relationship Id="rId7" Type="http://schemas.openxmlformats.org/officeDocument/2006/relationships/hyperlink" Target="&#1086;%20&#1094;&#1080;&#1092;&#1088;&#1072;&#1093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6;&#1089;&#1090;&#1072;&#1074;%20&#1095;&#1080;&#1089;&#1083;&#1072;.pptx" TargetMode="External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4%20&#1083;&#1080;&#1096;&#1085;&#1080;&#1081;.pptx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96;&#1077;&#1085;&#1080;&#1077;%20&#1079;&#1072;&#1076;&#1072;&#1095;%20&#1085;&#1072;%20&#1089;&#1083;&#1086;&#1078;&#1077;&#1085;&#1080;&#1077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80;&#1075;&#1088;&#1072;%20&#1092;&#1101;&#1084;.pptx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етодист\Pictures\68611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0486"/>
            <a:ext cx="8928992" cy="225638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1900" dirty="0" smtClean="0">
                <a:solidFill>
                  <a:prstClr val="black"/>
                </a:solidFill>
                <a:latin typeface="Monotype Corsiva" panose="03010101010201010101" pitchFamily="66" charset="0"/>
                <a:ea typeface="+mn-ea"/>
                <a:cs typeface="+mn-cs"/>
              </a:rPr>
              <a:t>Муниципальное </a:t>
            </a:r>
            <a:r>
              <a:rPr lang="ru-RU" sz="1900" dirty="0">
                <a:solidFill>
                  <a:prstClr val="black"/>
                </a:solidFill>
                <a:latin typeface="Monotype Corsiva" panose="03010101010201010101" pitchFamily="66" charset="0"/>
                <a:ea typeface="+mn-ea"/>
                <a:cs typeface="+mn-cs"/>
              </a:rPr>
              <a:t>бюджетное дошкольное образовательное учреждение муниципального образования «Город Архангельск» «Детский сад общеразвивающего вида № 10 «Родничок»</a:t>
            </a:r>
            <a:br>
              <a:rPr lang="ru-RU" sz="1900" dirty="0">
                <a:solidFill>
                  <a:prstClr val="black"/>
                </a:solidFill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ru-RU" sz="1900" dirty="0">
                <a:solidFill>
                  <a:prstClr val="black"/>
                </a:solidFill>
                <a:latin typeface="Monotype Corsiva" panose="03010101010201010101" pitchFamily="66" charset="0"/>
                <a:ea typeface="+mn-ea"/>
                <a:cs typeface="+mn-cs"/>
              </a:rPr>
              <a:t/>
            </a:r>
            <a:br>
              <a:rPr lang="ru-RU" sz="1900" dirty="0">
                <a:solidFill>
                  <a:prstClr val="black"/>
                </a:solidFill>
                <a:latin typeface="Monotype Corsiva" panose="03010101010201010101" pitchFamily="66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268760"/>
            <a:ext cx="6400800" cy="17526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/>
              </a:rPr>
              <a:t>«Формирование  элементарных математических представлений у дошкольников с помощью интерактивных игр и презентаций»</a:t>
            </a:r>
            <a:endParaRPr lang="ru-RU" sz="3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83468" y="6021288"/>
            <a:ext cx="798893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Автор</a:t>
            </a:r>
            <a:r>
              <a:rPr lang="en-US" sz="2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: </a:t>
            </a:r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Белозерчик Наталья Вениаминовна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9" y="2988433"/>
            <a:ext cx="2740492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9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3789040"/>
            <a:ext cx="2574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dirty="0">
                <a:solidFill>
                  <a:srgbClr val="FF0000"/>
                </a:solidFill>
              </a:rPr>
              <a:t>Задание:</a:t>
            </a:r>
            <a:r>
              <a:rPr lang="ru-RU" sz="2400" b="1" dirty="0"/>
              <a:t>    </a:t>
            </a:r>
            <a:r>
              <a:rPr lang="ru-RU" sz="2400" i="1" dirty="0"/>
              <a:t>нарисовать недостающую фигуру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93186"/>
            <a:ext cx="35179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951" y="713427"/>
            <a:ext cx="35179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"/>
          <a:stretch/>
        </p:blipFill>
        <p:spPr>
          <a:xfrm>
            <a:off x="4932040" y="836711"/>
            <a:ext cx="3240360" cy="241090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928" y="3450661"/>
            <a:ext cx="3517900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738" y="3546039"/>
            <a:ext cx="3297662" cy="241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" y="0"/>
            <a:ext cx="9135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2060"/>
                </a:solidFill>
              </a:rPr>
              <a:t>Электронные дидактические игры и упражнения для закрепления изученного материала: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2982562" cy="42096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242" y="1412776"/>
            <a:ext cx="3543171" cy="2479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994" y="3284984"/>
            <a:ext cx="3923928" cy="2750168"/>
          </a:xfrm>
          <a:prstGeom prst="rect">
            <a:avLst/>
          </a:prstGeom>
        </p:spPr>
      </p:pic>
      <p:sp>
        <p:nvSpPr>
          <p:cNvPr id="7" name="Овал 6">
            <a:hlinkClick r:id="rId7" action="ppaction://hlinkpres?slideindex=1&amp;slidetitle="/>
          </p:cNvPr>
          <p:cNvSpPr/>
          <p:nvPr/>
        </p:nvSpPr>
        <p:spPr>
          <a:xfrm>
            <a:off x="3829242" y="5517232"/>
            <a:ext cx="526734" cy="51792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5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465313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ЗАДАНИЕ:</a:t>
            </a:r>
          </a:p>
          <a:p>
            <a:r>
              <a:rPr lang="ru-RU" sz="2400" dirty="0" smtClean="0"/>
              <a:t>   вспомнить    состав числа</a:t>
            </a:r>
          </a:p>
        </p:txBody>
      </p:sp>
      <p:pic>
        <p:nvPicPr>
          <p:cNvPr id="11" name="Рисунок 10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78497"/>
            <a:ext cx="3307504" cy="24928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928695"/>
            <a:ext cx="2664296" cy="19962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444216"/>
            <a:ext cx="2922389" cy="22048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96570"/>
            <a:ext cx="2664296" cy="201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764704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Загадки, задачи-шутки </a:t>
            </a:r>
            <a:r>
              <a:rPr lang="ru-RU" i="1" dirty="0"/>
              <a:t>– при обучении решению арифметических задач, действий над числами, формировании временных представлений.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98" y="1484784"/>
            <a:ext cx="4564009" cy="34563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92896"/>
            <a:ext cx="4697724" cy="3535204"/>
          </a:xfrm>
          <a:prstGeom prst="rect">
            <a:avLst/>
          </a:prstGeom>
        </p:spPr>
      </p:pic>
      <p:sp>
        <p:nvSpPr>
          <p:cNvPr id="3" name="Равнобедренный треугольник 2"/>
          <p:cNvSpPr/>
          <p:nvPr/>
        </p:nvSpPr>
        <p:spPr>
          <a:xfrm>
            <a:off x="5004048" y="4797152"/>
            <a:ext cx="1152128" cy="93610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Безымянный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64288" y="280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2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6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317398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828905"/>
            <a:ext cx="3155736" cy="224786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21271"/>
            <a:ext cx="3170138" cy="295131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611560" y="3429000"/>
            <a:ext cx="3960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 : 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переставить несколько </a:t>
            </a:r>
          </a:p>
          <a:p>
            <a:r>
              <a:rPr lang="ru-RU" i="1" dirty="0" smtClean="0"/>
              <a:t>( в первом варианте 3 палочки,</a:t>
            </a:r>
          </a:p>
          <a:p>
            <a:r>
              <a:rPr lang="ru-RU" i="1" dirty="0" smtClean="0"/>
              <a:t> во втором – две палочки), чтобы </a:t>
            </a:r>
          </a:p>
          <a:p>
            <a:r>
              <a:rPr lang="ru-RU" i="1" dirty="0"/>
              <a:t>и</a:t>
            </a:r>
            <a:r>
              <a:rPr lang="ru-RU" i="1" dirty="0" smtClean="0"/>
              <a:t>зображения смотрели в обратную</a:t>
            </a:r>
          </a:p>
          <a:p>
            <a:r>
              <a:rPr lang="ru-RU" i="1" dirty="0" smtClean="0"/>
              <a:t> сторону.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3878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35120"/>
            <a:ext cx="3240360" cy="2362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357" y="674906"/>
            <a:ext cx="3312368" cy="248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97" y="3284984"/>
            <a:ext cx="336233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6202" y="3645024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Задачи</a:t>
            </a:r>
            <a:r>
              <a:rPr lang="en-US" sz="2400" b="1" dirty="0" smtClean="0"/>
              <a:t>: </a:t>
            </a:r>
            <a:r>
              <a:rPr lang="ru-RU" sz="2400" b="1" i="1" dirty="0"/>
              <a:t>назвать лишний предмет, изображенный на картинке</a:t>
            </a:r>
          </a:p>
        </p:txBody>
      </p:sp>
    </p:spTree>
    <p:extLst>
      <p:ext uri="{BB962C8B-B14F-4D97-AF65-F5344CB8AC3E}">
        <p14:creationId xmlns:p14="http://schemas.microsoft.com/office/powerpoint/2010/main" val="183628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08" y="881539"/>
            <a:ext cx="3933735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908720"/>
            <a:ext cx="3254609" cy="2448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717032"/>
            <a:ext cx="3254609" cy="245152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3973298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Задачи:</a:t>
            </a:r>
          </a:p>
          <a:p>
            <a:r>
              <a:rPr lang="ru-RU" sz="2400" i="1" dirty="0"/>
              <a:t>развивать логическое мышление и решать задачи </a:t>
            </a:r>
            <a:r>
              <a:rPr lang="ru-RU" sz="2400" i="1" dirty="0" smtClean="0"/>
              <a:t>на сложение, опираясь </a:t>
            </a:r>
            <a:r>
              <a:rPr lang="ru-RU" sz="2400" i="1" dirty="0"/>
              <a:t>на наглядность.</a:t>
            </a:r>
          </a:p>
        </p:txBody>
      </p:sp>
    </p:spTree>
    <p:extLst>
      <p:ext uri="{BB962C8B-B14F-4D97-AF65-F5344CB8AC3E}">
        <p14:creationId xmlns:p14="http://schemas.microsoft.com/office/powerpoint/2010/main" val="11891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32587"/>
            <a:ext cx="3384376" cy="25611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573016"/>
            <a:ext cx="3384376" cy="25391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70" y="692696"/>
            <a:ext cx="3989075" cy="29977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563" y="3721890"/>
            <a:ext cx="38817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Задачи:</a:t>
            </a:r>
          </a:p>
          <a:p>
            <a:r>
              <a:rPr lang="ru-RU" sz="2400" i="1" dirty="0"/>
              <a:t>р</a:t>
            </a:r>
            <a:r>
              <a:rPr lang="ru-RU" sz="2400" i="1" dirty="0" smtClean="0"/>
              <a:t>азвивать логическое мышление и решать задачи на вычитание, опираясь на наглядность.</a:t>
            </a:r>
            <a:endParaRPr lang="ru-RU" sz="2400" i="1" dirty="0"/>
          </a:p>
        </p:txBody>
      </p:sp>
      <p:sp>
        <p:nvSpPr>
          <p:cNvPr id="5" name="Овал 4">
            <a:hlinkClick r:id="rId6" action="ppaction://hlinkpres?slideindex=1&amp;slidetitle="/>
          </p:cNvPr>
          <p:cNvSpPr/>
          <p:nvPr/>
        </p:nvSpPr>
        <p:spPr>
          <a:xfrm>
            <a:off x="755576" y="5660882"/>
            <a:ext cx="483394" cy="45125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3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7992888" cy="536145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/>
              <a:t>И</a:t>
            </a:r>
            <a:r>
              <a:rPr lang="ru-RU" sz="2800" dirty="0" smtClean="0"/>
              <a:t>спользование интерактивных игр и презентаций при </a:t>
            </a:r>
            <a:r>
              <a:rPr lang="ru-RU" sz="2800" i="1" dirty="0" smtClean="0">
                <a:solidFill>
                  <a:srgbClr val="FF0000"/>
                </a:solidFill>
              </a:rPr>
              <a:t>формировании элементарных математических представлений</a:t>
            </a:r>
            <a:r>
              <a:rPr lang="ru-RU" sz="2800" dirty="0" smtClean="0"/>
              <a:t> гарантируют дошкольнику </a:t>
            </a:r>
            <a:r>
              <a:rPr lang="ru-RU" sz="2800" dirty="0"/>
              <a:t>в </a:t>
            </a:r>
            <a:r>
              <a:rPr lang="ru-RU" sz="2800" dirty="0" smtClean="0"/>
              <a:t>дальнейшем успешное </a:t>
            </a:r>
            <a:r>
              <a:rPr lang="ru-RU" sz="2800" dirty="0"/>
              <a:t>обучение в школе</a:t>
            </a:r>
            <a:r>
              <a:rPr lang="ru-RU" sz="2800" dirty="0" smtClean="0"/>
              <a:t>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«</a:t>
            </a:r>
            <a:r>
              <a:rPr lang="ru-RU" b="1" i="1" dirty="0"/>
              <a:t>Не отступай перед трудностями. Смотри им прямо в лицо. Смотри, пока не одолеешь их</a:t>
            </a:r>
            <a:r>
              <a:rPr lang="ru-RU" b="1" i="1" dirty="0" smtClean="0"/>
              <a:t>»</a:t>
            </a:r>
            <a:r>
              <a:rPr lang="ru-RU" b="1" i="1" dirty="0"/>
              <a:t> </a:t>
            </a:r>
            <a:endParaRPr lang="ru-RU" b="1" i="1" dirty="0" smtClean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sz="2400" dirty="0" smtClean="0"/>
              <a:t>Чарльз Диккенс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7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Т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ехнологии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не стоят на месте и совершенствуются с каждым годом. Сегодня невозможно представить свою жизнь без компьютеров. Они глубоко внедрились в нашу жизнь, и значительно расширяют наши возможности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8572" y="1700808"/>
            <a:ext cx="78488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</a:t>
            </a:r>
          </a:p>
          <a:p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Использование </a:t>
            </a:r>
            <a:r>
              <a:rPr lang="ru-RU" sz="2000" i="1" dirty="0">
                <a:solidFill>
                  <a:schemeClr val="accent4">
                    <a:lumMod val="75000"/>
                  </a:schemeClr>
                </a:solidFill>
              </a:rPr>
              <a:t>информационно-коммуникационных технологий в детском саду становится все более актуальным. Ни для кого не секрет, что математика сложный предмет, который требует плодотворного труда. А как понять предмет, если он кажется ребёнку скучным и однообразным? В этот момент на помощь приходят интерактивные игры и презентации. Они делают образовательный процесс более интересным, разнообразным и красочным для восприятия ребёнка. В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играх и презентациях применяются </a:t>
            </a:r>
            <a:r>
              <a:rPr lang="ru-RU" sz="2000" i="1" dirty="0">
                <a:solidFill>
                  <a:schemeClr val="accent4">
                    <a:lumMod val="75000"/>
                  </a:schemeClr>
                </a:solidFill>
              </a:rPr>
              <a:t>не только картинки, но и звуковое сопровождение и даже видеоматериалы. С помощью презентаций можно объяснять новый материал, закреплять изученное, играть в </a:t>
            </a:r>
            <a:r>
              <a:rPr lang="ru-RU" sz="2000" i="1" dirty="0" smtClean="0">
                <a:solidFill>
                  <a:schemeClr val="accent4">
                    <a:lumMod val="75000"/>
                  </a:schemeClr>
                </a:solidFill>
              </a:rPr>
              <a:t>игры, выполнять разные задания.</a:t>
            </a:r>
            <a:endParaRPr lang="ru-RU" sz="2000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1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692696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Преимущества интерактивных игр  и       презентаций при ФЭМП:</a:t>
            </a:r>
          </a:p>
          <a:p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Сделать образовательный процесс более наглядным , повысить интерес детей к обучению, развивать внимание, мышление; </a:t>
            </a:r>
          </a:p>
          <a:p>
            <a:r>
              <a:rPr lang="ru-RU" sz="3200" b="1" dirty="0" smtClean="0"/>
              <a:t>                    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Способствует: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развитию зрительно-моторной и оптико-пространственной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ориентации;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формированию соответствующих возрасту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обще интеллектуальных  умений;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</a:rPr>
              <a:t>развитию познавательной деятельности, что обеспечивает готовность дошкольников к школьному обучению.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1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 rot="5400000">
            <a:off x="3203849" y="-1827583"/>
            <a:ext cx="2664298" cy="7848869"/>
            <a:chOff x="2449686" y="1557501"/>
            <a:chExt cx="2160960" cy="4654055"/>
          </a:xfrm>
        </p:grpSpPr>
        <p:sp>
          <p:nvSpPr>
            <p:cNvPr id="14" name="Полилиния 13"/>
            <p:cNvSpPr/>
            <p:nvPr/>
          </p:nvSpPr>
          <p:spPr>
            <a:xfrm>
              <a:off x="3309618" y="3863181"/>
              <a:ext cx="564116" cy="1074916"/>
            </a:xfrm>
            <a:custGeom>
              <a:avLst/>
              <a:gdLst>
                <a:gd name="connsiteX0" fmla="*/ 0 w 564116"/>
                <a:gd name="connsiteY0" fmla="*/ 0 h 1074916"/>
                <a:gd name="connsiteX1" fmla="*/ 282058 w 564116"/>
                <a:gd name="connsiteY1" fmla="*/ 0 h 1074916"/>
                <a:gd name="connsiteX2" fmla="*/ 282058 w 564116"/>
                <a:gd name="connsiteY2" fmla="*/ 1074916 h 1074916"/>
                <a:gd name="connsiteX3" fmla="*/ 564116 w 564116"/>
                <a:gd name="connsiteY3" fmla="*/ 1074916 h 107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116" h="1074916">
                  <a:moveTo>
                    <a:pt x="0" y="0"/>
                  </a:moveTo>
                  <a:lnTo>
                    <a:pt x="282058" y="0"/>
                  </a:lnTo>
                  <a:lnTo>
                    <a:pt x="282058" y="1074916"/>
                  </a:lnTo>
                  <a:lnTo>
                    <a:pt x="564116" y="1074916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4409" tIns="507109" rIns="264410" bIns="50711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309618" y="3817461"/>
              <a:ext cx="564116" cy="91440"/>
            </a:xfrm>
            <a:custGeom>
              <a:avLst/>
              <a:gdLst>
                <a:gd name="connsiteX0" fmla="*/ 0 w 564116"/>
                <a:gd name="connsiteY0" fmla="*/ 45720 h 91440"/>
                <a:gd name="connsiteX1" fmla="*/ 564116 w 564116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4116" h="91440">
                  <a:moveTo>
                    <a:pt x="0" y="45720"/>
                  </a:moveTo>
                  <a:lnTo>
                    <a:pt x="564116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0655" tIns="31617" rIns="280656" bIns="3161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3309618" y="2788265"/>
              <a:ext cx="564116" cy="1074916"/>
            </a:xfrm>
            <a:custGeom>
              <a:avLst/>
              <a:gdLst>
                <a:gd name="connsiteX0" fmla="*/ 0 w 564116"/>
                <a:gd name="connsiteY0" fmla="*/ 1074916 h 1074916"/>
                <a:gd name="connsiteX1" fmla="*/ 282058 w 564116"/>
                <a:gd name="connsiteY1" fmla="*/ 1074916 h 1074916"/>
                <a:gd name="connsiteX2" fmla="*/ 282058 w 564116"/>
                <a:gd name="connsiteY2" fmla="*/ 0 h 1074916"/>
                <a:gd name="connsiteX3" fmla="*/ 564116 w 564116"/>
                <a:gd name="connsiteY3" fmla="*/ 0 h 107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116" h="1074916">
                  <a:moveTo>
                    <a:pt x="0" y="1074916"/>
                  </a:moveTo>
                  <a:lnTo>
                    <a:pt x="282058" y="1074916"/>
                  </a:lnTo>
                  <a:lnTo>
                    <a:pt x="282058" y="0"/>
                  </a:lnTo>
                  <a:lnTo>
                    <a:pt x="564116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4409" tIns="507109" rIns="264410" bIns="50711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17" name="Полилиния 16"/>
            <p:cNvSpPr/>
            <p:nvPr/>
          </p:nvSpPr>
          <p:spPr>
            <a:xfrm rot="16200000">
              <a:off x="1374769" y="3433215"/>
              <a:ext cx="3009766" cy="859932"/>
            </a:xfrm>
            <a:custGeom>
              <a:avLst/>
              <a:gdLst>
                <a:gd name="connsiteX0" fmla="*/ 0 w 4525963"/>
                <a:gd name="connsiteY0" fmla="*/ 0 h 859932"/>
                <a:gd name="connsiteX1" fmla="*/ 4525963 w 4525963"/>
                <a:gd name="connsiteY1" fmla="*/ 0 h 859932"/>
                <a:gd name="connsiteX2" fmla="*/ 4525963 w 4525963"/>
                <a:gd name="connsiteY2" fmla="*/ 859932 h 859932"/>
                <a:gd name="connsiteX3" fmla="*/ 0 w 4525963"/>
                <a:gd name="connsiteY3" fmla="*/ 859932 h 859932"/>
                <a:gd name="connsiteX4" fmla="*/ 0 w 4525963"/>
                <a:gd name="connsiteY4" fmla="*/ 0 h 85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5963" h="859932">
                  <a:moveTo>
                    <a:pt x="0" y="0"/>
                  </a:moveTo>
                  <a:lnTo>
                    <a:pt x="4525963" y="0"/>
                  </a:lnTo>
                  <a:lnTo>
                    <a:pt x="4525963" y="859932"/>
                  </a:lnTo>
                  <a:lnTo>
                    <a:pt x="0" y="85993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35559" tIns="35560" rIns="35560" bIns="35559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dirty="0" smtClean="0"/>
                <a:t>Используемые презентации при </a:t>
              </a:r>
              <a:r>
                <a:rPr lang="ru-RU" sz="3200" b="1" kern="1200" dirty="0" smtClean="0"/>
                <a:t>ФЭМП</a:t>
              </a:r>
              <a:endParaRPr lang="ru-RU" sz="3200" b="1" kern="1200" dirty="0"/>
            </a:p>
          </p:txBody>
        </p:sp>
        <p:sp>
          <p:nvSpPr>
            <p:cNvPr id="18" name="Полилиния 17"/>
            <p:cNvSpPr/>
            <p:nvPr/>
          </p:nvSpPr>
          <p:spPr>
            <a:xfrm rot="16200000">
              <a:off x="3516329" y="1914909"/>
              <a:ext cx="1451724" cy="736908"/>
            </a:xfrm>
            <a:custGeom>
              <a:avLst/>
              <a:gdLst>
                <a:gd name="connsiteX0" fmla="*/ 0 w 2820580"/>
                <a:gd name="connsiteY0" fmla="*/ 0 h 859932"/>
                <a:gd name="connsiteX1" fmla="*/ 2820580 w 2820580"/>
                <a:gd name="connsiteY1" fmla="*/ 0 h 859932"/>
                <a:gd name="connsiteX2" fmla="*/ 2820580 w 2820580"/>
                <a:gd name="connsiteY2" fmla="*/ 859932 h 859932"/>
                <a:gd name="connsiteX3" fmla="*/ 0 w 2820580"/>
                <a:gd name="connsiteY3" fmla="*/ 859932 h 859932"/>
                <a:gd name="connsiteX4" fmla="*/ 0 w 2820580"/>
                <a:gd name="connsiteY4" fmla="*/ 0 h 85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580" h="859932">
                  <a:moveTo>
                    <a:pt x="0" y="0"/>
                  </a:moveTo>
                  <a:lnTo>
                    <a:pt x="2820580" y="0"/>
                  </a:lnTo>
                  <a:lnTo>
                    <a:pt x="2820580" y="859932"/>
                  </a:lnTo>
                  <a:lnTo>
                    <a:pt x="0" y="85993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/>
                <a:t>Обобщающие</a:t>
              </a:r>
              <a:endParaRPr lang="ru-RU" b="1" kern="1200" dirty="0"/>
            </a:p>
          </p:txBody>
        </p:sp>
        <p:sp>
          <p:nvSpPr>
            <p:cNvPr id="19" name="Полилиния 18"/>
            <p:cNvSpPr/>
            <p:nvPr/>
          </p:nvSpPr>
          <p:spPr>
            <a:xfrm rot="16200000">
              <a:off x="3468154" y="5069065"/>
              <a:ext cx="1537120" cy="747862"/>
            </a:xfrm>
            <a:custGeom>
              <a:avLst/>
              <a:gdLst>
                <a:gd name="connsiteX0" fmla="*/ 0 w 2820580"/>
                <a:gd name="connsiteY0" fmla="*/ 0 h 859932"/>
                <a:gd name="connsiteX1" fmla="*/ 2820580 w 2820580"/>
                <a:gd name="connsiteY1" fmla="*/ 0 h 859932"/>
                <a:gd name="connsiteX2" fmla="*/ 2820580 w 2820580"/>
                <a:gd name="connsiteY2" fmla="*/ 859932 h 859932"/>
                <a:gd name="connsiteX3" fmla="*/ 0 w 2820580"/>
                <a:gd name="connsiteY3" fmla="*/ 859932 h 859932"/>
                <a:gd name="connsiteX4" fmla="*/ 0 w 2820580"/>
                <a:gd name="connsiteY4" fmla="*/ 0 h 85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580" h="859932">
                  <a:moveTo>
                    <a:pt x="0" y="0"/>
                  </a:moveTo>
                  <a:lnTo>
                    <a:pt x="2820580" y="0"/>
                  </a:lnTo>
                  <a:lnTo>
                    <a:pt x="2820580" y="859932"/>
                  </a:lnTo>
                  <a:lnTo>
                    <a:pt x="0" y="85993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/>
                <a:t>Обучающие (вводные, ознакомительные)</a:t>
              </a:r>
              <a:endParaRPr lang="ru-RU" b="1" kern="1200" dirty="0"/>
            </a:p>
          </p:txBody>
        </p:sp>
        <p:sp>
          <p:nvSpPr>
            <p:cNvPr id="20" name="Полилиния 19"/>
            <p:cNvSpPr/>
            <p:nvPr/>
          </p:nvSpPr>
          <p:spPr>
            <a:xfrm rot="16200000">
              <a:off x="3494980" y="3473377"/>
              <a:ext cx="1494421" cy="736910"/>
            </a:xfrm>
            <a:custGeom>
              <a:avLst/>
              <a:gdLst>
                <a:gd name="connsiteX0" fmla="*/ 0 w 2820580"/>
                <a:gd name="connsiteY0" fmla="*/ 0 h 859932"/>
                <a:gd name="connsiteX1" fmla="*/ 2820580 w 2820580"/>
                <a:gd name="connsiteY1" fmla="*/ 0 h 859932"/>
                <a:gd name="connsiteX2" fmla="*/ 2820580 w 2820580"/>
                <a:gd name="connsiteY2" fmla="*/ 859932 h 859932"/>
                <a:gd name="connsiteX3" fmla="*/ 0 w 2820580"/>
                <a:gd name="connsiteY3" fmla="*/ 859932 h 859932"/>
                <a:gd name="connsiteX4" fmla="*/ 0 w 2820580"/>
                <a:gd name="connsiteY4" fmla="*/ 0 h 85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580" h="859932">
                  <a:moveTo>
                    <a:pt x="0" y="0"/>
                  </a:moveTo>
                  <a:lnTo>
                    <a:pt x="2820580" y="0"/>
                  </a:lnTo>
                  <a:lnTo>
                    <a:pt x="2820580" y="859932"/>
                  </a:lnTo>
                  <a:lnTo>
                    <a:pt x="0" y="85993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/>
                <a:t>Презентации - тренинги</a:t>
              </a:r>
              <a:endParaRPr lang="ru-RU" b="1" kern="1200" dirty="0"/>
            </a:p>
          </p:txBody>
        </p:sp>
      </p:grpSp>
      <p:sp>
        <p:nvSpPr>
          <p:cNvPr id="22" name="Полилиния 21"/>
          <p:cNvSpPr/>
          <p:nvPr/>
        </p:nvSpPr>
        <p:spPr>
          <a:xfrm>
            <a:off x="611559" y="3645024"/>
            <a:ext cx="2592289" cy="2520280"/>
          </a:xfrm>
          <a:custGeom>
            <a:avLst/>
            <a:gdLst>
              <a:gd name="connsiteX0" fmla="*/ 0 w 2820580"/>
              <a:gd name="connsiteY0" fmla="*/ 0 h 859932"/>
              <a:gd name="connsiteX1" fmla="*/ 2820580 w 2820580"/>
              <a:gd name="connsiteY1" fmla="*/ 0 h 859932"/>
              <a:gd name="connsiteX2" fmla="*/ 2820580 w 2820580"/>
              <a:gd name="connsiteY2" fmla="*/ 859932 h 859932"/>
              <a:gd name="connsiteX3" fmla="*/ 0 w 2820580"/>
              <a:gd name="connsiteY3" fmla="*/ 859932 h 859932"/>
              <a:gd name="connsiteX4" fmla="*/ 0 w 2820580"/>
              <a:gd name="connsiteY4" fmla="*/ 0 h 859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0580" h="859932">
                <a:moveTo>
                  <a:pt x="0" y="0"/>
                </a:moveTo>
                <a:lnTo>
                  <a:pt x="2820580" y="0"/>
                </a:lnTo>
                <a:lnTo>
                  <a:pt x="2820580" y="859932"/>
                </a:lnTo>
                <a:lnTo>
                  <a:pt x="0" y="8599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kern="1200" dirty="0" smtClean="0"/>
              <a:t>Используются на начальном этапе, когда необходимо «погрузить» ребенка в предмет изучения</a:t>
            </a:r>
            <a:endParaRPr lang="ru-RU" kern="1200" dirty="0"/>
          </a:p>
        </p:txBody>
      </p:sp>
      <p:sp>
        <p:nvSpPr>
          <p:cNvPr id="23" name="Полилиния 22"/>
          <p:cNvSpPr/>
          <p:nvPr/>
        </p:nvSpPr>
        <p:spPr>
          <a:xfrm>
            <a:off x="3347862" y="3645024"/>
            <a:ext cx="2520279" cy="2520280"/>
          </a:xfrm>
          <a:custGeom>
            <a:avLst/>
            <a:gdLst>
              <a:gd name="connsiteX0" fmla="*/ 0 w 2820580"/>
              <a:gd name="connsiteY0" fmla="*/ 0 h 859932"/>
              <a:gd name="connsiteX1" fmla="*/ 2820580 w 2820580"/>
              <a:gd name="connsiteY1" fmla="*/ 0 h 859932"/>
              <a:gd name="connsiteX2" fmla="*/ 2820580 w 2820580"/>
              <a:gd name="connsiteY2" fmla="*/ 859932 h 859932"/>
              <a:gd name="connsiteX3" fmla="*/ 0 w 2820580"/>
              <a:gd name="connsiteY3" fmla="*/ 859932 h 859932"/>
              <a:gd name="connsiteX4" fmla="*/ 0 w 2820580"/>
              <a:gd name="connsiteY4" fmla="*/ 0 h 859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0580" h="859932">
                <a:moveTo>
                  <a:pt x="0" y="0"/>
                </a:moveTo>
                <a:lnTo>
                  <a:pt x="2820580" y="0"/>
                </a:lnTo>
                <a:lnTo>
                  <a:pt x="2820580" y="859932"/>
                </a:lnTo>
                <a:lnTo>
                  <a:pt x="0" y="8599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kern="1200" dirty="0" smtClean="0"/>
              <a:t>Направлены на развитие познавательной, математической активности, умения классифицировать геометрические фигуры. Развивают логическое мышление, воспитывают интерес к математике.</a:t>
            </a:r>
            <a:endParaRPr lang="ru-RU" kern="1200" dirty="0"/>
          </a:p>
        </p:txBody>
      </p:sp>
      <p:sp>
        <p:nvSpPr>
          <p:cNvPr id="24" name="Полилиния 23"/>
          <p:cNvSpPr/>
          <p:nvPr/>
        </p:nvSpPr>
        <p:spPr>
          <a:xfrm>
            <a:off x="6025414" y="3645024"/>
            <a:ext cx="2448272" cy="2520280"/>
          </a:xfrm>
          <a:custGeom>
            <a:avLst/>
            <a:gdLst>
              <a:gd name="connsiteX0" fmla="*/ 0 w 2820580"/>
              <a:gd name="connsiteY0" fmla="*/ 0 h 859932"/>
              <a:gd name="connsiteX1" fmla="*/ 2820580 w 2820580"/>
              <a:gd name="connsiteY1" fmla="*/ 0 h 859932"/>
              <a:gd name="connsiteX2" fmla="*/ 2820580 w 2820580"/>
              <a:gd name="connsiteY2" fmla="*/ 859932 h 859932"/>
              <a:gd name="connsiteX3" fmla="*/ 0 w 2820580"/>
              <a:gd name="connsiteY3" fmla="*/ 859932 h 859932"/>
              <a:gd name="connsiteX4" fmla="*/ 0 w 2820580"/>
              <a:gd name="connsiteY4" fmla="*/ 0 h 859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0580" h="859932">
                <a:moveTo>
                  <a:pt x="0" y="0"/>
                </a:moveTo>
                <a:lnTo>
                  <a:pt x="2820580" y="0"/>
                </a:lnTo>
                <a:lnTo>
                  <a:pt x="2820580" y="859932"/>
                </a:lnTo>
                <a:lnTo>
                  <a:pt x="0" y="8599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kern="1200" dirty="0" smtClean="0"/>
              <a:t>Интенсивно развивают интеллект детей – умение сравнивать, сопоставлять, анализировать, делать выводы. В них содержится материал, в котором подводится итог темы.</a:t>
            </a:r>
            <a:endParaRPr lang="ru-RU" kern="1200" dirty="0"/>
          </a:p>
        </p:txBody>
      </p:sp>
    </p:spTree>
    <p:extLst>
      <p:ext uri="{BB962C8B-B14F-4D97-AF65-F5344CB8AC3E}">
        <p14:creationId xmlns:p14="http://schemas.microsoft.com/office/powerpoint/2010/main" val="6031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23659"/>
            <a:ext cx="2808312" cy="2284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534178"/>
            <a:ext cx="2600216" cy="22527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2275570" cy="1944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92696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Использование  </a:t>
            </a:r>
            <a:r>
              <a:rPr lang="ru-RU" sz="2800" b="1" dirty="0" smtClean="0"/>
              <a:t>презентаций </a:t>
            </a:r>
            <a:r>
              <a:rPr lang="ru-RU" sz="2400" dirty="0" smtClean="0"/>
              <a:t>в </a:t>
            </a:r>
            <a:r>
              <a:rPr lang="ru-RU" sz="2400" dirty="0"/>
              <a:t>начале занятия </a:t>
            </a:r>
            <a:r>
              <a:rPr lang="ru-RU" sz="2400" dirty="0" smtClean="0"/>
              <a:t>как </a:t>
            </a:r>
            <a:r>
              <a:rPr lang="ru-RU" sz="2400" i="1" dirty="0" smtClean="0"/>
              <a:t>мотивация.</a:t>
            </a:r>
            <a:endParaRPr lang="ru-RU" sz="2400" i="1" dirty="0"/>
          </a:p>
          <a:p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4077072"/>
            <a:ext cx="7704856" cy="1944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87536" y="4077072"/>
            <a:ext cx="71287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Если в работе с дошкольниками использовать элементы устного народного творчества, то это будет способствовать повышению уровня развития математических способностей </a:t>
            </a:r>
            <a:r>
              <a:rPr lang="ru-RU" sz="2400" dirty="0" smtClean="0"/>
              <a:t>детей  </a:t>
            </a:r>
            <a:r>
              <a:rPr lang="ru-RU" sz="2400" dirty="0"/>
              <a:t> 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377" y="1972683"/>
            <a:ext cx="448205" cy="4482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655" y="2016135"/>
            <a:ext cx="404753" cy="40475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27" y="1748070"/>
            <a:ext cx="2508293" cy="18249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20888"/>
            <a:ext cx="736237" cy="7362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900" y="4902401"/>
            <a:ext cx="1207132" cy="90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0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78459"/>
            <a:ext cx="2808312" cy="1905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51920" y="1310443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/>
              <a:t>ЦЕЛЬ</a:t>
            </a:r>
            <a:r>
              <a:rPr lang="ru-RU" b="1" i="1" dirty="0"/>
              <a:t>:</a:t>
            </a:r>
            <a:r>
              <a:rPr lang="ru-RU" dirty="0"/>
              <a:t>  </a:t>
            </a:r>
          </a:p>
          <a:p>
            <a:r>
              <a:rPr lang="ru-RU" dirty="0"/>
              <a:t>Закрепление  знаний по ФЭМП детей старшего дошкольного возраста; уточнение и актуализация словаря по теме «Космос». 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3645024"/>
            <a:ext cx="381642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u="sng" dirty="0" smtClean="0"/>
              <a:t>ЗАДАНИЯ :</a:t>
            </a:r>
          </a:p>
          <a:p>
            <a:pPr lvl="0"/>
            <a:endParaRPr lang="ru-RU" sz="2400" b="1" u="sng" dirty="0" smtClean="0"/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400" i="1" dirty="0" smtClean="0"/>
              <a:t>Соединить числа с подходящим количеством предметов.</a:t>
            </a:r>
            <a:endParaRPr lang="ru-RU" sz="2400" i="1" dirty="0"/>
          </a:p>
          <a:p>
            <a:pPr lvl="0"/>
            <a:endParaRPr lang="ru-RU" sz="2400" i="1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lvl="0"/>
            <a:endParaRPr lang="ru-RU" dirty="0" smtClean="0"/>
          </a:p>
          <a:p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81913"/>
            <a:ext cx="3672407" cy="3573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692696"/>
            <a:ext cx="756084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В своих презентациях по ФЭМП,  использую игровые  задания.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0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764704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Задание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800" i="1" dirty="0" smtClean="0"/>
              <a:t>разгадать кроссворд и узнать </a:t>
            </a:r>
            <a:r>
              <a:rPr lang="ru-RU" sz="2800" i="1" dirty="0"/>
              <a:t>название космодрома, откуда стартовал Ю.А.Гагарин</a:t>
            </a:r>
          </a:p>
          <a:p>
            <a:pPr marL="457200" indent="-457200">
              <a:buFont typeface="Wingdings" pitchFamily="2" charset="2"/>
              <a:buChar char="v"/>
            </a:pP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76872"/>
            <a:ext cx="4726304" cy="361286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3989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83568" y="764704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</a:rPr>
              <a:t>Задание:</a:t>
            </a:r>
            <a:r>
              <a:rPr lang="ru-RU" sz="2400" dirty="0" smtClean="0"/>
              <a:t> </a:t>
            </a:r>
            <a:r>
              <a:rPr lang="ru-RU" sz="2400" i="1" dirty="0"/>
              <a:t>посчитать, чтобы узнать, который по счету пришел каждый герой? </a:t>
            </a:r>
          </a:p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674" y="1700808"/>
            <a:ext cx="5856651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32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етодист\Pictures\jUQps6uvr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93195"/>
            <a:ext cx="5184576" cy="3930656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11560" y="3958523"/>
            <a:ext cx="3399612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i="1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764704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FF0000"/>
                </a:solidFill>
              </a:rPr>
              <a:t>Задание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  <a:r>
              <a:rPr lang="ru-RU" sz="2400" b="1" dirty="0">
                <a:solidFill>
                  <a:srgbClr val="FF0000"/>
                </a:solidFill>
              </a:rPr>
              <a:t>   </a:t>
            </a:r>
            <a:r>
              <a:rPr lang="ru-RU" sz="2400" i="1" dirty="0"/>
              <a:t>выложить из  счетных палочек </a:t>
            </a:r>
            <a:r>
              <a:rPr lang="ru-RU" sz="2400" i="1" dirty="0" smtClean="0"/>
              <a:t>разновидность треугольников: равносторонний, разносторонний, равнобедренный.</a:t>
            </a:r>
            <a:endParaRPr lang="ru-RU" sz="2400" i="1" dirty="0"/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5229200"/>
            <a:ext cx="2767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Образец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712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527</Words>
  <Application>Microsoft Office PowerPoint</Application>
  <PresentationFormat>Экран (4:3)</PresentationFormat>
  <Paragraphs>57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бюджетное дошкольное образовательное учреждение муниципального образования «Город Архангельск» «Детский сад общеразвивающего вида № 10 «Родничок»  </vt:lpstr>
      <vt:lpstr>   Технологии не стоят на месте и совершенствуются с каждым годом. Сегодня невозможно представить свою жизнь без компьютеров. Они глубоко внедрились в нашу жизнь, и значительно расширяют наши возможности.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Электронные дидактические игры и упражнения для закрепления изученного материала: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Методист</dc:creator>
  <cp:lastModifiedBy>Andrey</cp:lastModifiedBy>
  <cp:revision>58</cp:revision>
  <dcterms:created xsi:type="dcterms:W3CDTF">2016-05-24T08:34:06Z</dcterms:created>
  <dcterms:modified xsi:type="dcterms:W3CDTF">2016-11-20T09:22:37Z</dcterms:modified>
</cp:coreProperties>
</file>