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76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5" r:id="rId14"/>
    <p:sldId id="269" r:id="rId15"/>
    <p:sldId id="270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29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429264"/>
            <a:ext cx="8305800" cy="928694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МОУ «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</a:rPr>
              <a:t>Тереньгульский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 лицей при 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</a:rPr>
              <a:t>УлГТУ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»</a:t>
            </a:r>
          </a:p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Учитель-логопед 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</a:rPr>
              <a:t>Засоренкова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 О.В.</a:t>
            </a:r>
            <a:endParaRPr lang="ru-RU" dirty="0" smtClean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Правописание безударных гласных в корне слова</a:t>
            </a:r>
            <a:endParaRPr lang="ru-RU" b="1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4156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Вставь пропущенную безударную гласную. Объясни фразеологизмы.</a:t>
            </a:r>
          </a:p>
          <a:p>
            <a:pPr marL="0" indent="0" algn="ctr">
              <a:buNone/>
            </a:pPr>
            <a:endParaRPr lang="ru-RU" sz="28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Т…</a:t>
            </a: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чить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лясы.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Ч…</a:t>
            </a: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сать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языком.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В…</a:t>
            </a: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дить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за нос.</a:t>
            </a:r>
          </a:p>
          <a:p>
            <a:pPr marL="0" indent="0" algn="ctr">
              <a:buNone/>
            </a:pP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Хв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…</a:t>
            </a: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таться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за голову.</a:t>
            </a:r>
          </a:p>
          <a:p>
            <a:pPr marL="0" indent="0" algn="ctr">
              <a:buNone/>
            </a:pP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Зар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…бить на носу.</a:t>
            </a:r>
          </a:p>
          <a:p>
            <a:pPr marL="0" indent="0" algn="ctr">
              <a:buNone/>
            </a:pP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Бр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…</a:t>
            </a:r>
            <a:r>
              <a:rPr lang="ru-RU" sz="2800" b="1" dirty="0" err="1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сать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слова на ветер.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«Измени форму слова»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56244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чить лясы.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е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сать языки.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дить за нос.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Хв</a:t>
            </a:r>
            <a:r>
              <a:rPr lang="ru-RU" sz="2800" b="1" u="sng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таться за голову.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Зар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у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бить на носу.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Бр</a:t>
            </a:r>
            <a:r>
              <a:rPr lang="ru-RU" sz="2800" b="1" u="sng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сать слова на ветер.</a:t>
            </a: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«Измени форму слова»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Oksana\Desktop\точить ляс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44310"/>
            <a:ext cx="1872208" cy="1720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Oksana\Desktop\водить за но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2342034" cy="1311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Oksana\Desktop\зарубить на ноу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9360" y="1544310"/>
            <a:ext cx="1735017" cy="1268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Oksana\Desktop\бросать слова на вете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97152"/>
            <a:ext cx="2923350" cy="1284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97455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sz="32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Сол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…вей – </a:t>
            </a:r>
          </a:p>
          <a:p>
            <a:pPr marL="0" indent="0" algn="ctr">
              <a:buNone/>
            </a:pP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вно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Сохр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нять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Пт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нец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Кр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…вой –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весина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</a:t>
            </a:r>
            <a:r>
              <a:rPr lang="ru-RU" sz="43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marL="0" indent="0">
              <a:buNone/>
            </a:pP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3200">
                  <a:solidFill>
                    <a:srgbClr val="465E9C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«Ищи родственников»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312480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sz="32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Сол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…вей –сол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о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вушка </a:t>
            </a:r>
          </a:p>
          <a:p>
            <a:pPr marL="0" indent="0" algn="ctr">
              <a:buNone/>
            </a:pP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вно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–д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а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вний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Сохр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нять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–охр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а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на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Пт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нец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птенчик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Кр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…вой –кр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и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во </a:t>
            </a:r>
          </a:p>
          <a:p>
            <a:pPr marL="0" indent="0" algn="ctr">
              <a:buNone/>
            </a:pP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Др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…</a:t>
            </a:r>
            <a:r>
              <a:rPr lang="ru-RU" sz="4300" dirty="0" err="1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весина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–др</a:t>
            </a:r>
            <a:r>
              <a:rPr lang="ru-RU" sz="43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е</a:t>
            </a:r>
            <a:r>
              <a:rPr lang="ru-RU" sz="43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во </a:t>
            </a:r>
          </a:p>
          <a:p>
            <a:pPr marL="0" indent="0">
              <a:buNone/>
            </a:pP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3200">
                  <a:solidFill>
                    <a:srgbClr val="465E9C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«Ищи родственников»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401240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u="sng" dirty="0">
                <a:solidFill>
                  <a:schemeClr val="tx1">
                    <a:lumMod val="85000"/>
                  </a:schemeClr>
                </a:solidFill>
              </a:rPr>
              <a:t>ВЫВОД</a:t>
            </a:r>
            <a:r>
              <a:rPr lang="ru-RU" sz="3200" b="1" dirty="0">
                <a:solidFill>
                  <a:schemeClr val="tx1">
                    <a:lumMod val="85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Если </a:t>
            </a: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самые простые способы проверки не помогли узнать, какую гласную надо написать в корне, необходимо подбирать однокоренные слова, т.е. «искать родственников».</a:t>
            </a:r>
            <a:endParaRPr lang="ru-RU" sz="3200" b="1" dirty="0">
              <a:solidFill>
                <a:schemeClr val="tx1">
                  <a:lumMod val="85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3200">
                  <a:solidFill>
                    <a:srgbClr val="465E9C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«Ищи родственников»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08133"/>
            <a:ext cx="2067942" cy="1949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48620779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2357087"/>
              </p:ext>
            </p:extLst>
          </p:nvPr>
        </p:nvGraphicFramePr>
        <p:xfrm>
          <a:off x="1547664" y="836711"/>
          <a:ext cx="6408710" cy="5184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492"/>
                <a:gridCol w="651250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</a:tblGrid>
              <a:tr h="665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502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814030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Ночная птица.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Сигнал, предупреждающий о начале и конце урока.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Столовая для зимующих птиц.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Нижняя конечность человека.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Дом дикого животного в земле.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Домашнее животное, дающее молоко.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Капелька влаги на траве.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Узкая протоптанная дорожка.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Свободное от деревьев место в лесу.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Домашнее животное.</a:t>
            </a:r>
            <a:endParaRPr lang="ru-RU" b="1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Кроссворд</a:t>
            </a:r>
            <a:endParaRPr lang="ru-RU" dirty="0">
              <a:solidFill>
                <a:schemeClr val="tx1">
                  <a:lumMod val="8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7540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9590403"/>
              </p:ext>
            </p:extLst>
          </p:nvPr>
        </p:nvGraphicFramePr>
        <p:xfrm>
          <a:off x="1547664" y="836711"/>
          <a:ext cx="6408710" cy="5184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492"/>
                <a:gridCol w="651250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</a:tblGrid>
              <a:tr h="665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502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Ё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99690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0389791"/>
              </p:ext>
            </p:extLst>
          </p:nvPr>
        </p:nvGraphicFramePr>
        <p:xfrm>
          <a:off x="1547664" y="836711"/>
          <a:ext cx="6408710" cy="5205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492"/>
                <a:gridCol w="651250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</a:tblGrid>
              <a:tr h="665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С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</a:rPr>
                        <a:t>О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</a:rPr>
                        <a:t>В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</a:rPr>
                        <a:t>А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ru-RU" sz="8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7200" b="1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7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44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6502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Ё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1305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</a:schemeClr>
                </a:solidFill>
              </a:rPr>
              <a:t>«Смотри в корень»</a:t>
            </a:r>
          </a:p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</a:schemeClr>
                </a:solidFill>
              </a:rPr>
              <a:t>«Объясни значение»</a:t>
            </a:r>
          </a:p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</a:schemeClr>
                </a:solidFill>
              </a:rPr>
              <a:t>«Измени форму слова»</a:t>
            </a:r>
          </a:p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</a:schemeClr>
                </a:solidFill>
              </a:rPr>
              <a:t>«Ищи родственников»</a:t>
            </a:r>
            <a:endParaRPr lang="ru-RU" sz="3600" b="1" i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2876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85000"/>
                  </a:schemeClr>
                </a:solidFill>
              </a:rPr>
              <a:t>4 способа проверки безударной гласной в корне слова:</a:t>
            </a:r>
            <a:endParaRPr lang="ru-RU" sz="4000" b="1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8223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«Смотри в корень»</a:t>
            </a:r>
            <a:endParaRPr lang="ru-RU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</a:rPr>
              <a:t>ВЕРХУШКА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                             </a:t>
            </a: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</a:rPr>
              <a:t>ОЛЕНЁНОК</a:t>
            </a:r>
            <a:endParaRPr lang="ru-RU" sz="3200" b="1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ru-RU" sz="3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</a:rPr>
              <a:t>БЕГУН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</a:t>
            </a: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</a:rPr>
              <a:t>САДОВНИК</a:t>
            </a:r>
            <a:endParaRPr lang="ru-RU" sz="3200" b="1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ru-RU" sz="3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32" name="Picture 8" descr="C:\Users\Oksana\Desktop\верхуш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Oksana\Desktop\оленён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299" y="2060848"/>
            <a:ext cx="28491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Oksana\Desktop\бегу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734" y="4293096"/>
            <a:ext cx="2670917" cy="19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Oksana\Desktop\садовн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299" y="4293096"/>
            <a:ext cx="2849187" cy="19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24080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1">
                    <a:lumMod val="85000"/>
                  </a:schemeClr>
                </a:solidFill>
              </a:rPr>
              <a:t>ПРАВИЛО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При проверки безударной гласной в корне слова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СНАЧАЛА надо подумать о корне: если нам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понятно его значение, то проверка закончена</a:t>
            </a:r>
            <a:r>
              <a:rPr lang="ru-RU" sz="32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tx1">
                  <a:lumMod val="8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chemeClr val="tx1">
                    <a:lumMod val="85000"/>
                  </a:schemeClr>
                </a:solidFill>
              </a:rPr>
              <a:t>«</a:t>
            </a:r>
            <a:r>
              <a:rPr lang="ru-RU" sz="4000" b="1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Смотри в </a:t>
            </a:r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корень</a:t>
            </a:r>
            <a:r>
              <a:rPr lang="ru-RU" sz="4000" b="1" dirty="0">
                <a:solidFill>
                  <a:schemeClr val="tx1">
                    <a:lumMod val="85000"/>
                  </a:schemeClr>
                </a:solidFill>
              </a:rPr>
              <a:t>»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2050" name="Picture 2" descr="C:\Users\Oksana\Desktop\уче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0954" y="4077072"/>
            <a:ext cx="2143125" cy="2016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3858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А или О</a:t>
            </a:r>
            <a:endParaRPr lang="ru-RU" sz="2800" u="sng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Р..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дители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Г..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стить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К..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рмить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Др..жать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Дек..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брист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Пр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вота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Хв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стище</a:t>
            </a:r>
            <a:endParaRPr lang="ru-RU" b="1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Мор..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</a:rPr>
              <a:t>зильник</a:t>
            </a:r>
            <a:endParaRPr lang="ru-RU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говик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ленеет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Т..шина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твистый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довой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стица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стопад</a:t>
            </a:r>
            <a:endParaRPr lang="ru-RU" b="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С..</a:t>
            </a:r>
            <a:r>
              <a:rPr lang="ru-RU" b="1" dirty="0" err="1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мнадцать</a:t>
            </a:r>
            <a:endParaRPr lang="ru-RU" b="1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«Смотри в корень</a:t>
            </a:r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»</a:t>
            </a:r>
            <a:b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Упражнение «Карусель». </a:t>
            </a:r>
            <a:endParaRPr lang="ru-RU" sz="3600" dirty="0">
              <a:solidFill>
                <a:schemeClr val="tx1">
                  <a:lumMod val="85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ctr"/>
            <a:r>
              <a:rPr lang="ru-RU" sz="2800" u="sng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И, Е или Я (А)</a:t>
            </a:r>
            <a:endParaRPr lang="ru-RU" sz="2800" u="sng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8020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«Смотри в корень»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Над п..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лем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л..тали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кр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кливые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гр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чи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</a:t>
            </a:r>
            <a:endParaRPr lang="ru-RU" sz="28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Скл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дные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н..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жи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– п..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мощники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гр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..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бникам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в </a:t>
            </a:r>
            <a:r>
              <a:rPr lang="ru-RU" sz="2800" dirty="0" err="1" smtClean="0">
                <a:solidFill>
                  <a:schemeClr val="tx1">
                    <a:lumMod val="85000"/>
                  </a:schemeClr>
                </a:solidFill>
              </a:rPr>
              <a:t>л..су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.</a:t>
            </a:r>
            <a:endParaRPr lang="ru-RU" sz="2800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3074" name="Picture 2" descr="C:\Users\Oksana\Desktop\грач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5259" b="15259"/>
          <a:stretch/>
        </p:blipFill>
        <p:spPr bwMode="auto">
          <a:xfrm>
            <a:off x="571472" y="2786058"/>
            <a:ext cx="332422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ksana\Desktop\грибни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1942"/>
            <a:ext cx="3070694" cy="2141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24368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К дому медленно 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приближался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 незнакомый 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старик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 algn="just">
              <a:buNone/>
            </a:pPr>
            <a:endParaRPr lang="ru-RU" sz="2800" b="1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При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ближ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ался – подходил </a:t>
            </a:r>
          </a:p>
          <a:p>
            <a:pPr marL="0" indent="0" algn="just">
              <a:buNone/>
            </a:pP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ближ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е.</a:t>
            </a:r>
          </a:p>
          <a:p>
            <a:pPr marL="0" indent="0" algn="just">
              <a:buNone/>
            </a:pP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Стар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ик – </a:t>
            </a:r>
            <a:r>
              <a:rPr lang="ru-RU" sz="2800" b="1" u="sng" dirty="0" smtClean="0">
                <a:solidFill>
                  <a:schemeClr val="tx1">
                    <a:lumMod val="85000"/>
                  </a:schemeClr>
                </a:solidFill>
              </a:rPr>
              <a:t>стар</a:t>
            </a: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</a:rPr>
              <a:t>ый мужчина.</a:t>
            </a:r>
            <a:endParaRPr lang="ru-RU" sz="28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«Объясни значение»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Oksana\Desktop\стар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302083" cy="221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124888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1">
                    <a:lumMod val="85000"/>
                  </a:schemeClr>
                </a:solidFill>
              </a:rPr>
              <a:t>ВЫВОД</a:t>
            </a:r>
            <a:r>
              <a:rPr lang="ru-RU" b="1" dirty="0" smtClean="0">
                <a:solidFill>
                  <a:schemeClr val="tx1">
                    <a:lumMod val="85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Если способ «Смотри в корень» не помог проверить безударную гласную, НАДО объяснить значение слова, используя однокоренные слова.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chemeClr val="tx1">
                    <a:lumMod val="85000"/>
                  </a:schemeClr>
                </a:solidFill>
              </a:rPr>
              <a:t>«Объясни значение»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2050" name="Picture 2" descr="C:\Users\Oksana\Desktop\уче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65104"/>
            <a:ext cx="2143125" cy="2016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26866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4035569"/>
              </p:ext>
            </p:extLst>
          </p:nvPr>
        </p:nvGraphicFramePr>
        <p:xfrm>
          <a:off x="457200" y="1524000"/>
          <a:ext cx="8229595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145"/>
                <a:gridCol w="748145"/>
                <a:gridCol w="748145"/>
                <a:gridCol w="748145"/>
                <a:gridCol w="748145"/>
                <a:gridCol w="748145"/>
                <a:gridCol w="706050"/>
                <a:gridCol w="790240"/>
                <a:gridCol w="748145"/>
                <a:gridCol w="748145"/>
                <a:gridCol w="74814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>
                    <a:lumMod val="85000"/>
                  </a:schemeClr>
                </a:solidFill>
                <a:latin typeface="Constantia" pitchFamily="18" charset="0"/>
                <a:cs typeface="Times New Roman" panose="02020603050405020304" pitchFamily="18" charset="0"/>
              </a:rPr>
              <a:t>«Объясни значение»</a:t>
            </a:r>
            <a:endParaRPr lang="ru-RU" sz="4400" dirty="0">
              <a:solidFill>
                <a:schemeClr val="tx1">
                  <a:lumMod val="85000"/>
                </a:schemeClr>
              </a:solidFill>
              <a:latin typeface="Constant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7604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215</TotalTime>
  <Words>623</Words>
  <Application>Microsoft Office PowerPoint</Application>
  <PresentationFormat>Экран (4:3)</PresentationFormat>
  <Paragraphs>384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Правописание безударных гласных в корне слова</vt:lpstr>
      <vt:lpstr>4 способа проверки безударной гласной в корне слова:</vt:lpstr>
      <vt:lpstr>«Смотри в корень»</vt:lpstr>
      <vt:lpstr>«Смотри в корень»</vt:lpstr>
      <vt:lpstr>«Смотри в корень»  Упражнение «Карусель». </vt:lpstr>
      <vt:lpstr>«Смотри в корень»</vt:lpstr>
      <vt:lpstr>«Объясни значение»</vt:lpstr>
      <vt:lpstr>«Объясни значение»</vt:lpstr>
      <vt:lpstr>«Объясни значение»</vt:lpstr>
      <vt:lpstr>«Измени форму слова»</vt:lpstr>
      <vt:lpstr>«Измени форму слова»</vt:lpstr>
      <vt:lpstr>«Ищи родственников»</vt:lpstr>
      <vt:lpstr>«Ищи родственников»</vt:lpstr>
      <vt:lpstr>«Ищи родственников»</vt:lpstr>
      <vt:lpstr>Слайд 15</vt:lpstr>
      <vt:lpstr>Кроссворд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безударных гласных в корне слова</dc:title>
  <dc:creator>Oksana</dc:creator>
  <cp:lastModifiedBy>Оксана</cp:lastModifiedBy>
  <cp:revision>23</cp:revision>
  <dcterms:created xsi:type="dcterms:W3CDTF">2019-03-27T06:17:18Z</dcterms:created>
  <dcterms:modified xsi:type="dcterms:W3CDTF">2022-03-19T09:59:33Z</dcterms:modified>
</cp:coreProperties>
</file>