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7"/>
  </p:notesMasterIdLst>
  <p:handoutMasterIdLst>
    <p:handoutMasterId r:id="rId18"/>
  </p:handoutMasterIdLst>
  <p:sldIdLst>
    <p:sldId id="265" r:id="rId4"/>
    <p:sldId id="256" r:id="rId5"/>
    <p:sldId id="264" r:id="rId6"/>
    <p:sldId id="266" r:id="rId7"/>
    <p:sldId id="263" r:id="rId8"/>
    <p:sldId id="262" r:id="rId9"/>
    <p:sldId id="261" r:id="rId10"/>
    <p:sldId id="268" r:id="rId11"/>
    <p:sldId id="260" r:id="rId12"/>
    <p:sldId id="259" r:id="rId13"/>
    <p:sldId id="258" r:id="rId14"/>
    <p:sldId id="267" r:id="rId15"/>
    <p:sldId id="257" r:id="rId1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88"/>
        <p:guide pos="383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rcRect b="3795"/>
          <a:stretch>
            <a:fillRect/>
          </a:stretch>
        </p:blipFill>
        <p:spPr>
          <a:xfrm>
            <a:off x="0" y="260350"/>
            <a:ext cx="12192000" cy="659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620713"/>
            <a:ext cx="10943167" cy="10826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1843088"/>
            <a:ext cx="10949517" cy="981075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2AEB82A-E188-4EC3-A976-6ACB2D5576C4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 dirty="0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2AEB82A-E188-4EC3-A976-6ACB2D5576C4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&#13;ttps://learningapps.org/view699523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hyperlink" Target="https://yandex.ru/search?text=&#1095;&#1077;&#1084;+&#1086;&#1090;&#1083;&#1080;&#1095;&#1072;&#1077;&#1090;&#1089;&#1103;+&#1087;&#1086;&#1074;&#1077;&#1089;&#1090;&#1100;+&#1086;&#1090;+&#1088;&#1072;&#1089;&#1089;&#1082;&#1072;&#1079;&#1072;&amp;source=tabbar" TargetMode="Externa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hyperlink" Target="0126%20(1).mp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Текстовое поле 3"/>
          <p:cNvSpPr txBox="1"/>
          <p:nvPr/>
        </p:nvSpPr>
        <p:spPr>
          <a:xfrm>
            <a:off x="2104390" y="316865"/>
            <a:ext cx="9138285" cy="6572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ru-RU" altLang="en-US" sz="4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Урок литературы в 6 классе</a:t>
            </a:r>
            <a:endParaRPr lang="ru-RU" altLang="en-US" sz="40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7261225" y="515747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учитель: Комлева К.А.</a:t>
            </a:r>
            <a:endParaRPr lang="ru-RU" altLang="en-US" sz="28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508635" y="0"/>
            <a:ext cx="1168336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4400" b="1">
                <a:solidFill>
                  <a:srgbClr val="C00000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Изучение повести, знакомство с героями</a:t>
            </a:r>
            <a:endParaRPr lang="ru-RU" altLang="en-US" sz="4400" b="1">
              <a:solidFill>
                <a:srgbClr val="C00000"/>
              </a:solidFill>
              <a:latin typeface="Times New Roman" panose="02020603050405020304" charset="0"/>
              <a:ea typeface="YS Text"/>
              <a:cs typeface="Times New Roman" panose="02020603050405020304" charset="0"/>
              <a:sym typeface="+mn-ea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426720" y="768350"/>
            <a:ext cx="116541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ru-RU" altLang="ru-RU" sz="2800" b="1">
                <a:latin typeface="Times New Roman" panose="02020603050405020304" charset="0"/>
                <a:cs typeface="Times New Roman" panose="02020603050405020304" charset="0"/>
              </a:rPr>
              <a:t>Прочитайте отрывок повести до слов «</a:t>
            </a:r>
            <a:r>
              <a:rPr lang="en-US" altLang="ru-RU" sz="2800" b="1">
                <a:latin typeface="Times New Roman" panose="02020603050405020304" charset="0"/>
                <a:cs typeface="Times New Roman" panose="02020603050405020304" charset="0"/>
              </a:rPr>
              <a:t>— </a:t>
            </a:r>
            <a:r>
              <a:rPr lang="en-US" altLang="en-US" sz="2800" b="1">
                <a:latin typeface="Times New Roman" panose="02020603050405020304" charset="0"/>
                <a:cs typeface="Times New Roman" panose="02020603050405020304" charset="0"/>
              </a:rPr>
              <a:t>Позвольте</a:t>
            </a:r>
            <a:r>
              <a:rPr lang="en-US" altLang="ru-RU" sz="28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800" b="1">
                <a:latin typeface="Times New Roman" panose="02020603050405020304" charset="0"/>
                <a:cs typeface="Times New Roman" panose="02020603050405020304" charset="0"/>
              </a:rPr>
              <a:t>мне</a:t>
            </a:r>
            <a:r>
              <a:rPr lang="en-US" altLang="ru-RU" sz="28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800" b="1">
                <a:latin typeface="Times New Roman" panose="02020603050405020304" charset="0"/>
                <a:cs typeface="Times New Roman" panose="02020603050405020304" charset="0"/>
              </a:rPr>
              <a:t>сегодня</a:t>
            </a:r>
            <a:r>
              <a:rPr lang="en-US" altLang="ru-RU" sz="28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800" b="1">
                <a:latin typeface="Times New Roman" panose="02020603050405020304" charset="0"/>
                <a:cs typeface="Times New Roman" panose="02020603050405020304" charset="0"/>
              </a:rPr>
              <a:t>пойти</a:t>
            </a:r>
            <a:r>
              <a:rPr lang="en-US" altLang="ru-RU" sz="28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800" b="1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 sz="28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800" b="1">
                <a:latin typeface="Times New Roman" panose="02020603050405020304" charset="0"/>
                <a:cs typeface="Times New Roman" panose="02020603050405020304" charset="0"/>
              </a:rPr>
              <a:t>гости</a:t>
            </a:r>
            <a:r>
              <a:rPr lang="ru-RU" altLang="en-US" sz="2800" b="1">
                <a:latin typeface="Times New Roman" panose="02020603050405020304" charset="0"/>
                <a:cs typeface="Times New Roman" panose="02020603050405020304" charset="0"/>
              </a:rPr>
              <a:t>...» и самостоятельно заполните таблицу в тетради</a:t>
            </a:r>
            <a:endParaRPr lang="ru-RU" altLang="en-US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5" name="Объект 4"/>
          <p:cNvGraphicFramePr/>
          <p:nvPr/>
        </p:nvGraphicFramePr>
        <p:xfrm>
          <a:off x="2201545" y="1982470"/>
          <a:ext cx="6893560" cy="4875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4200525" imgH="3181350" progId="Paint.Picture">
                  <p:embed/>
                </p:oleObj>
              </mc:Choice>
              <mc:Fallback>
                <p:oleObj name="" r:id="rId1" imgW="4200525" imgH="3181350" progId="Paint.Picture">
                  <p:embed/>
                  <p:pic>
                    <p:nvPicPr>
                      <p:cNvPr id="0" name="Изображение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01545" y="1982470"/>
                        <a:ext cx="6893560" cy="4875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70485" y="843280"/>
            <a:ext cx="11502390" cy="9232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ru-RU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1. Что у них общего? Чем различны?</a:t>
            </a:r>
            <a:endParaRPr lang="ru-RU" sz="28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r>
              <a:rPr lang="ru-RU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2. Чего больше между двумя семьями (общего или различного)?</a:t>
            </a:r>
            <a:endParaRPr lang="ru-RU" sz="28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endParaRPr lang="ru-RU" sz="28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ctr"/>
            <a:endParaRPr lang="ru-RU" sz="3200" b="1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endParaRPr lang="ru-RU" sz="28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endParaRPr lang="ru-RU" sz="28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endParaRPr lang="ru-RU" sz="28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3048000" y="19812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36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Подводим итог </a:t>
            </a:r>
            <a:endParaRPr lang="ru-RU" altLang="en-US" sz="3600" b="1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274320" y="4336415"/>
            <a:ext cx="116312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3. Несмотря на общее и различное в их характерах есть положительные стороны и отрицательные. Назовите их.</a:t>
            </a:r>
            <a:endParaRPr lang="ru-RU" altLang="en-US" sz="28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274320" y="2398395"/>
            <a:ext cx="1132713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ru-RU" sz="32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Семьи противопоставлены друг другу. Такой литературный прием называется АНТИТЕЗА.</a:t>
            </a:r>
            <a:endParaRPr lang="ru-RU" altLang="en-US" sz="3200" b="1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Текстовое поле 2"/>
          <p:cNvSpPr txBox="1"/>
          <p:nvPr/>
        </p:nvSpPr>
        <p:spPr>
          <a:xfrm>
            <a:off x="1163955" y="152400"/>
            <a:ext cx="101568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ru-RU" sz="36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Какие выводы вы можете сделать насчёт помещиков: </a:t>
            </a:r>
            <a:endParaRPr lang="ru-RU" altLang="en-US" sz="3600" b="1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363220" y="1715770"/>
            <a:ext cx="11936730" cy="39693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45720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0" i="0">
                <a:solidFill>
                  <a:schemeClr val="tx1"/>
                </a:solidFill>
                <a:latin typeface="Times New Roman" panose="02020603050405020304"/>
                <a:ea typeface="Times New Roman" panose="02020603050405020304"/>
              </a:rPr>
              <a:t>Перед нами типичные помещики того  времени.</a:t>
            </a:r>
            <a:endParaRPr lang="en-US" altLang="zh-CN" sz="2800" b="0" i="0">
              <a:solidFill>
                <a:schemeClr val="tx1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0" i="0">
                <a:solidFill>
                  <a:schemeClr val="tx1"/>
                </a:solidFill>
                <a:latin typeface="Times New Roman" panose="02020603050405020304"/>
                <a:ea typeface="Times New Roman" panose="02020603050405020304"/>
              </a:rPr>
              <a:t> Один - хозяин, другой - англоман.</a:t>
            </a:r>
            <a:endParaRPr lang="en-US" altLang="zh-CN" sz="2800" b="0" i="0">
              <a:solidFill>
                <a:schemeClr val="tx1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45720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0" i="0">
                <a:solidFill>
                  <a:schemeClr val="tx1"/>
                </a:solidFill>
                <a:latin typeface="Times New Roman" panose="02020603050405020304"/>
                <a:ea typeface="Times New Roman" panose="02020603050405020304"/>
              </a:rPr>
              <a:t>Иван Петрович Берестов – русский дворянин, ведущий хозяйство по русскому образцу.</a:t>
            </a:r>
            <a:endParaRPr lang="en-US" altLang="zh-CN" sz="2800" b="0" i="0">
              <a:solidFill>
                <a:schemeClr val="tx1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0" i="0">
                <a:solidFill>
                  <a:schemeClr val="tx1"/>
                </a:solidFill>
                <a:latin typeface="Times New Roman" panose="02020603050405020304"/>
                <a:ea typeface="Times New Roman" panose="02020603050405020304"/>
              </a:rPr>
              <a:t>Григорий Иванович Муромский - «это был  настоящий русский барин», но всё делал на английский манер. Оба типа помещиков характерны для поместного дворянства того времени 19 века</a:t>
            </a:r>
            <a:endParaRPr lang="en-US" altLang="zh-CN" sz="2800" b="0" i="0">
              <a:solidFill>
                <a:schemeClr val="tx1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457200" algn="just">
              <a:spcBef>
                <a:spcPct val="0"/>
              </a:spcBef>
              <a:spcAft>
                <a:spcPct val="0"/>
              </a:spcAft>
            </a:pPr>
            <a:r>
              <a:rPr lang="en-US" altLang="zh-CN" sz="2800" b="0" i="0">
                <a:solidFill>
                  <a:schemeClr val="tx1"/>
                </a:solidFill>
                <a:latin typeface="Times New Roman" panose="02020603050405020304"/>
                <a:ea typeface="Times New Roman" panose="02020603050405020304"/>
              </a:rPr>
              <a:t>Мы  видим  в  повести   признаки  исторической эпохи</a:t>
            </a:r>
            <a:endParaRPr lang="en-US" altLang="zh-CN" sz="2800" b="0" i="0">
              <a:solidFill>
                <a:schemeClr val="tx1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0" i="0">
                <a:solidFill>
                  <a:schemeClr val="tx1"/>
                </a:solidFill>
                <a:latin typeface="Times New Roman" panose="02020603050405020304"/>
                <a:ea typeface="Times New Roman" panose="02020603050405020304"/>
              </a:rPr>
              <a:t>  В этом заключается историческая ценность повести «Барышня-крестьянка»</a:t>
            </a:r>
            <a:endParaRPr lang="en-US" altLang="zh-CN" sz="2800" b="0" i="0">
              <a:solidFill>
                <a:schemeClr val="tx1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2649855" y="2555240"/>
            <a:ext cx="85769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hlinkClick r:id="rId1" tooltip="" action="ppaction://hlinkfile"/>
              </a:rPr>
              <a:t>https://learningapps.org/view6995233</a:t>
            </a:r>
            <a:endParaRPr lang="en-US" altLang="ru-RU" sz="36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684530" y="269875"/>
            <a:ext cx="989965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ru-RU" sz="48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Домашнее задание </a:t>
            </a:r>
            <a:endParaRPr lang="ru-RU" altLang="en-US" sz="4800" b="1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684530" y="1170940"/>
            <a:ext cx="1115187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ru-RU" sz="3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Дочитать повесть до конца, выполнить задание по ссылке</a:t>
            </a:r>
            <a:endParaRPr lang="ru-RU" altLang="en-US" sz="36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/>
          <p:cNvPicPr/>
          <p:nvPr/>
        </p:nvPicPr>
        <p:blipFill>
          <a:blip r:embed="rId1"/>
          <a:stretch>
            <a:fillRect/>
          </a:stretch>
        </p:blipFill>
        <p:spPr>
          <a:xfrm>
            <a:off x="1941195" y="2465070"/>
            <a:ext cx="3678555" cy="4247515"/>
          </a:xfrm>
          <a:prstGeom prst="rect">
            <a:avLst/>
          </a:prstGeom>
        </p:spPr>
      </p:pic>
      <p:pic>
        <p:nvPicPr>
          <p:cNvPr id="5" name="Изображение 4"/>
          <p:cNvPicPr/>
          <p:nvPr/>
        </p:nvPicPr>
        <p:blipFill>
          <a:blip r:embed="rId2"/>
          <a:stretch>
            <a:fillRect/>
          </a:stretch>
        </p:blipFill>
        <p:spPr>
          <a:xfrm>
            <a:off x="7266940" y="2465070"/>
            <a:ext cx="4079240" cy="4247515"/>
          </a:xfrm>
          <a:prstGeom prst="rect">
            <a:avLst/>
          </a:prstGeom>
        </p:spPr>
      </p:pic>
      <p:sp>
        <p:nvSpPr>
          <p:cNvPr id="6" name="Текстовое поле 5"/>
          <p:cNvSpPr txBox="1"/>
          <p:nvPr/>
        </p:nvSpPr>
        <p:spPr>
          <a:xfrm>
            <a:off x="1139190" y="18415"/>
            <a:ext cx="96958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ru-RU" altLang="en-US" sz="2800" b="1">
                <a:latin typeface="Times New Roman" panose="02020603050405020304" charset="0"/>
                <a:cs typeface="Times New Roman" panose="02020603050405020304" charset="0"/>
              </a:rPr>
              <a:t>Рассмотрите 2 изображения.</a:t>
            </a:r>
            <a:endParaRPr lang="ru-RU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ru-RU" altLang="en-US" sz="2800" b="1">
                <a:latin typeface="Times New Roman" panose="02020603050405020304" charset="0"/>
                <a:cs typeface="Times New Roman" panose="02020603050405020304" charset="0"/>
              </a:rPr>
              <a:t>К какому сословию относятся девушки?</a:t>
            </a:r>
            <a:endParaRPr lang="ru-RU" altLang="en-US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1631315" y="1242695"/>
            <a:ext cx="96958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ru-RU" altLang="en-US" sz="3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Могла ли крестьянка стать дворянкой?</a:t>
            </a:r>
            <a:endParaRPr lang="ru-RU" altLang="en-US" sz="36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239395" y="379095"/>
            <a:ext cx="1126807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Цель урока: </a:t>
            </a:r>
            <a:endParaRPr lang="ru-RU" altLang="en-US" sz="3600" b="1">
              <a:solidFill>
                <a:srgbClr val="333333"/>
              </a:solidFill>
              <a:latin typeface="Times New Roman" panose="02020603050405020304" charset="0"/>
              <a:ea typeface="YS Text"/>
              <a:cs typeface="Times New Roman" panose="02020603050405020304" charset="0"/>
              <a:sym typeface="+mn-ea"/>
            </a:endParaRPr>
          </a:p>
          <a:p>
            <a:endParaRPr lang="ru-RU" altLang="en-US" sz="3600" b="1">
              <a:solidFill>
                <a:srgbClr val="333333"/>
              </a:solidFill>
              <a:latin typeface="Times New Roman" panose="02020603050405020304" charset="0"/>
              <a:ea typeface="YS Text"/>
              <a:cs typeface="Times New Roman" panose="02020603050405020304" charset="0"/>
              <a:sym typeface="+mn-ea"/>
            </a:endParaRPr>
          </a:p>
          <a:p>
            <a:r>
              <a:rPr lang="en-US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Познакоми</a:t>
            </a:r>
            <a:r>
              <a:rPr lang="ru-RU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ться</a:t>
            </a:r>
            <a:r>
              <a:rPr lang="en-US" altLang="ru-RU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с</a:t>
            </a:r>
            <a:r>
              <a:rPr lang="en-US" altLang="ru-RU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произведением</a:t>
            </a:r>
            <a:r>
              <a:rPr lang="en-US" altLang="ru-RU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А</a:t>
            </a:r>
            <a:r>
              <a:rPr lang="en-US" altLang="ru-RU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.</a:t>
            </a:r>
            <a:r>
              <a:rPr lang="en-US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С</a:t>
            </a:r>
            <a:r>
              <a:rPr lang="en-US" altLang="ru-RU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. </a:t>
            </a:r>
            <a:r>
              <a:rPr lang="en-US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Пушкина</a:t>
            </a:r>
            <a:r>
              <a:rPr lang="en-US" altLang="ru-RU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 </a:t>
            </a:r>
            <a:r>
              <a:rPr lang="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«</a:t>
            </a:r>
            <a:r>
              <a:rPr lang="en-US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Барышня</a:t>
            </a:r>
            <a:r>
              <a:rPr lang="en-US" altLang="ru-RU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 – </a:t>
            </a:r>
            <a:r>
              <a:rPr lang="en-US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крестьянка</a:t>
            </a:r>
            <a:r>
              <a:rPr lang="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»</a:t>
            </a:r>
            <a:r>
              <a:rPr lang="en-US" altLang="ru-RU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, </a:t>
            </a:r>
            <a:r>
              <a:rPr lang="en-US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его</a:t>
            </a:r>
            <a:r>
              <a:rPr lang="ru-RU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 исторической основой,</a:t>
            </a:r>
            <a:r>
              <a:rPr lang="en-US" altLang="ru-RU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сюжетом</a:t>
            </a:r>
            <a:r>
              <a:rPr lang="en-US" altLang="ru-RU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и</a:t>
            </a:r>
            <a:r>
              <a:rPr lang="en-US" altLang="ru-RU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героями</a:t>
            </a:r>
            <a:r>
              <a:rPr lang="en-US" altLang="ru-RU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. </a:t>
            </a:r>
            <a:r>
              <a:rPr lang="en-US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Выявить</a:t>
            </a:r>
            <a:r>
              <a:rPr lang="en-US" altLang="ru-RU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роль</a:t>
            </a:r>
            <a:r>
              <a:rPr lang="en-US" altLang="ru-RU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антитезы</a:t>
            </a:r>
            <a:r>
              <a:rPr lang="en-US" altLang="ru-RU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в</a:t>
            </a:r>
            <a:r>
              <a:rPr lang="en-US" altLang="ru-RU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повести</a:t>
            </a:r>
            <a:r>
              <a:rPr lang="en-US" altLang="ru-RU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.</a:t>
            </a:r>
            <a:endParaRPr lang="en-US" altLang="ru-RU" sz="3600" b="1">
              <a:solidFill>
                <a:srgbClr val="333333"/>
              </a:solidFill>
              <a:latin typeface="Times New Roman" panose="02020603050405020304" charset="0"/>
              <a:ea typeface="YS Text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383540" y="1064895"/>
            <a:ext cx="11257915" cy="19380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/>
            <a:r>
              <a:rPr lang="ru-RU" altLang="en-US" sz="3600" b="1" i="0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</a:rPr>
              <a:t>Автор обозначил свое произведение жанром «</a:t>
            </a:r>
            <a:r>
              <a:rPr lang="ru-RU" altLang="en-US" sz="4800" b="1" i="0">
                <a:solidFill>
                  <a:srgbClr val="C00000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</a:rPr>
              <a:t>п</a:t>
            </a:r>
            <a:r>
              <a:rPr lang="en-US" altLang="zh-CN" sz="4800" b="1" i="0">
                <a:solidFill>
                  <a:srgbClr val="C00000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</a:rPr>
              <a:t>овесть</a:t>
            </a:r>
            <a:r>
              <a:rPr lang="ru-RU" altLang="en-US" sz="3600" b="1" i="0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</a:rPr>
              <a:t>». </a:t>
            </a:r>
            <a:endParaRPr lang="ru-RU" altLang="en-US" sz="3600" b="1" i="0">
              <a:solidFill>
                <a:srgbClr val="333333"/>
              </a:solidFill>
              <a:latin typeface="Times New Roman" panose="02020603050405020304" charset="0"/>
              <a:ea typeface="YS Text"/>
              <a:cs typeface="Times New Roman" panose="02020603050405020304" charset="0"/>
            </a:endParaRPr>
          </a:p>
          <a:p>
            <a:pPr marL="0" indent="0" algn="ctr"/>
            <a:r>
              <a:rPr lang="ru-RU" altLang="en-US" sz="3600" b="1" i="0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</a:rPr>
              <a:t>Чем отличается повесть от рассказа?</a:t>
            </a:r>
            <a:endParaRPr lang="ru-RU" altLang="en-US" sz="3600" b="1" i="0">
              <a:solidFill>
                <a:srgbClr val="333333"/>
              </a:solidFill>
              <a:latin typeface="Times New Roman" panose="02020603050405020304" charset="0"/>
              <a:ea typeface="YS Text"/>
              <a:cs typeface="Times New Roman" panose="02020603050405020304" charset="0"/>
            </a:endParaRPr>
          </a:p>
        </p:txBody>
      </p:sp>
      <p:pic>
        <p:nvPicPr>
          <p:cNvPr id="3" name="Изображение 2">
            <a:hlinkClick r:id="rId1" tooltip="" action="ppaction://hlinkfile"/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502785" y="3816350"/>
            <a:ext cx="1920875" cy="16268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Текстовое поле 3"/>
          <p:cNvSpPr txBox="1"/>
          <p:nvPr/>
        </p:nvSpPr>
        <p:spPr>
          <a:xfrm>
            <a:off x="695960" y="313690"/>
            <a:ext cx="114966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Заполните таблицу на основе прочитанного: </a:t>
            </a:r>
            <a:endParaRPr lang="ru-RU" altLang="en-US" sz="3600" b="1">
              <a:solidFill>
                <a:srgbClr val="333333"/>
              </a:solidFill>
              <a:latin typeface="Times New Roman" panose="02020603050405020304" charset="0"/>
              <a:ea typeface="YS Text"/>
              <a:cs typeface="Times New Roman" panose="02020603050405020304" charset="0"/>
              <a:sym typeface="+mn-ea"/>
            </a:endParaRPr>
          </a:p>
        </p:txBody>
      </p:sp>
      <p:graphicFrame>
        <p:nvGraphicFramePr>
          <p:cNvPr id="2" name="Объект 1"/>
          <p:cNvGraphicFramePr/>
          <p:nvPr/>
        </p:nvGraphicFramePr>
        <p:xfrm>
          <a:off x="1577975" y="1396365"/>
          <a:ext cx="2564130" cy="680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1314450" imgH="295275" progId="Paint.Picture">
                  <p:embed/>
                </p:oleObj>
              </mc:Choice>
              <mc:Fallback>
                <p:oleObj name="" r:id="rId1" imgW="1314450" imgH="295275" progId="Paint.Picture">
                  <p:embed/>
                  <p:pic>
                    <p:nvPicPr>
                      <p:cNvPr id="0" name="Изображение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77975" y="1396365"/>
                        <a:ext cx="2564130" cy="680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/>
          <p:nvPr/>
        </p:nvGraphicFramePr>
        <p:xfrm>
          <a:off x="7093585" y="1396365"/>
          <a:ext cx="2374265" cy="680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1295400" imgH="266700" progId="Paint.Picture">
                  <p:embed/>
                </p:oleObj>
              </mc:Choice>
              <mc:Fallback>
                <p:oleObj name="" r:id="rId3" imgW="1295400" imgH="266700" progId="Paint.Picture">
                  <p:embed/>
                  <p:pic>
                    <p:nvPicPr>
                      <p:cNvPr id="0" name="Изображение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93585" y="1396365"/>
                        <a:ext cx="2374265" cy="680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Текстовое поле 6"/>
          <p:cNvSpPr txBox="1"/>
          <p:nvPr/>
        </p:nvSpPr>
        <p:spPr>
          <a:xfrm>
            <a:off x="4347210" y="334518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Сюжет</a:t>
            </a:r>
            <a:endParaRPr lang="ru-RU" altLang="en-US" sz="3600" b="1">
              <a:solidFill>
                <a:srgbClr val="333333"/>
              </a:solidFill>
              <a:latin typeface="Times New Roman" panose="02020603050405020304" charset="0"/>
              <a:ea typeface="YS Text"/>
              <a:cs typeface="Times New Roman" panose="02020603050405020304" charset="0"/>
              <a:sym typeface="+mn-ea"/>
            </a:endParaRP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4625975" y="570039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Герои</a:t>
            </a:r>
            <a:endParaRPr lang="ru-RU" altLang="en-US" sz="3600" b="1">
              <a:solidFill>
                <a:srgbClr val="333333"/>
              </a:solidFill>
              <a:latin typeface="Times New Roman" panose="02020603050405020304" charset="0"/>
              <a:ea typeface="YS Text"/>
              <a:cs typeface="Times New Roman" panose="02020603050405020304" charset="0"/>
              <a:sym typeface="+mn-ea"/>
            </a:endParaRP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4347210" y="231076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Объем</a:t>
            </a:r>
            <a:endParaRPr lang="ru-RU" altLang="en-US" sz="3600" b="1">
              <a:solidFill>
                <a:srgbClr val="333333"/>
              </a:solidFill>
              <a:latin typeface="Times New Roman" panose="02020603050405020304" charset="0"/>
              <a:ea typeface="YS Text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3841750" y="437959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3600" b="1">
                <a:solidFill>
                  <a:srgbClr val="333333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Основа сюжета</a:t>
            </a:r>
            <a:endParaRPr lang="ru-RU" altLang="en-US" sz="3600" b="1">
              <a:solidFill>
                <a:srgbClr val="333333"/>
              </a:solidFill>
              <a:latin typeface="Times New Roman" panose="02020603050405020304" charset="0"/>
              <a:ea typeface="YS Text"/>
              <a:cs typeface="Times New Roman" panose="02020603050405020304" charset="0"/>
              <a:sym typeface="+mn-ea"/>
            </a:endParaRPr>
          </a:p>
        </p:txBody>
      </p:sp>
      <p:cxnSp>
        <p:nvCxnSpPr>
          <p:cNvPr id="12" name="Прямое соединение 11"/>
          <p:cNvCxnSpPr/>
          <p:nvPr/>
        </p:nvCxnSpPr>
        <p:spPr>
          <a:xfrm flipH="1">
            <a:off x="1565910" y="2106295"/>
            <a:ext cx="975995" cy="3632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Прямое соединение 12"/>
          <p:cNvCxnSpPr/>
          <p:nvPr/>
        </p:nvCxnSpPr>
        <p:spPr>
          <a:xfrm>
            <a:off x="7570470" y="2174240"/>
            <a:ext cx="1249045" cy="37465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Прямое соединение 13"/>
          <p:cNvCxnSpPr/>
          <p:nvPr/>
        </p:nvCxnSpPr>
        <p:spPr>
          <a:xfrm flipV="1">
            <a:off x="5180330" y="2827020"/>
            <a:ext cx="0" cy="60198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Прямое соединение 14"/>
          <p:cNvCxnSpPr/>
          <p:nvPr/>
        </p:nvCxnSpPr>
        <p:spPr>
          <a:xfrm>
            <a:off x="5198110" y="3945255"/>
            <a:ext cx="0" cy="72644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Прямое соединение 15"/>
          <p:cNvCxnSpPr/>
          <p:nvPr/>
        </p:nvCxnSpPr>
        <p:spPr>
          <a:xfrm flipH="1">
            <a:off x="5170170" y="5024755"/>
            <a:ext cx="10160" cy="9302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198120" y="2719070"/>
            <a:ext cx="3501390" cy="78359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563360" y="2836545"/>
            <a:ext cx="3501390" cy="78359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ru-RU" altLang="en-US">
              <a:sym typeface="+mn-ea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98120" y="3945255"/>
            <a:ext cx="3501390" cy="78359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ru-RU" altLang="en-US">
              <a:sym typeface="+mn-ea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563360" y="3764280"/>
            <a:ext cx="3501390" cy="78359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ru-RU" altLang="en-US">
              <a:sym typeface="+mn-ea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98120" y="5098415"/>
            <a:ext cx="3501390" cy="78359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ru-RU" altLang="en-US">
              <a:sym typeface="+mn-ea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563360" y="5098415"/>
            <a:ext cx="3501390" cy="78359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ru-RU" altLang="en-US">
              <a:sym typeface="+mn-ea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98120" y="6074410"/>
            <a:ext cx="3501390" cy="78359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ru-RU" altLang="en-US">
              <a:sym typeface="+mn-ea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563360" y="6074410"/>
            <a:ext cx="3501390" cy="78359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ru-RU" altLang="en-US"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2146935" y="12192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3600" b="1" u="sng">
                <a:solidFill>
                  <a:schemeClr val="tx1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История создания повести</a:t>
            </a:r>
            <a:endParaRPr lang="ru-RU" altLang="en-US" sz="3600" b="1" u="sng">
              <a:solidFill>
                <a:schemeClr val="tx1"/>
              </a:solidFill>
              <a:latin typeface="Times New Roman" panose="02020603050405020304" charset="0"/>
              <a:ea typeface="YS Text"/>
              <a:cs typeface="Times New Roman" panose="02020603050405020304" charset="0"/>
              <a:sym typeface="+mn-ea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280670" y="1476375"/>
            <a:ext cx="1135062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3200" b="1">
                <a:solidFill>
                  <a:schemeClr val="tx1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1. Кто является автором повести?</a:t>
            </a:r>
            <a:endParaRPr lang="ru-RU" altLang="en-US" sz="3200" b="1">
              <a:solidFill>
                <a:schemeClr val="tx1"/>
              </a:solidFill>
              <a:latin typeface="Times New Roman" panose="02020603050405020304" charset="0"/>
              <a:ea typeface="YS Text"/>
              <a:cs typeface="Times New Roman" panose="02020603050405020304" charset="0"/>
              <a:sym typeface="+mn-ea"/>
            </a:endParaRPr>
          </a:p>
          <a:p>
            <a:r>
              <a:rPr lang="ru-RU" altLang="en-US" sz="3200" b="1">
                <a:solidFill>
                  <a:schemeClr val="tx1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2. Зачем А.С.Пушкин назначает  конкретного автора повести? Какого эффекта добивается писатель?</a:t>
            </a:r>
            <a:endParaRPr lang="ru-RU" altLang="en-US" sz="3200" b="1">
              <a:solidFill>
                <a:schemeClr val="tx1"/>
              </a:solidFill>
              <a:latin typeface="Times New Roman" panose="02020603050405020304" charset="0"/>
              <a:ea typeface="YS Text"/>
              <a:cs typeface="Times New Roman" panose="02020603050405020304" charset="0"/>
              <a:sym typeface="+mn-ea"/>
            </a:endParaRPr>
          </a:p>
          <a:p>
            <a:r>
              <a:rPr lang="ru-RU" altLang="en-US" sz="3200" b="1">
                <a:solidFill>
                  <a:schemeClr val="tx1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3. Какие произведения входят в цикл «Повестей...»</a:t>
            </a:r>
            <a:endParaRPr lang="ru-RU" altLang="en-US" sz="3200" b="1">
              <a:solidFill>
                <a:schemeClr val="tx1"/>
              </a:solidFill>
              <a:latin typeface="Times New Roman" panose="02020603050405020304" charset="0"/>
              <a:ea typeface="YS Text"/>
              <a:cs typeface="Times New Roman" panose="02020603050405020304" charset="0"/>
              <a:sym typeface="+mn-ea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720090" y="768350"/>
            <a:ext cx="1075309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4000" b="1">
                <a:solidFill>
                  <a:srgbClr val="C00000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Посмотрите видео и ответьте на вопросы:</a:t>
            </a:r>
            <a:endParaRPr lang="ru-RU" altLang="en-US" sz="4000" b="1">
              <a:solidFill>
                <a:srgbClr val="C00000"/>
              </a:solidFill>
              <a:latin typeface="Times New Roman" panose="02020603050405020304" charset="0"/>
              <a:ea typeface="YS Text"/>
              <a:cs typeface="Times New Roman" panose="02020603050405020304" charset="0"/>
              <a:sym typeface="+mn-ea"/>
            </a:endParaRPr>
          </a:p>
        </p:txBody>
      </p:sp>
      <p:pic>
        <p:nvPicPr>
          <p:cNvPr id="5" name="Изображение 4">
            <a:hlinkClick r:id="rId1" tooltip="" action="ppaction://hlinkfile"/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8725" y="3935095"/>
            <a:ext cx="6537325" cy="29235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/>
          <p:nvPr/>
        </p:nvPicPr>
        <p:blipFill>
          <a:blip r:embed="rId1"/>
          <a:stretch>
            <a:fillRect/>
          </a:stretch>
        </p:blipFill>
        <p:spPr>
          <a:xfrm>
            <a:off x="-67945" y="0"/>
            <a:ext cx="1225931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Текстовое поле 2"/>
          <p:cNvSpPr txBox="1"/>
          <p:nvPr/>
        </p:nvSpPr>
        <p:spPr>
          <a:xfrm>
            <a:off x="2661920" y="302260"/>
            <a:ext cx="6096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4000" b="1">
                <a:solidFill>
                  <a:srgbClr val="C00000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  <a:sym typeface="+mn-ea"/>
              </a:rPr>
              <a:t>Словарная работа</a:t>
            </a:r>
            <a:endParaRPr lang="ru-RU" altLang="en-US" sz="4000" b="1">
              <a:solidFill>
                <a:srgbClr val="C00000"/>
              </a:solidFill>
              <a:latin typeface="Times New Roman" panose="02020603050405020304" charset="0"/>
              <a:ea typeface="YS Text"/>
              <a:cs typeface="Times New Roman" panose="02020603050405020304" charset="0"/>
              <a:sym typeface="+mn-ea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625475" y="1443990"/>
            <a:ext cx="865822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3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                 Определите значение слов:</a:t>
            </a:r>
            <a:endParaRPr lang="ru-RU" altLang="en-US" sz="32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Губерния</a:t>
            </a:r>
            <a:endParaRPr lang="ru-RU" altLang="en-US" sz="4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Зоил</a:t>
            </a:r>
            <a:endParaRPr lang="ru-RU" altLang="en-US" sz="4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Англомания</a:t>
            </a:r>
            <a:endParaRPr lang="ru-RU" altLang="en-US" sz="4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Баить</a:t>
            </a:r>
            <a:endParaRPr lang="ru-RU" altLang="en-US" sz="4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Наперсница</a:t>
            </a:r>
            <a:endParaRPr lang="ru-RU" altLang="en-US" sz="4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6" name="Объект 5"/>
          <p:cNvGraphicFramePr/>
          <p:nvPr/>
        </p:nvGraphicFramePr>
        <p:xfrm>
          <a:off x="7995285" y="1277620"/>
          <a:ext cx="3307715" cy="3260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3305175" imgH="3257550" progId="Paint.Picture">
                  <p:embed/>
                </p:oleObj>
              </mc:Choice>
              <mc:Fallback>
                <p:oleObj name="" r:id="rId1" imgW="3305175" imgH="3257550" progId="Paint.Picture">
                  <p:embed/>
                  <p:pic>
                    <p:nvPicPr>
                      <p:cNvPr id="0" name="Изображение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995285" y="1277620"/>
                        <a:ext cx="3307715" cy="3260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range Waves">
  <a:themeElements>
    <a:clrScheme name="Orange Wav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C73109"/>
      </a:accent1>
      <a:accent2>
        <a:srgbClr val="FF5050"/>
      </a:accent2>
      <a:accent3>
        <a:srgbClr val="FFFFFF"/>
      </a:accent3>
      <a:accent4>
        <a:srgbClr val="000000"/>
      </a:accent4>
      <a:accent5>
        <a:srgbClr val="E0ADAA"/>
      </a:accent5>
      <a:accent6>
        <a:srgbClr val="E74848"/>
      </a:accent6>
      <a:hlink>
        <a:srgbClr val="4D4D4D"/>
      </a:hlink>
      <a:folHlink>
        <a:srgbClr val="777777"/>
      </a:folHlink>
    </a:clrScheme>
    <a:fontScheme name="Orange Wav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Orange Wav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ange Wav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ange Wav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ange Wav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ange Wav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ange Wav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C73109"/>
        </a:accent1>
        <a:accent2>
          <a:srgbClr val="FF5050"/>
        </a:accent2>
        <a:accent3>
          <a:srgbClr val="FFFFFF"/>
        </a:accent3>
        <a:accent4>
          <a:srgbClr val="000000"/>
        </a:accent4>
        <a:accent5>
          <a:srgbClr val="E0ADAA"/>
        </a:accent5>
        <a:accent6>
          <a:srgbClr val="E74848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1858</Words>
  <Application>WPS Presentation</Application>
  <PresentationFormat>宽屏</PresentationFormat>
  <Paragraphs>76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Arial</vt:lpstr>
      <vt:lpstr>SimSun</vt:lpstr>
      <vt:lpstr>Wingdings</vt:lpstr>
      <vt:lpstr>Calibri Light</vt:lpstr>
      <vt:lpstr>Arial Unicode MS</vt:lpstr>
      <vt:lpstr>Calibri</vt:lpstr>
      <vt:lpstr>Microsoft YaHei</vt:lpstr>
      <vt:lpstr>Times New Roman</vt:lpstr>
      <vt:lpstr>YS Text</vt:lpstr>
      <vt:lpstr>Segoe Print</vt:lpstr>
      <vt:lpstr>Times New Roman</vt:lpstr>
      <vt:lpstr>OpenSans</vt:lpstr>
      <vt:lpstr>Office Theme</vt:lpstr>
      <vt:lpstr>Orange Waves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Ксения Комлева</cp:lastModifiedBy>
  <cp:revision>12</cp:revision>
  <dcterms:created xsi:type="dcterms:W3CDTF">2025-01-26T08:18:25Z</dcterms:created>
  <dcterms:modified xsi:type="dcterms:W3CDTF">2025-01-26T13:15:06Z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1049-12.2.0.19805</vt:lpwstr>
  </property>
  <property fmtid="{D5CDD505-2E9C-101B-9397-08002B2CF9AE}" pid="3" name="ICV">
    <vt:lpwstr>FC80CB3F521845A5B82A3D8BC64639AD_12</vt:lpwstr>
  </property>
</Properties>
</file>