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0" r:id="rId3"/>
    <p:sldId id="28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7" r:id="rId23"/>
    <p:sldId id="275" r:id="rId24"/>
    <p:sldId id="276" r:id="rId25"/>
    <p:sldId id="278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299" autoAdjust="0"/>
  </p:normalViewPr>
  <p:slideViewPr>
    <p:cSldViewPr>
      <p:cViewPr varScale="1">
        <p:scale>
          <a:sx n="85" d="100"/>
          <a:sy n="85" d="100"/>
        </p:scale>
        <p:origin x="-93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2C1B62-BBF0-44AA-AB42-4BBC2DEC3CFE}" type="datetimeFigureOut">
              <a:rPr lang="ru-RU" smtClean="0"/>
              <a:pPr/>
              <a:t>23.07.2019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1AA091E-535F-4F9C-AC6F-57AE3A4BC3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pn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11" Type="http://schemas.openxmlformats.org/officeDocument/2006/relationships/image" Target="../media/image60.png"/><Relationship Id="rId5" Type="http://schemas.openxmlformats.org/officeDocument/2006/relationships/image" Target="../media/image55.jpeg"/><Relationship Id="rId10" Type="http://schemas.openxmlformats.org/officeDocument/2006/relationships/image" Target="../media/image30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2.jpeg"/><Relationship Id="rId7" Type="http://schemas.openxmlformats.org/officeDocument/2006/relationships/image" Target="../media/image65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67.jpeg"/><Relationship Id="rId7" Type="http://schemas.openxmlformats.org/officeDocument/2006/relationships/image" Target="../media/image46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9" Type="http://schemas.openxmlformats.org/officeDocument/2006/relationships/image" Target="../media/image7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3240" y="5500702"/>
            <a:ext cx="5786446" cy="1101248"/>
          </a:xfrm>
        </p:spPr>
        <p:txBody>
          <a:bodyPr/>
          <a:lstStyle/>
          <a:p>
            <a:r>
              <a:rPr lang="ru-RU" dirty="0" smtClean="0"/>
              <a:t>Автор: Журавлева Н.Ю., учитель начальных классов МОБУ СОШ №1 ЛГО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214290"/>
            <a:ext cx="6429388" cy="49552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</a:t>
            </a:r>
            <a:b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«Поле чудес» </a:t>
            </a:r>
            <a:b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 сказочной повести А.Волкова </a:t>
            </a:r>
          </a:p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«Волшебник </a:t>
            </a:r>
          </a:p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Изумрудного города»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shade val="30000"/>
                        <a:satMod val="115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(первое занятие)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338" name="Picture 2" descr="https://v3toys.ru/kiwi-public-data/Kiwi_Img/582a9cb847a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357298"/>
            <a:ext cx="2428892" cy="32828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7096156" cy="1143000"/>
          </a:xfrm>
        </p:spPr>
        <p:txBody>
          <a:bodyPr>
            <a:noAutofit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16. Какое заклинание прочитала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Стелла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071810"/>
            <a:ext cx="80010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17. Как девочка найдет Гудвина?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286256"/>
            <a:ext cx="80724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/>
              <a:t>Ответ: </a:t>
            </a:r>
            <a:r>
              <a:rPr lang="ru-RU" sz="2800" i="1" dirty="0" smtClean="0"/>
              <a:t>Надо </a:t>
            </a:r>
            <a:r>
              <a:rPr lang="ru-RU" sz="2800" i="1" dirty="0"/>
              <a:t>идти по дороге, вымощенной желтым </a:t>
            </a:r>
            <a:r>
              <a:rPr lang="ru-RU" sz="2800" i="1" dirty="0" smtClean="0"/>
              <a:t>кирпичом.</a:t>
            </a:r>
            <a:endParaRPr lang="ru-RU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143512"/>
            <a:ext cx="86356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18. Кого раздавил домик </a:t>
            </a:r>
            <a:r>
              <a:rPr lang="ru-RU" sz="40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786454"/>
            <a:ext cx="79296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/>
              <a:t>Ответ: </a:t>
            </a:r>
            <a:r>
              <a:rPr lang="ru-RU" sz="2800" i="1" dirty="0" smtClean="0"/>
              <a:t>Злую </a:t>
            </a:r>
            <a:r>
              <a:rPr lang="ru-RU" sz="2800" i="1" dirty="0"/>
              <a:t>волшебницу </a:t>
            </a:r>
            <a:r>
              <a:rPr lang="ru-RU" sz="2800" i="1" dirty="0" err="1"/>
              <a:t>Голубой</a:t>
            </a:r>
            <a:r>
              <a:rPr lang="ru-RU" sz="2800" i="1" dirty="0"/>
              <a:t> страны </a:t>
            </a:r>
            <a:r>
              <a:rPr lang="ru-RU" sz="2800" i="1" dirty="0" err="1" smtClean="0"/>
              <a:t>Гингему</a:t>
            </a:r>
            <a:r>
              <a:rPr lang="ru-RU" sz="2800" i="1" dirty="0" smtClean="0"/>
              <a:t>.</a:t>
            </a:r>
            <a:endParaRPr lang="ru-RU" sz="2800" i="1" dirty="0"/>
          </a:p>
        </p:txBody>
      </p:sp>
      <p:pic>
        <p:nvPicPr>
          <p:cNvPr id="9218" name="Picture 2" descr="C:\Users\Администратор\Desktop\дорог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142852"/>
            <a:ext cx="2303876" cy="368620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1285860"/>
            <a:ext cx="721523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800" i="1" dirty="0" smtClean="0"/>
              <a:t>Ответ: Гудвин вернет </a:t>
            </a:r>
            <a:r>
              <a:rPr lang="ru-RU" sz="2800" i="1" dirty="0" err="1" smtClean="0"/>
              <a:t>Элли</a:t>
            </a:r>
            <a:r>
              <a:rPr lang="ru-RU" sz="2800" i="1" dirty="0" smtClean="0"/>
              <a:t> домой, </a:t>
            </a:r>
          </a:p>
          <a:p>
            <a:pPr>
              <a:buNone/>
            </a:pPr>
            <a:r>
              <a:rPr lang="ru-RU" sz="2800" i="1" dirty="0" smtClean="0"/>
              <a:t>если она поможет трем существам добиться исполнения их самых </a:t>
            </a:r>
          </a:p>
          <a:p>
            <a:pPr>
              <a:buNone/>
            </a:pPr>
            <a:r>
              <a:rPr lang="ru-RU" sz="2800" i="1" dirty="0" smtClean="0"/>
              <a:t>заветных желаний.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7239000" cy="1143000"/>
          </a:xfrm>
        </p:spPr>
        <p:txBody>
          <a:bodyPr>
            <a:noAutofit/>
          </a:bodyPr>
          <a:lstStyle/>
          <a:p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19. Что нашел </a:t>
            </a:r>
            <a:b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6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Тотошка</a:t>
            </a:r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в пещере</a:t>
            </a:r>
            <a:b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у </a:t>
            </a:r>
            <a:r>
              <a:rPr lang="ru-RU" sz="36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Гингемы</a:t>
            </a:r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85926"/>
            <a:ext cx="4071934" cy="150019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200" i="1" dirty="0" smtClean="0"/>
              <a:t>Ответ: Серебряные </a:t>
            </a:r>
          </a:p>
          <a:p>
            <a:pPr>
              <a:buNone/>
            </a:pPr>
            <a:r>
              <a:rPr lang="ru-RU" sz="3200" i="1" dirty="0" smtClean="0"/>
              <a:t>башмачки с золотой </a:t>
            </a:r>
          </a:p>
          <a:p>
            <a:pPr>
              <a:buNone/>
            </a:pPr>
            <a:r>
              <a:rPr lang="ru-RU" sz="3200" i="1" dirty="0" smtClean="0"/>
              <a:t>пряжкой.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143248"/>
            <a:ext cx="75724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20. Кто оказался первым существом, кому нужна была помощь Гудвина?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5000636"/>
            <a:ext cx="4927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 : </a:t>
            </a:r>
            <a:r>
              <a:rPr lang="ru-RU" sz="3200" i="1" dirty="0" smtClean="0"/>
              <a:t>Страшила.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429264"/>
            <a:ext cx="89297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21. Какое у него 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заветное </a:t>
            </a: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желание?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28926" y="6143644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spcBef>
                <a:spcPts val="600"/>
              </a:spcBef>
              <a:buClr>
                <a:schemeClr val="tx2"/>
              </a:buClr>
              <a:buSzPct val="73000"/>
            </a:pPr>
            <a:r>
              <a:rPr lang="ru-RU" sz="3200" i="1" dirty="0"/>
              <a:t>Ответ: </a:t>
            </a:r>
            <a:r>
              <a:rPr lang="ru-RU" sz="3200" i="1" dirty="0" smtClean="0"/>
              <a:t>Ум/мозги.</a:t>
            </a:r>
            <a:endParaRPr lang="ru-RU" sz="3200" i="1" dirty="0"/>
          </a:p>
        </p:txBody>
      </p:sp>
      <p:pic>
        <p:nvPicPr>
          <p:cNvPr id="8194" name="Picture 2" descr="C:\Users\Администратор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3214686"/>
            <a:ext cx="2000264" cy="2428892"/>
          </a:xfrm>
          <a:prstGeom prst="rect">
            <a:avLst/>
          </a:prstGeom>
          <a:noFill/>
        </p:spPr>
      </p:pic>
      <p:pic>
        <p:nvPicPr>
          <p:cNvPr id="16386" name="Picture 2" descr="https://avatars.mds.yandex.net/get-pdb/472427/82c18077-6f75-4dde-bb52-c2a6d35117e6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14290"/>
            <a:ext cx="4497947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7239000" cy="1143000"/>
          </a:xfrm>
        </p:spPr>
        <p:txBody>
          <a:bodyPr>
            <a:noAutofit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22. Кто был вторым спутником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1612"/>
            <a:ext cx="7239000" cy="6765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Ответ: Железный Дровосек.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20" y="2143116"/>
            <a:ext cx="78581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23. Где друзья встретили </a:t>
            </a: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Дровосека</a:t>
            </a: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429000"/>
            <a:ext cx="58769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74320" indent="-274320">
              <a:spcBef>
                <a:spcPts val="600"/>
              </a:spcBef>
              <a:buClr>
                <a:schemeClr val="tx2"/>
              </a:buClr>
              <a:buSzPct val="73000"/>
            </a:pPr>
            <a:r>
              <a:rPr lang="ru-RU" sz="3200" i="1" dirty="0"/>
              <a:t>Ответ: </a:t>
            </a:r>
            <a:r>
              <a:rPr lang="ru-RU" sz="3200" i="1" dirty="0" smtClean="0"/>
              <a:t>В </a:t>
            </a:r>
            <a:r>
              <a:rPr lang="ru-RU" sz="3200" i="1" dirty="0"/>
              <a:t>лесу, он </a:t>
            </a:r>
            <a:r>
              <a:rPr lang="ru-RU" sz="3200" i="1" dirty="0" smtClean="0"/>
              <a:t>заржавел.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85721" y="4143380"/>
            <a:ext cx="7786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24. Кто сделал его железным?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572140"/>
            <a:ext cx="36038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74320" indent="-274320">
              <a:spcBef>
                <a:spcPts val="600"/>
              </a:spcBef>
              <a:buClr>
                <a:schemeClr val="tx2"/>
              </a:buClr>
              <a:buSzPct val="73000"/>
            </a:pPr>
            <a:r>
              <a:rPr lang="ru-RU" sz="3200" i="1" dirty="0"/>
              <a:t>Ответ: </a:t>
            </a:r>
            <a:r>
              <a:rPr lang="ru-RU" sz="3200" i="1" dirty="0" err="1" smtClean="0"/>
              <a:t>Гингема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  <p:pic>
        <p:nvPicPr>
          <p:cNvPr id="1026" name="Picture 2" descr="C:\Users\Администратор\Desktop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3143248"/>
            <a:ext cx="2317452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358214" cy="1143000"/>
          </a:xfrm>
        </p:spPr>
        <p:txBody>
          <a:bodyPr>
            <a:noAutofit/>
          </a:bodyPr>
          <a:lstStyle/>
          <a:p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25. Заветное желание </a:t>
            </a:r>
            <a:b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Железного Дровосека?</a:t>
            </a:r>
            <a:endParaRPr lang="ru-RU" sz="3600" cap="none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5900750" cy="6051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Ответ: Сердце.</a:t>
            </a:r>
            <a:endParaRPr lang="ru-RU" sz="32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643050"/>
            <a:ext cx="60516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26. Как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оказалась </a:t>
            </a:r>
          </a:p>
          <a:p>
            <a:pPr>
              <a:spcBef>
                <a:spcPct val="0"/>
              </a:spcBef>
            </a:pP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 плену у Людоеда?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786058"/>
            <a:ext cx="8143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spcBef>
                <a:spcPts val="600"/>
              </a:spcBef>
              <a:buClr>
                <a:schemeClr val="tx2"/>
              </a:buClr>
              <a:buSzPct val="73000"/>
            </a:pPr>
            <a:r>
              <a:rPr lang="ru-RU" sz="3200" i="1" dirty="0" smtClean="0"/>
              <a:t>Ответ: Прочитала надпись : «Путник, торопись! За поворотом дороги исполняются все твои желания.»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214818"/>
            <a:ext cx="67120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27. Чья смекалка помогла </a:t>
            </a:r>
          </a:p>
          <a:p>
            <a:pPr>
              <a:spcBef>
                <a:spcPct val="0"/>
              </a:spcBef>
            </a:pP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спасти </a:t>
            </a:r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5288340"/>
            <a:ext cx="8143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Ответ: Железного Дровосека, он срубил дерево,  и друзья перебрались через ров.</a:t>
            </a:r>
          </a:p>
        </p:txBody>
      </p:sp>
      <p:pic>
        <p:nvPicPr>
          <p:cNvPr id="8195" name="Picture 3" descr="https://pbs.twimg.com/media/DgEPKSjW4AEoUO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-1"/>
            <a:ext cx="2440263" cy="2807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58204" cy="1143000"/>
          </a:xfrm>
        </p:spPr>
        <p:txBody>
          <a:bodyPr>
            <a:noAutofit/>
          </a:bodyPr>
          <a:lstStyle/>
          <a:p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28. Чья самоотверженность помогла победить Людоеда?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5072066" cy="164307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i="1" dirty="0" smtClean="0"/>
              <a:t>Ответ: Страшилы, </a:t>
            </a:r>
          </a:p>
          <a:p>
            <a:pPr>
              <a:buNone/>
            </a:pPr>
            <a:r>
              <a:rPr lang="ru-RU" sz="3200" i="1" dirty="0" smtClean="0"/>
              <a:t>он бросился под ноги </a:t>
            </a:r>
          </a:p>
          <a:p>
            <a:pPr>
              <a:buNone/>
            </a:pPr>
            <a:r>
              <a:rPr lang="ru-RU" sz="3200" i="1" dirty="0" smtClean="0"/>
              <a:t>Людоеду.</a:t>
            </a:r>
          </a:p>
          <a:p>
            <a:pPr>
              <a:buNone/>
            </a:pPr>
            <a:endParaRPr lang="ru-RU" sz="3200" i="1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-64" y="3000372"/>
            <a:ext cx="91440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29. Кто же оказался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третьим спутником </a:t>
            </a:r>
          </a:p>
          <a:p>
            <a:r>
              <a:rPr lang="ru-RU" sz="3600" b="1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643446"/>
            <a:ext cx="49487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74320" indent="-274320">
              <a:spcBef>
                <a:spcPts val="600"/>
              </a:spcBef>
              <a:buClr>
                <a:schemeClr val="tx2"/>
              </a:buClr>
              <a:buSzPct val="73000"/>
            </a:pPr>
            <a:r>
              <a:rPr lang="ru-RU" sz="3200" i="1" dirty="0" smtClean="0"/>
              <a:t>Ответ: Трусливый Лев.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5143512"/>
            <a:ext cx="54521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30. Что он хотел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получить от Гудвина?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273225"/>
            <a:ext cx="3962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/>
              <a:t>Ответ: Смелость.</a:t>
            </a:r>
          </a:p>
        </p:txBody>
      </p:sp>
      <p:pic>
        <p:nvPicPr>
          <p:cNvPr id="9" name="Picture 1" descr="C:\Users\Администратор\Desktop\1_0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91039" y="1142984"/>
            <a:ext cx="3136981" cy="2214578"/>
          </a:xfrm>
          <a:prstGeom prst="rect">
            <a:avLst/>
          </a:prstGeom>
          <a:noFill/>
        </p:spPr>
      </p:pic>
      <p:pic>
        <p:nvPicPr>
          <p:cNvPr id="7170" name="Picture 2" descr="C:\Users\Администратор\Desktop\ле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543302"/>
            <a:ext cx="4000528" cy="2200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001024" cy="1143000"/>
          </a:xfrm>
        </p:spPr>
        <p:txBody>
          <a:bodyPr>
            <a:noAutofit/>
          </a:bodyPr>
          <a:lstStyle/>
          <a:p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31. Как </a:t>
            </a:r>
            <a:r>
              <a:rPr lang="ru-RU" sz="36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поняла, что Лев был трусливым?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1142984"/>
            <a:ext cx="5357818" cy="2143140"/>
          </a:xfrm>
        </p:spPr>
        <p:txBody>
          <a:bodyPr>
            <a:noAutofit/>
          </a:bodyPr>
          <a:lstStyle/>
          <a:p>
            <a:pPr marL="0">
              <a:buNone/>
            </a:pPr>
            <a:r>
              <a:rPr lang="ru-RU" sz="3200" i="1" dirty="0" smtClean="0"/>
              <a:t>   </a:t>
            </a:r>
            <a:r>
              <a:rPr lang="ru-RU" sz="2800" i="1" dirty="0" smtClean="0"/>
              <a:t>Ответ: Лев бросился </a:t>
            </a:r>
          </a:p>
          <a:p>
            <a:pPr marL="0">
              <a:buNone/>
            </a:pPr>
            <a:r>
              <a:rPr lang="ru-RU" sz="2800" i="1" dirty="0" smtClean="0"/>
              <a:t>   на </a:t>
            </a:r>
            <a:r>
              <a:rPr lang="ru-RU" sz="2800" i="1" dirty="0" err="1" smtClean="0"/>
              <a:t>Тотошку</a:t>
            </a:r>
            <a:r>
              <a:rPr lang="ru-RU" sz="2800" i="1" dirty="0" smtClean="0"/>
              <a:t>, а </a:t>
            </a:r>
            <a:r>
              <a:rPr lang="ru-RU" sz="2800" i="1" dirty="0" err="1" smtClean="0"/>
              <a:t>Элли</a:t>
            </a:r>
            <a:r>
              <a:rPr lang="ru-RU" sz="2800" i="1" dirty="0" smtClean="0"/>
              <a:t> </a:t>
            </a:r>
          </a:p>
          <a:p>
            <a:pPr marL="0">
              <a:buNone/>
            </a:pPr>
            <a:r>
              <a:rPr lang="ru-RU" sz="2800" i="1" dirty="0" smtClean="0"/>
              <a:t>   ему преградила дорогу,</a:t>
            </a:r>
          </a:p>
          <a:p>
            <a:pPr marL="0">
              <a:buNone/>
            </a:pPr>
            <a:r>
              <a:rPr lang="ru-RU" sz="2800" i="1" dirty="0" smtClean="0"/>
              <a:t>   и тот остановился.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143248"/>
            <a:ext cx="80724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32. Кто помог убежать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друзьям от саблезубых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тигров?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929198"/>
            <a:ext cx="62150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Ответ: Страшила. Он придумал </a:t>
            </a:r>
          </a:p>
          <a:p>
            <a:r>
              <a:rPr lang="ru-RU" sz="2800" i="1" dirty="0" smtClean="0"/>
              <a:t>срубить большое дерево, которое </a:t>
            </a:r>
          </a:p>
          <a:p>
            <a:r>
              <a:rPr lang="ru-RU" sz="2800" i="1" dirty="0" smtClean="0"/>
              <a:t>стало мостом через овраг.</a:t>
            </a:r>
          </a:p>
        </p:txBody>
      </p:sp>
      <p:pic>
        <p:nvPicPr>
          <p:cNvPr id="6146" name="Picture 2" descr="https://image.jimcdn.com/app/cms/image/transf/dimension=1920x10000:format=png/path/sb0e2fc867e65fc7a/image/i2671f1b1b45b9523/version/1520005478/im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571480"/>
            <a:ext cx="3355404" cy="2706570"/>
          </a:xfrm>
          <a:prstGeom prst="rect">
            <a:avLst/>
          </a:prstGeom>
          <a:noFill/>
        </p:spPr>
      </p:pic>
      <p:pic>
        <p:nvPicPr>
          <p:cNvPr id="12290" name="Picture 2" descr="http://www.budzdorow.net/wp-content/uploads/2018/03/File0027.jpg"/>
          <p:cNvPicPr>
            <a:picLocks noChangeAspect="1" noChangeArrowheads="1"/>
          </p:cNvPicPr>
          <p:nvPr/>
        </p:nvPicPr>
        <p:blipFill>
          <a:blip r:embed="rId3"/>
          <a:srcRect t="4767"/>
          <a:stretch>
            <a:fillRect/>
          </a:stretch>
        </p:blipFill>
        <p:spPr bwMode="auto">
          <a:xfrm>
            <a:off x="6286512" y="3214638"/>
            <a:ext cx="1783181" cy="36433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214942" cy="1857388"/>
          </a:xfrm>
        </p:spPr>
        <p:txBody>
          <a:bodyPr>
            <a:noAutofit/>
          </a:bodyPr>
          <a:lstStyle/>
          <a:p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33. Кто догадался, </a:t>
            </a:r>
            <a:b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как перебраться </a:t>
            </a:r>
            <a:b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через реку?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00240"/>
            <a:ext cx="8143900" cy="107157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200" i="1" dirty="0" smtClean="0"/>
              <a:t>Ответ: Страшила. </a:t>
            </a:r>
          </a:p>
          <a:p>
            <a:pPr>
              <a:buNone/>
            </a:pPr>
            <a:r>
              <a:rPr lang="ru-RU" sz="3200" i="1" dirty="0" smtClean="0"/>
              <a:t>Он решил, что надо построить плот.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000372"/>
            <a:ext cx="457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34. На чем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висел Страшила </a:t>
            </a:r>
          </a:p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посреди реки?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786322"/>
            <a:ext cx="40382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/>
              <a:t>Ответ: На шесте.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5500702"/>
            <a:ext cx="48349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35. Кто помог ему?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143644"/>
            <a:ext cx="30235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/>
              <a:t>Ответ: Аист.</a:t>
            </a:r>
          </a:p>
        </p:txBody>
      </p:sp>
      <p:pic>
        <p:nvPicPr>
          <p:cNvPr id="5122" name="Picture 2" descr="https://bibliogid.ru/images/system/files/1/246/original/i_volkov4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3714752"/>
            <a:ext cx="1928826" cy="3000372"/>
          </a:xfrm>
          <a:prstGeom prst="rect">
            <a:avLst/>
          </a:prstGeom>
          <a:noFill/>
        </p:spPr>
      </p:pic>
      <p:pic>
        <p:nvPicPr>
          <p:cNvPr id="5124" name="Picture 4" descr="http://a.pic.tochek.net/2019/02/13/HvRhf.m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928934"/>
            <a:ext cx="1952085" cy="2518190"/>
          </a:xfrm>
          <a:prstGeom prst="rect">
            <a:avLst/>
          </a:prstGeom>
          <a:noFill/>
        </p:spPr>
      </p:pic>
      <p:pic>
        <p:nvPicPr>
          <p:cNvPr id="5126" name="Picture 6" descr="http://skazkivolkova.ru/images/big/1_039.jpg"/>
          <p:cNvPicPr>
            <a:picLocks noChangeAspect="1" noChangeArrowheads="1"/>
          </p:cNvPicPr>
          <p:nvPr/>
        </p:nvPicPr>
        <p:blipFill>
          <a:blip r:embed="rId4"/>
          <a:srcRect l="16405" r="1572" b="5556"/>
          <a:stretch>
            <a:fillRect/>
          </a:stretch>
        </p:blipFill>
        <p:spPr bwMode="auto">
          <a:xfrm>
            <a:off x="4572000" y="0"/>
            <a:ext cx="3714776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5500694" cy="1143000"/>
          </a:xfrm>
        </p:spPr>
        <p:txBody>
          <a:bodyPr>
            <a:noAutofit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36. Какую опасность </a:t>
            </a:r>
            <a:b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таило в себе маковое </a:t>
            </a:r>
            <a:b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поле?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4572000" cy="13909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Ответ: Можно было </a:t>
            </a:r>
          </a:p>
          <a:p>
            <a:pPr>
              <a:buNone/>
            </a:pPr>
            <a:r>
              <a:rPr lang="ru-RU" sz="3200" i="1" dirty="0" smtClean="0"/>
              <a:t>уснуть навсегда.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714620"/>
            <a:ext cx="8643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37. Кто помог друзьям в беде?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214686"/>
            <a:ext cx="75905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spcBef>
                <a:spcPts val="600"/>
              </a:spcBef>
              <a:buClr>
                <a:schemeClr val="tx2"/>
              </a:buClr>
              <a:buSzPct val="73000"/>
            </a:pPr>
            <a:r>
              <a:rPr lang="ru-RU" sz="3200" i="1" dirty="0" smtClean="0"/>
              <a:t>Ответ: Мыши и их королева </a:t>
            </a:r>
            <a:r>
              <a:rPr lang="ru-RU" sz="3200" i="1" dirty="0" err="1" smtClean="0"/>
              <a:t>Рамина</a:t>
            </a:r>
            <a:r>
              <a:rPr lang="ru-RU" sz="3200" i="1" dirty="0" smtClean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3714752"/>
            <a:ext cx="59202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38. Кто догадался, как </a:t>
            </a:r>
          </a:p>
          <a:p>
            <a:pPr>
              <a:spcBef>
                <a:spcPct val="0"/>
              </a:spcBef>
            </a:pP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помочь Льву?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857760"/>
            <a:ext cx="3688830" cy="2046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74320" indent="-274320">
              <a:spcBef>
                <a:spcPts val="600"/>
              </a:spcBef>
              <a:buClr>
                <a:schemeClr val="tx2"/>
              </a:buClr>
              <a:buSzPct val="73000"/>
            </a:pPr>
            <a:r>
              <a:rPr lang="ru-RU" sz="2800" i="1" dirty="0" smtClean="0"/>
              <a:t>Ответ: Страшила. </a:t>
            </a:r>
          </a:p>
          <a:p>
            <a:pPr marL="274320" indent="-274320">
              <a:spcBef>
                <a:spcPts val="600"/>
              </a:spcBef>
              <a:buClr>
                <a:schemeClr val="tx2"/>
              </a:buClr>
              <a:buSzPct val="73000"/>
            </a:pPr>
            <a:r>
              <a:rPr lang="ru-RU" sz="2800" i="1" dirty="0" smtClean="0"/>
              <a:t>Он предложил </a:t>
            </a:r>
          </a:p>
          <a:p>
            <a:pPr marL="274320" indent="-274320">
              <a:spcBef>
                <a:spcPts val="600"/>
              </a:spcBef>
              <a:buClr>
                <a:schemeClr val="tx2"/>
              </a:buClr>
              <a:buSzPct val="73000"/>
            </a:pPr>
            <a:r>
              <a:rPr lang="ru-RU" sz="2800" i="1" dirty="0" smtClean="0"/>
              <a:t>перевезти его </a:t>
            </a:r>
          </a:p>
          <a:p>
            <a:pPr marL="274320" indent="-274320">
              <a:spcBef>
                <a:spcPts val="600"/>
              </a:spcBef>
              <a:buClr>
                <a:schemeClr val="tx2"/>
              </a:buClr>
              <a:buSzPct val="73000"/>
            </a:pPr>
            <a:r>
              <a:rPr lang="ru-RU" sz="2800" i="1" dirty="0" smtClean="0"/>
              <a:t>на тележке.</a:t>
            </a:r>
          </a:p>
        </p:txBody>
      </p:sp>
      <p:pic>
        <p:nvPicPr>
          <p:cNvPr id="4098" name="Picture 2" descr="http://sungir.ru/wp-content/gallery/volkov/volshebnik_izumrudnogo_goroda/img036a.png"/>
          <p:cNvPicPr>
            <a:picLocks noChangeAspect="1" noChangeArrowheads="1"/>
          </p:cNvPicPr>
          <p:nvPr/>
        </p:nvPicPr>
        <p:blipFill>
          <a:blip r:embed="rId2"/>
          <a:srcRect l="15706" r="19225"/>
          <a:stretch>
            <a:fillRect/>
          </a:stretch>
        </p:blipFill>
        <p:spPr bwMode="auto">
          <a:xfrm>
            <a:off x="5429256" y="142852"/>
            <a:ext cx="2428892" cy="2601328"/>
          </a:xfrm>
          <a:prstGeom prst="rect">
            <a:avLst/>
          </a:prstGeom>
          <a:noFill/>
        </p:spPr>
      </p:pic>
      <p:pic>
        <p:nvPicPr>
          <p:cNvPr id="4102" name="Picture 6" descr="https://ds05.infourok.ru/uploads/ex/0589/000869f8-b6da99db/hello_html_5f8e767.png"/>
          <p:cNvPicPr>
            <a:picLocks noChangeAspect="1" noChangeArrowheads="1"/>
          </p:cNvPicPr>
          <p:nvPr/>
        </p:nvPicPr>
        <p:blipFill>
          <a:blip r:embed="rId3"/>
          <a:srcRect l="1538" t="7119" b="3894"/>
          <a:stretch>
            <a:fillRect/>
          </a:stretch>
        </p:blipFill>
        <p:spPr bwMode="auto">
          <a:xfrm>
            <a:off x="3500430" y="4357694"/>
            <a:ext cx="5515699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000628" cy="1857388"/>
          </a:xfrm>
        </p:spPr>
        <p:txBody>
          <a:bodyPr>
            <a:noAutofit/>
          </a:bodyPr>
          <a:lstStyle/>
          <a:p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39. Какого цвета </a:t>
            </a:r>
            <a:b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была Изумрудная </a:t>
            </a:r>
            <a:b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36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страна?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28802"/>
            <a:ext cx="7239000" cy="8908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Ответ: Зеленая.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643182"/>
            <a:ext cx="8143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36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40. Что пришлось надеть друзьям в Изумрудном городе?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929066"/>
            <a:ext cx="29578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/>
              <a:t>Ответ: Очки.</a:t>
            </a:r>
          </a:p>
        </p:txBody>
      </p:sp>
      <p:sp>
        <p:nvSpPr>
          <p:cNvPr id="3074" name="AutoShape 2" descr="https://imgp.golos.io/0x0/http:/mkrf.ru/upload/iblock/a27/a27debe05cc64a272100476225f86c4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imgp.golos.io/0x0/http:/mkrf.ru/upload/iblock/a27/a27debe05cc64a272100476225f86c4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https://imgp.golos.io/0x0/http:/mkrf.ru/upload/iblock/a27/a27debe05cc64a272100476225f86c4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AutoShape 8" descr="https://imgp.golos.io/0x0/http:/mkrf.ru/upload/iblock/a27/a27debe05cc64a272100476225f86c4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1" name="Picture 9" descr="C:\Users\Администратор\Desktop\5.jpg"/>
          <p:cNvPicPr>
            <a:picLocks noChangeAspect="1" noChangeArrowheads="1"/>
          </p:cNvPicPr>
          <p:nvPr/>
        </p:nvPicPr>
        <p:blipFill>
          <a:blip r:embed="rId2"/>
          <a:srcRect l="8316" r="11855"/>
          <a:stretch>
            <a:fillRect/>
          </a:stretch>
        </p:blipFill>
        <p:spPr bwMode="auto">
          <a:xfrm>
            <a:off x="4357686" y="142852"/>
            <a:ext cx="3786214" cy="2571768"/>
          </a:xfrm>
          <a:prstGeom prst="rect">
            <a:avLst/>
          </a:prstGeom>
          <a:noFill/>
        </p:spPr>
      </p:pic>
      <p:pic>
        <p:nvPicPr>
          <p:cNvPr id="3083" name="Picture 11" descr="https://mishka-knizhka.ru/wp-content/uploads/2018/06/volshebnik-izumrudnogo-goroda17.jpg"/>
          <p:cNvPicPr>
            <a:picLocks noChangeAspect="1" noChangeArrowheads="1"/>
          </p:cNvPicPr>
          <p:nvPr/>
        </p:nvPicPr>
        <p:blipFill>
          <a:blip r:embed="rId3"/>
          <a:srcRect l="3077" t="2451" r="6154" b="4401"/>
          <a:stretch>
            <a:fillRect/>
          </a:stretch>
        </p:blipFill>
        <p:spPr bwMode="auto">
          <a:xfrm>
            <a:off x="2928926" y="3786190"/>
            <a:ext cx="4643470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7115196" cy="614366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/>
            <a:lightRig rig="threePt" dir="t"/>
          </a:scene3d>
          <a:sp3d>
            <a:bevelT prst="relaxedInset"/>
          </a:sp3d>
        </p:spPr>
        <p:txBody>
          <a:bodyPr>
            <a:noAutofit/>
          </a:bodyPr>
          <a:lstStyle/>
          <a:p>
            <a:pPr algn="ctr"/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ПОЛЕ ЧУДЕС</a:t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 ТУР</a:t>
            </a:r>
          </a:p>
        </p:txBody>
      </p:sp>
      <p:pic>
        <p:nvPicPr>
          <p:cNvPr id="2051" name="Picture 3" descr="https://i.pinimg.com/736x/21/4a/06/214a06b90b75bd82989fc37d061aaab5--the-emerald-emerald-ci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85926"/>
            <a:ext cx="5133332" cy="3593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239000" cy="394316"/>
          </a:xfrm>
        </p:spPr>
        <p:txBody>
          <a:bodyPr>
            <a:noAutofit/>
          </a:bodyPr>
          <a:lstStyle/>
          <a:p>
            <a:pPr algn="ctr"/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История создания книги</a:t>
            </a:r>
          </a:p>
        </p:txBody>
      </p:sp>
      <p:pic>
        <p:nvPicPr>
          <p:cNvPr id="37890" name="Picture 2" descr="Ð¤Ð¾ÑÐ¾ ÐÐ¾Ð»ÐºÐ¾Ð²Ð° ÐÐ»ÐµÐºÑÐ°Ð½Ð´ÑÐ° ÐÐµÐ»ÐµÐ½ÑÑÐµÐ²Ð¸Ñ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85794"/>
            <a:ext cx="2271712" cy="300124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00298" y="714356"/>
            <a:ext cx="55721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err="1" smtClean="0"/>
              <a:t>Алекса́ндр</a:t>
            </a:r>
            <a:r>
              <a:rPr lang="ru-RU" b="1" dirty="0" smtClean="0"/>
              <a:t> </a:t>
            </a:r>
            <a:r>
              <a:rPr lang="ru-RU" b="1" dirty="0" err="1" smtClean="0"/>
              <a:t>Меле́нтьевич</a:t>
            </a:r>
            <a:r>
              <a:rPr lang="ru-RU" b="1" dirty="0" smtClean="0"/>
              <a:t> </a:t>
            </a:r>
            <a:r>
              <a:rPr lang="ru-RU" b="1" dirty="0" err="1" smtClean="0"/>
              <a:t>Во́лков</a:t>
            </a:r>
            <a:r>
              <a:rPr lang="ru-RU" dirty="0" smtClean="0"/>
              <a:t>  (1891-1977) — русский советский писатель, драматург, переводчик, педагог. </a:t>
            </a:r>
          </a:p>
          <a:p>
            <a:endParaRPr lang="ru-RU" dirty="0"/>
          </a:p>
        </p:txBody>
      </p:sp>
      <p:pic>
        <p:nvPicPr>
          <p:cNvPr id="37892" name="Picture 4" descr="http://chto-chitat-detyam.ru/img/4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071942"/>
            <a:ext cx="2085957" cy="258078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28860" y="1571612"/>
            <a:ext cx="571504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1600" dirty="0" smtClean="0"/>
              <a:t>   Он знал 4 иностранных языка и однажды, уже будучи сорокалетним преподавателем математики, решил выучить ещё один - английский. А для практики попробовал переводить сказку американского писателя </a:t>
            </a:r>
            <a:r>
              <a:rPr lang="ru-RU" sz="1600" dirty="0" err="1" smtClean="0"/>
              <a:t>Френка</a:t>
            </a:r>
            <a:r>
              <a:rPr lang="ru-RU" sz="1600" dirty="0" smtClean="0"/>
              <a:t> </a:t>
            </a:r>
            <a:r>
              <a:rPr lang="ru-RU" sz="1600" dirty="0" err="1" smtClean="0"/>
              <a:t>Баума</a:t>
            </a:r>
            <a:r>
              <a:rPr lang="ru-RU" sz="1600" dirty="0" smtClean="0"/>
              <a:t> "Мудрец из страны </a:t>
            </a:r>
            <a:r>
              <a:rPr lang="ru-RU" sz="1600" dirty="0" err="1" smtClean="0"/>
              <a:t>Оз</a:t>
            </a:r>
            <a:r>
              <a:rPr lang="ru-RU" sz="1600" dirty="0" smtClean="0"/>
              <a:t>". </a:t>
            </a:r>
            <a:br>
              <a:rPr lang="ru-RU" sz="1600" dirty="0" smtClean="0"/>
            </a:br>
            <a:r>
              <a:rPr lang="ru-RU" sz="1600" dirty="0" smtClean="0"/>
              <a:t>   Сказка </a:t>
            </a:r>
            <a:r>
              <a:rPr lang="ru-RU" sz="1600" dirty="0" err="1" smtClean="0"/>
              <a:t>Баума</a:t>
            </a:r>
            <a:r>
              <a:rPr lang="ru-RU" sz="1600" dirty="0" smtClean="0"/>
              <a:t> привлекла писателя оригинальностью своих героев, удивительной их судьбой.   </a:t>
            </a:r>
          </a:p>
          <a:p>
            <a:pPr algn="just"/>
            <a:r>
              <a:rPr lang="ru-RU" sz="1600" dirty="0" smtClean="0"/>
              <a:t>   Все было задумано </a:t>
            </a:r>
            <a:r>
              <a:rPr lang="ru-RU" sz="1600" dirty="0" err="1" smtClean="0"/>
              <a:t>Баумом</a:t>
            </a:r>
            <a:r>
              <a:rPr lang="ru-RU" sz="1600" dirty="0" smtClean="0"/>
              <a:t> очень хорошо, и, однако, чтобы представить сказку советским детям, потребовалась большая переработка. Александр Волков год работал над рукописью и озаглавил ее «Волшебник Изумрудного города».</a:t>
            </a:r>
          </a:p>
          <a:p>
            <a:pPr algn="just"/>
            <a:r>
              <a:rPr lang="ru-RU" sz="1600" dirty="0" smtClean="0"/>
              <a:t>   В итоге получился не перевод, а переложение книги американского писателя. Что-то Александр </a:t>
            </a:r>
            <a:r>
              <a:rPr lang="ru-RU" sz="1600" dirty="0" err="1" smtClean="0"/>
              <a:t>Мелентьевич</a:t>
            </a:r>
            <a:r>
              <a:rPr lang="ru-RU" sz="1600" dirty="0" smtClean="0"/>
              <a:t> переделывал, что-то добавлял. </a:t>
            </a:r>
          </a:p>
          <a:p>
            <a:pPr algn="just"/>
            <a:r>
              <a:rPr lang="ru-RU" sz="1600" dirty="0" smtClean="0"/>
              <a:t>   Первое издание книги в 1939 году содержало черно-белые штриховые рисунки Николая Радлова. В 1959 году книга выходит с цветными рисунками художника Леонида Владимирского. Образы героев, созданные Владимирским, стали наиболее популярными, художник оформил все шесть книг сказочного цикла.</a:t>
            </a:r>
          </a:p>
          <a:p>
            <a:r>
              <a:rPr lang="ru-RU" sz="1400" dirty="0" smtClean="0"/>
              <a:t>   </a:t>
            </a:r>
          </a:p>
          <a:p>
            <a:r>
              <a:rPr lang="ru-RU" sz="1400" dirty="0" smtClean="0"/>
              <a:t>  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72390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Чем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Гингема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расплескивала свое зелье?</a:t>
            </a:r>
          </a:p>
        </p:txBody>
      </p:sp>
      <p:pic>
        <p:nvPicPr>
          <p:cNvPr id="1027" name="Picture 3" descr="C:\Users\Администратор\Desktop\Krasnyie-pechatnyie-bukvyi\bukva-p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000372"/>
            <a:ext cx="925603" cy="1219190"/>
          </a:xfrm>
          <a:prstGeom prst="rect">
            <a:avLst/>
          </a:prstGeom>
          <a:noFill/>
        </p:spPr>
      </p:pic>
      <p:pic>
        <p:nvPicPr>
          <p:cNvPr id="102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643182"/>
            <a:ext cx="1143008" cy="1714512"/>
          </a:xfrm>
          <a:prstGeom prst="rect">
            <a:avLst/>
          </a:prstGeom>
          <a:noFill/>
        </p:spPr>
      </p:pic>
      <p:pic>
        <p:nvPicPr>
          <p:cNvPr id="1028" name="Picture 4" descr="C:\Users\Администратор\Desktop\Krasnyie-pechatnyie-bukvyi\bukva-o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928934"/>
            <a:ext cx="1071570" cy="1285884"/>
          </a:xfrm>
          <a:prstGeom prst="rect">
            <a:avLst/>
          </a:prstGeom>
          <a:noFill/>
        </p:spPr>
      </p:pic>
      <p:pic>
        <p:nvPicPr>
          <p:cNvPr id="1030" name="Picture 6" descr="C:\Users\Администратор\Desktop\Krasnyie-pechatnyie-bukvyi\bukva-o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2857496"/>
            <a:ext cx="1071570" cy="1357322"/>
          </a:xfrm>
          <a:prstGeom prst="rect">
            <a:avLst/>
          </a:prstGeom>
          <a:noFill/>
        </p:spPr>
      </p:pic>
      <p:pic>
        <p:nvPicPr>
          <p:cNvPr id="1031" name="Picture 7" descr="C:\Users\Администратор\Desktop\Krasnyie-pechatnyie-bukvyi\bukva-M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000364" y="3000372"/>
            <a:ext cx="1000132" cy="1285884"/>
          </a:xfrm>
          <a:prstGeom prst="rect">
            <a:avLst/>
          </a:prstGeom>
          <a:noFill/>
        </p:spPr>
      </p:pic>
      <p:pic>
        <p:nvPicPr>
          <p:cNvPr id="1032" name="Picture 8" descr="C:\Users\Администратор\Desktop\Krasnyie-pechatnyie-bukvyi\bukva-E-krasna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3000372"/>
            <a:ext cx="1000132" cy="1177907"/>
          </a:xfrm>
          <a:prstGeom prst="rect">
            <a:avLst/>
          </a:prstGeom>
          <a:noFill/>
        </p:spPr>
      </p:pic>
      <p:pic>
        <p:nvPicPr>
          <p:cNvPr id="1033" name="Picture 9" descr="C:\Users\Администратор\Desktop\Krasnyie-pechatnyie-bukvyi\bukva-l-krasnay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72132" y="2928934"/>
            <a:ext cx="1071570" cy="1276341"/>
          </a:xfrm>
          <a:prstGeom prst="rect">
            <a:avLst/>
          </a:prstGeom>
          <a:noFill/>
        </p:spPr>
      </p:pic>
      <p:pic>
        <p:nvPicPr>
          <p:cNvPr id="5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2643182"/>
            <a:ext cx="1143008" cy="1714512"/>
          </a:xfrm>
          <a:prstGeom prst="rect">
            <a:avLst/>
          </a:prstGeom>
          <a:noFill/>
        </p:spPr>
      </p:pic>
      <p:pic>
        <p:nvPicPr>
          <p:cNvPr id="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643182"/>
            <a:ext cx="1143008" cy="1714512"/>
          </a:xfrm>
          <a:prstGeom prst="rect">
            <a:avLst/>
          </a:prstGeom>
          <a:noFill/>
        </p:spPr>
      </p:pic>
      <p:pic>
        <p:nvPicPr>
          <p:cNvPr id="7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643182"/>
            <a:ext cx="1143008" cy="1714512"/>
          </a:xfrm>
          <a:prstGeom prst="rect">
            <a:avLst/>
          </a:prstGeom>
          <a:noFill/>
        </p:spPr>
      </p:pic>
      <p:pic>
        <p:nvPicPr>
          <p:cNvPr id="8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2643182"/>
            <a:ext cx="1143008" cy="1714512"/>
          </a:xfrm>
          <a:prstGeom prst="rect">
            <a:avLst/>
          </a:prstGeom>
          <a:noFill/>
        </p:spPr>
      </p:pic>
      <p:pic>
        <p:nvPicPr>
          <p:cNvPr id="9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2643182"/>
            <a:ext cx="1143008" cy="1714512"/>
          </a:xfrm>
          <a:prstGeom prst="rect">
            <a:avLst/>
          </a:prstGeom>
          <a:noFill/>
        </p:spPr>
      </p:pic>
      <p:pic>
        <p:nvPicPr>
          <p:cNvPr id="7170" name="Picture 2" descr="https://mishka-knizhka.ru/wp-content/uploads/2018/06/img009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12" y="4357694"/>
            <a:ext cx="3357586" cy="2341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ownloads\bukva-G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3000373"/>
            <a:ext cx="1000132" cy="1643074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ownloads\bukva-o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000372"/>
            <a:ext cx="1026919" cy="1642927"/>
          </a:xfrm>
          <a:prstGeom prst="rect">
            <a:avLst/>
          </a:prstGeom>
          <a:noFill/>
        </p:spPr>
      </p:pic>
      <p:pic>
        <p:nvPicPr>
          <p:cNvPr id="1032" name="Picture 8" descr="C:\Users\Администратор\Downloads\bukva-ya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3071810"/>
            <a:ext cx="1000132" cy="1571636"/>
          </a:xfrm>
          <a:prstGeom prst="rect">
            <a:avLst/>
          </a:prstGeom>
          <a:noFill/>
        </p:spPr>
      </p:pic>
      <p:pic>
        <p:nvPicPr>
          <p:cNvPr id="1031" name="Picture 7" descr="C:\Users\Администратор\Downloads\bukva-A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3000372"/>
            <a:ext cx="1071571" cy="1643074"/>
          </a:xfrm>
          <a:prstGeom prst="rect">
            <a:avLst/>
          </a:prstGeom>
          <a:noFill/>
        </p:spPr>
      </p:pic>
      <p:pic>
        <p:nvPicPr>
          <p:cNvPr id="1030" name="Picture 6" descr="C:\Users\Администратор\Downloads\bukva-B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3071810"/>
            <a:ext cx="1000132" cy="1571636"/>
          </a:xfrm>
          <a:prstGeom prst="rect">
            <a:avLst/>
          </a:prstGeom>
          <a:noFill/>
        </p:spPr>
      </p:pic>
      <p:pic>
        <p:nvPicPr>
          <p:cNvPr id="1029" name="Picture 5" descr="C:\Users\Администратор\Downloads\bukva-u-krasna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58" y="3000372"/>
            <a:ext cx="1071570" cy="1571636"/>
          </a:xfrm>
          <a:prstGeom prst="rect">
            <a:avLst/>
          </a:prstGeom>
          <a:noFill/>
        </p:spPr>
      </p:pic>
      <p:pic>
        <p:nvPicPr>
          <p:cNvPr id="1028" name="Picture 4" descr="C:\Users\Администратор\Downloads\bukva-l-krasnay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5" y="3000373"/>
            <a:ext cx="1071569" cy="16430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180266"/>
          </a:xfrm>
        </p:spPr>
        <p:txBody>
          <a:bodyPr>
            <a:noAutofit/>
          </a:bodyPr>
          <a:lstStyle/>
          <a:p>
            <a:pPr algn="ctr"/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2 ТУР</a:t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Какого цвета была одежда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Жевунов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pic>
        <p:nvPicPr>
          <p:cNvPr id="6145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2844" y="2857496"/>
            <a:ext cx="1143008" cy="1857388"/>
          </a:xfrm>
          <a:prstGeom prst="rect">
            <a:avLst/>
          </a:prstGeom>
          <a:noFill/>
        </p:spPr>
      </p:pic>
      <p:pic>
        <p:nvPicPr>
          <p:cNvPr id="16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57290" y="2857496"/>
            <a:ext cx="1143008" cy="1857388"/>
          </a:xfrm>
          <a:prstGeom prst="rect">
            <a:avLst/>
          </a:prstGeom>
          <a:noFill/>
        </p:spPr>
      </p:pic>
      <p:pic>
        <p:nvPicPr>
          <p:cNvPr id="18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71736" y="2857496"/>
            <a:ext cx="1143008" cy="1857388"/>
          </a:xfrm>
          <a:prstGeom prst="rect">
            <a:avLst/>
          </a:prstGeom>
          <a:noFill/>
        </p:spPr>
      </p:pic>
      <p:pic>
        <p:nvPicPr>
          <p:cNvPr id="19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7620" y="2857496"/>
            <a:ext cx="1143008" cy="1857388"/>
          </a:xfrm>
          <a:prstGeom prst="rect">
            <a:avLst/>
          </a:prstGeom>
          <a:noFill/>
        </p:spPr>
      </p:pic>
      <p:pic>
        <p:nvPicPr>
          <p:cNvPr id="20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43504" y="2857496"/>
            <a:ext cx="1143008" cy="1857388"/>
          </a:xfrm>
          <a:prstGeom prst="rect">
            <a:avLst/>
          </a:prstGeom>
          <a:noFill/>
        </p:spPr>
      </p:pic>
      <p:pic>
        <p:nvPicPr>
          <p:cNvPr id="21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57950" y="2857496"/>
            <a:ext cx="1143008" cy="1857388"/>
          </a:xfrm>
          <a:prstGeom prst="rect">
            <a:avLst/>
          </a:prstGeom>
          <a:noFill/>
        </p:spPr>
      </p:pic>
      <p:pic>
        <p:nvPicPr>
          <p:cNvPr id="22" name="Picture 1" descr="C:\Users\Администратор\Desktop\zhyolty-j-glyanet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72396" y="2857496"/>
            <a:ext cx="1143008" cy="1857388"/>
          </a:xfrm>
          <a:prstGeom prst="rect">
            <a:avLst/>
          </a:prstGeom>
          <a:noFill/>
        </p:spPr>
      </p:pic>
      <p:pic>
        <p:nvPicPr>
          <p:cNvPr id="6146" name="Picture 2" descr="http://sungir.ru/wp-content/gallery/volkov/volshebnik_izumrudnogo_goroda/img014.png"/>
          <p:cNvPicPr>
            <a:picLocks noChangeAspect="1" noChangeArrowheads="1"/>
          </p:cNvPicPr>
          <p:nvPr/>
        </p:nvPicPr>
        <p:blipFill>
          <a:blip r:embed="rId10"/>
          <a:srcRect l="3000" t="4545" r="2499" b="4545"/>
          <a:stretch>
            <a:fillRect/>
          </a:stretch>
        </p:blipFill>
        <p:spPr bwMode="auto">
          <a:xfrm>
            <a:off x="2786050" y="4786322"/>
            <a:ext cx="3071834" cy="1950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C:\Users\Администратор\Downloads\bukva-o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3000372"/>
            <a:ext cx="1143185" cy="1643074"/>
          </a:xfrm>
          <a:prstGeom prst="rect">
            <a:avLst/>
          </a:prstGeom>
          <a:noFill/>
        </p:spPr>
      </p:pic>
      <p:pic>
        <p:nvPicPr>
          <p:cNvPr id="2055" name="Picture 7" descr="C:\Users\Администратор\Downloads\bukva-D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2928934"/>
            <a:ext cx="1143008" cy="1714512"/>
          </a:xfrm>
          <a:prstGeom prst="rect">
            <a:avLst/>
          </a:prstGeom>
          <a:noFill/>
        </p:spPr>
      </p:pic>
      <p:pic>
        <p:nvPicPr>
          <p:cNvPr id="2050" name="Picture 2" descr="C:\Users\Администратор\Downloads\bukva-f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928934"/>
            <a:ext cx="1214414" cy="1785950"/>
          </a:xfrm>
          <a:prstGeom prst="rect">
            <a:avLst/>
          </a:prstGeom>
          <a:noFill/>
        </p:spPr>
      </p:pic>
      <p:pic>
        <p:nvPicPr>
          <p:cNvPr id="2054" name="Picture 6" descr="C:\Users\Администратор\Downloads\bukva-i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000372"/>
            <a:ext cx="1214446" cy="1643074"/>
          </a:xfrm>
          <a:prstGeom prst="rect">
            <a:avLst/>
          </a:prstGeom>
          <a:noFill/>
        </p:spPr>
      </p:pic>
      <p:pic>
        <p:nvPicPr>
          <p:cNvPr id="2053" name="Picture 5" descr="C:\Users\Администратор\Downloads\bukva-r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3" y="2967946"/>
            <a:ext cx="1214445" cy="1670717"/>
          </a:xfrm>
          <a:prstGeom prst="rect">
            <a:avLst/>
          </a:prstGeom>
          <a:noFill/>
        </p:spPr>
      </p:pic>
      <p:pic>
        <p:nvPicPr>
          <p:cNvPr id="2052" name="Picture 4" descr="C:\Users\Администратор\Downloads\bukva-u-krasna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43042" y="2928934"/>
            <a:ext cx="1143008" cy="169068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8286776" cy="2037390"/>
          </a:xfrm>
        </p:spPr>
        <p:txBody>
          <a:bodyPr>
            <a:noAutofit/>
          </a:bodyPr>
          <a:lstStyle/>
          <a:p>
            <a:pPr algn="ctr"/>
            <a: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Игра со зрителями</a:t>
            </a:r>
            <a:b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Одно из слов – заклинаний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Гингемы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. </a:t>
            </a:r>
          </a:p>
        </p:txBody>
      </p:sp>
      <p:pic>
        <p:nvPicPr>
          <p:cNvPr id="5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2786058"/>
            <a:ext cx="1285884" cy="1928826"/>
          </a:xfrm>
          <a:prstGeom prst="rect">
            <a:avLst/>
          </a:prstGeom>
          <a:noFill/>
        </p:spPr>
      </p:pic>
      <p:pic>
        <p:nvPicPr>
          <p:cNvPr id="1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71604" y="2786058"/>
            <a:ext cx="1285884" cy="1928826"/>
          </a:xfrm>
          <a:prstGeom prst="rect">
            <a:avLst/>
          </a:prstGeom>
          <a:noFill/>
        </p:spPr>
      </p:pic>
      <p:pic>
        <p:nvPicPr>
          <p:cNvPr id="15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02" y="2786058"/>
            <a:ext cx="1285884" cy="1928826"/>
          </a:xfrm>
          <a:prstGeom prst="rect">
            <a:avLst/>
          </a:prstGeom>
          <a:noFill/>
        </p:spPr>
      </p:pic>
      <p:pic>
        <p:nvPicPr>
          <p:cNvPr id="1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0562" y="2786058"/>
            <a:ext cx="1285884" cy="1928826"/>
          </a:xfrm>
          <a:prstGeom prst="rect">
            <a:avLst/>
          </a:prstGeom>
          <a:noFill/>
        </p:spPr>
      </p:pic>
      <p:pic>
        <p:nvPicPr>
          <p:cNvPr id="17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57884" y="2786058"/>
            <a:ext cx="1285884" cy="1928826"/>
          </a:xfrm>
          <a:prstGeom prst="rect">
            <a:avLst/>
          </a:prstGeom>
          <a:noFill/>
        </p:spPr>
      </p:pic>
      <p:pic>
        <p:nvPicPr>
          <p:cNvPr id="18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86644" y="2786058"/>
            <a:ext cx="1285884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C:\Users\Администратор\Downloads\bukva-ya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3286124"/>
            <a:ext cx="1000132" cy="1571636"/>
          </a:xfrm>
          <a:prstGeom prst="rect">
            <a:avLst/>
          </a:prstGeom>
          <a:noFill/>
        </p:spPr>
      </p:pic>
      <p:pic>
        <p:nvPicPr>
          <p:cNvPr id="3080" name="Picture 8" descr="C:\Users\Администратор\Downloads\bukva-l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3286124"/>
            <a:ext cx="1000131" cy="1500198"/>
          </a:xfrm>
          <a:prstGeom prst="rect">
            <a:avLst/>
          </a:prstGeom>
          <a:noFill/>
        </p:spPr>
      </p:pic>
      <p:pic>
        <p:nvPicPr>
          <p:cNvPr id="3079" name="Picture 7" descr="C:\Users\Администратор\Downloads\bukva-yu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7" y="3286124"/>
            <a:ext cx="1000132" cy="1500177"/>
          </a:xfrm>
          <a:prstGeom prst="rect">
            <a:avLst/>
          </a:prstGeom>
          <a:noFill/>
        </p:spPr>
      </p:pic>
      <p:pic>
        <p:nvPicPr>
          <p:cNvPr id="3078" name="Picture 6" descr="C:\Users\Администратор\Downloads\bukva-r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286124"/>
            <a:ext cx="1000132" cy="1500198"/>
          </a:xfrm>
          <a:prstGeom prst="rect">
            <a:avLst/>
          </a:prstGeom>
          <a:noFill/>
        </p:spPr>
      </p:pic>
      <p:pic>
        <p:nvPicPr>
          <p:cNvPr id="3077" name="Picture 5" descr="C:\Users\Администратор\Downloads\bukva-t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3286124"/>
            <a:ext cx="928694" cy="1500198"/>
          </a:xfrm>
          <a:prstGeom prst="rect">
            <a:avLst/>
          </a:prstGeom>
          <a:noFill/>
        </p:spPr>
      </p:pic>
      <p:pic>
        <p:nvPicPr>
          <p:cNvPr id="3076" name="Picture 4" descr="C:\Users\Администратор\Downloads\bukva-s-krasna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3286124"/>
            <a:ext cx="928694" cy="1500178"/>
          </a:xfrm>
          <a:prstGeom prst="rect">
            <a:avLst/>
          </a:prstGeom>
          <a:noFill/>
        </p:spPr>
      </p:pic>
      <p:pic>
        <p:nvPicPr>
          <p:cNvPr id="3075" name="Picture 3" descr="C:\Users\Администратор\Downloads\bukva-A-krasnay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14414" y="3286124"/>
            <a:ext cx="1000132" cy="1500198"/>
          </a:xfrm>
          <a:prstGeom prst="rect">
            <a:avLst/>
          </a:prstGeom>
          <a:noFill/>
        </p:spPr>
      </p:pic>
      <p:pic>
        <p:nvPicPr>
          <p:cNvPr id="3074" name="Picture 2" descr="C:\Users\Администратор\Downloads\bukva-K-krasnay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286124"/>
            <a:ext cx="1071538" cy="15001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608762"/>
          </a:xfrm>
        </p:spPr>
        <p:txBody>
          <a:bodyPr>
            <a:noAutofit/>
          </a:bodyPr>
          <a:lstStyle/>
          <a:p>
            <a:pPr algn="ctr"/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3 ТУР</a:t>
            </a:r>
            <a:b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Головной убор Людоеда.</a:t>
            </a:r>
          </a:p>
        </p:txBody>
      </p:sp>
      <p:pic>
        <p:nvPicPr>
          <p:cNvPr id="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3214686"/>
            <a:ext cx="1095383" cy="1643074"/>
          </a:xfrm>
          <a:prstGeom prst="rect">
            <a:avLst/>
          </a:prstGeom>
          <a:noFill/>
        </p:spPr>
      </p:pic>
      <p:pic>
        <p:nvPicPr>
          <p:cNvPr id="11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42976" y="3214686"/>
            <a:ext cx="1095383" cy="1643074"/>
          </a:xfrm>
          <a:prstGeom prst="rect">
            <a:avLst/>
          </a:prstGeom>
          <a:noFill/>
        </p:spPr>
      </p:pic>
      <p:pic>
        <p:nvPicPr>
          <p:cNvPr id="12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5984" y="3214686"/>
            <a:ext cx="1095383" cy="1643074"/>
          </a:xfrm>
          <a:prstGeom prst="rect">
            <a:avLst/>
          </a:prstGeom>
          <a:noFill/>
        </p:spPr>
      </p:pic>
      <p:pic>
        <p:nvPicPr>
          <p:cNvPr id="13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28992" y="3214686"/>
            <a:ext cx="1095383" cy="1643074"/>
          </a:xfrm>
          <a:prstGeom prst="rect">
            <a:avLst/>
          </a:prstGeom>
          <a:noFill/>
        </p:spPr>
      </p:pic>
      <p:pic>
        <p:nvPicPr>
          <p:cNvPr id="1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3214686"/>
            <a:ext cx="1095383" cy="1643074"/>
          </a:xfrm>
          <a:prstGeom prst="rect">
            <a:avLst/>
          </a:prstGeom>
          <a:noFill/>
        </p:spPr>
      </p:pic>
      <p:pic>
        <p:nvPicPr>
          <p:cNvPr id="15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15008" y="3214686"/>
            <a:ext cx="1095383" cy="1643074"/>
          </a:xfrm>
          <a:prstGeom prst="rect">
            <a:avLst/>
          </a:prstGeom>
          <a:noFill/>
        </p:spPr>
      </p:pic>
      <p:pic>
        <p:nvPicPr>
          <p:cNvPr id="1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58016" y="3214686"/>
            <a:ext cx="1095383" cy="1643074"/>
          </a:xfrm>
          <a:prstGeom prst="rect">
            <a:avLst/>
          </a:prstGeom>
          <a:noFill/>
        </p:spPr>
      </p:pic>
      <p:pic>
        <p:nvPicPr>
          <p:cNvPr id="17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48617" y="3214686"/>
            <a:ext cx="1095383" cy="1643074"/>
          </a:xfrm>
          <a:prstGeom prst="rect">
            <a:avLst/>
          </a:prstGeom>
          <a:noFill/>
        </p:spPr>
      </p:pic>
      <p:pic>
        <p:nvPicPr>
          <p:cNvPr id="4098" name="Picture 2" descr="https://shkolnaiapora.ru/wp-content/uploads/2019/01/%D0%9B%D1%8E%D0%B4%D0%BE%D0%B5%D0%B4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928926" y="4929198"/>
            <a:ext cx="2887428" cy="1928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Users\Администратор\Downloads\bukva-n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2786058"/>
            <a:ext cx="1143008" cy="1785950"/>
          </a:xfrm>
          <a:prstGeom prst="rect">
            <a:avLst/>
          </a:prstGeom>
          <a:noFill/>
        </p:spPr>
      </p:pic>
      <p:pic>
        <p:nvPicPr>
          <p:cNvPr id="18" name="Picture 3" descr="C:\Users\Администратор\Downloads\bukva-i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786058"/>
            <a:ext cx="1214446" cy="1785950"/>
          </a:xfrm>
          <a:prstGeom prst="rect">
            <a:avLst/>
          </a:prstGeom>
          <a:noFill/>
        </p:spPr>
      </p:pic>
      <p:pic>
        <p:nvPicPr>
          <p:cNvPr id="4101" name="Picture 5" descr="C:\Users\Администратор\Downloads\bukva-l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2786058"/>
            <a:ext cx="1214446" cy="1785950"/>
          </a:xfrm>
          <a:prstGeom prst="rect">
            <a:avLst/>
          </a:prstGeom>
          <a:noFill/>
        </p:spPr>
      </p:pic>
      <p:pic>
        <p:nvPicPr>
          <p:cNvPr id="4098" name="Picture 2" descr="C:\Users\Администратор\Downloads\bukva-f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786058"/>
            <a:ext cx="1214446" cy="1785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9659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Финал</a:t>
            </a:r>
            <a:br>
              <a:rPr lang="ru-RU" sz="6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4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Какая птица была в пещере </a:t>
            </a:r>
            <a:r>
              <a:rPr lang="ru-RU" sz="44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Гингемы</a:t>
            </a:r>
            <a:r>
              <a:rPr lang="ru-RU" sz="44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pic>
        <p:nvPicPr>
          <p:cNvPr id="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2643182"/>
            <a:ext cx="1357322" cy="2035983"/>
          </a:xfrm>
          <a:prstGeom prst="rect">
            <a:avLst/>
          </a:prstGeom>
          <a:noFill/>
        </p:spPr>
      </p:pic>
      <p:pic>
        <p:nvPicPr>
          <p:cNvPr id="4099" name="Picture 3" descr="C:\Users\Администратор\Downloads\bukva-i-krasna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28794" y="2786058"/>
            <a:ext cx="1214446" cy="1785949"/>
          </a:xfrm>
          <a:prstGeom prst="rect">
            <a:avLst/>
          </a:prstGeom>
          <a:noFill/>
        </p:spPr>
      </p:pic>
      <p:pic>
        <p:nvPicPr>
          <p:cNvPr id="12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57356" y="2643182"/>
            <a:ext cx="1357322" cy="2035983"/>
          </a:xfrm>
          <a:prstGeom prst="rect">
            <a:avLst/>
          </a:prstGeom>
          <a:noFill/>
        </p:spPr>
      </p:pic>
      <p:pic>
        <p:nvPicPr>
          <p:cNvPr id="1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2643182"/>
            <a:ext cx="1357322" cy="2035983"/>
          </a:xfrm>
          <a:prstGeom prst="rect">
            <a:avLst/>
          </a:prstGeom>
          <a:noFill/>
        </p:spPr>
      </p:pic>
      <p:pic>
        <p:nvPicPr>
          <p:cNvPr id="15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2643182"/>
            <a:ext cx="1357322" cy="2035983"/>
          </a:xfrm>
          <a:prstGeom prst="rect">
            <a:avLst/>
          </a:prstGeom>
          <a:noFill/>
        </p:spPr>
      </p:pic>
      <p:pic>
        <p:nvPicPr>
          <p:cNvPr id="16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2643182"/>
            <a:ext cx="1357322" cy="2035983"/>
          </a:xfrm>
          <a:prstGeom prst="rect">
            <a:avLst/>
          </a:prstGeom>
          <a:noFill/>
        </p:spPr>
      </p:pic>
      <p:pic>
        <p:nvPicPr>
          <p:cNvPr id="3074" name="Picture 2" descr="https://avatars.mds.yandex.net/get-pdb/939186/9df96e6b-7a48-4ea1-814b-e9ebfa8991af/s1200?webp=fals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02" y="4786322"/>
            <a:ext cx="2000264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 descr="C:\Users\Администратор\Downloads\bukva-r-kras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3071810"/>
            <a:ext cx="1143008" cy="1785950"/>
          </a:xfrm>
          <a:prstGeom prst="rect">
            <a:avLst/>
          </a:prstGeom>
          <a:noFill/>
        </p:spPr>
      </p:pic>
      <p:pic>
        <p:nvPicPr>
          <p:cNvPr id="5122" name="Picture 2" descr="C:\Users\Администратор\Downloads\bukva-G-kras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071810"/>
            <a:ext cx="1143008" cy="1768467"/>
          </a:xfrm>
          <a:prstGeom prst="rect">
            <a:avLst/>
          </a:prstGeom>
          <a:noFill/>
        </p:spPr>
      </p:pic>
      <p:pic>
        <p:nvPicPr>
          <p:cNvPr id="5123" name="Picture 3" descr="C:\Users\Администратор\Downloads\bukva-E-krasn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071810"/>
            <a:ext cx="1143008" cy="1806566"/>
          </a:xfrm>
          <a:prstGeom prst="rect">
            <a:avLst/>
          </a:prstGeom>
          <a:noFill/>
        </p:spPr>
      </p:pic>
      <p:pic>
        <p:nvPicPr>
          <p:cNvPr id="5124" name="Picture 4" descr="C:\Users\Администратор\Downloads\bukva-K-krasn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3071810"/>
            <a:ext cx="1071570" cy="1751008"/>
          </a:xfrm>
          <a:prstGeom prst="rect">
            <a:avLst/>
          </a:prstGeom>
          <a:noFill/>
        </p:spPr>
      </p:pic>
      <p:pic>
        <p:nvPicPr>
          <p:cNvPr id="5125" name="Picture 5" descr="C:\Users\Администратор\Downloads\bukva-t-krasnay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3071810"/>
            <a:ext cx="1143008" cy="1774818"/>
          </a:xfrm>
          <a:prstGeom prst="rect">
            <a:avLst/>
          </a:prstGeom>
          <a:noFill/>
        </p:spPr>
      </p:pic>
      <p:pic>
        <p:nvPicPr>
          <p:cNvPr id="19" name="Picture 8" descr="C:\Users\Администратор\Downloads\bukva-o-krasnay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43570" y="3071810"/>
            <a:ext cx="1143185" cy="1785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7929618" cy="25003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Суперигра</a:t>
            </a:r>
            <a:r>
              <a:rPr lang="ru-RU" sz="54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54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Как звали соседского щенка, с которым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Тотошка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хотел свести счёты, вернувшись домой?</a:t>
            </a:r>
          </a:p>
        </p:txBody>
      </p:sp>
      <p:pic>
        <p:nvPicPr>
          <p:cNvPr id="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3000372"/>
            <a:ext cx="1285884" cy="1928826"/>
          </a:xfrm>
          <a:prstGeom prst="rect">
            <a:avLst/>
          </a:prstGeom>
          <a:noFill/>
        </p:spPr>
      </p:pic>
      <p:pic>
        <p:nvPicPr>
          <p:cNvPr id="10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00166" y="3000372"/>
            <a:ext cx="1285884" cy="1928826"/>
          </a:xfrm>
          <a:prstGeom prst="rect">
            <a:avLst/>
          </a:prstGeom>
          <a:noFill/>
        </p:spPr>
      </p:pic>
      <p:pic>
        <p:nvPicPr>
          <p:cNvPr id="11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488" y="3000372"/>
            <a:ext cx="1285884" cy="1928826"/>
          </a:xfrm>
          <a:prstGeom prst="rect">
            <a:avLst/>
          </a:prstGeom>
          <a:noFill/>
        </p:spPr>
      </p:pic>
      <p:pic>
        <p:nvPicPr>
          <p:cNvPr id="12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4810" y="3000372"/>
            <a:ext cx="1285884" cy="1928826"/>
          </a:xfrm>
          <a:prstGeom prst="rect">
            <a:avLst/>
          </a:prstGeom>
          <a:noFill/>
        </p:spPr>
      </p:pic>
      <p:pic>
        <p:nvPicPr>
          <p:cNvPr id="13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72132" y="3000372"/>
            <a:ext cx="1285884" cy="1928826"/>
          </a:xfrm>
          <a:prstGeom prst="rect">
            <a:avLst/>
          </a:prstGeom>
          <a:noFill/>
        </p:spPr>
      </p:pic>
      <p:pic>
        <p:nvPicPr>
          <p:cNvPr id="14" name="Picture 2" descr="http://cmk-vl.ru/wp-content/uploads/zhyolty-j-glyanet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92" y="3000372"/>
            <a:ext cx="1285884" cy="1928826"/>
          </a:xfrm>
          <a:prstGeom prst="rect">
            <a:avLst/>
          </a:prstGeom>
          <a:noFill/>
        </p:spPr>
      </p:pic>
      <p:pic>
        <p:nvPicPr>
          <p:cNvPr id="2050" name="Picture 2" descr="http://sungir.ru/wp-content/gallery/volkov/volshebnik_izumrudnogo_goroda/img083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42976" y="4857760"/>
            <a:ext cx="5831592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7239000" cy="1285884"/>
          </a:xfrm>
        </p:spPr>
        <p:txBody>
          <a:bodyPr>
            <a:noAutofit/>
          </a:bodyPr>
          <a:lstStyle/>
          <a:p>
            <a:pPr algn="ctr"/>
            <a:r>
              <a:rPr lang="ru-RU" sz="8000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Молодцы!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85992"/>
            <a:ext cx="5214942" cy="4169744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32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Задание к следующему занятию: читать книгу </a:t>
            </a:r>
          </a:p>
          <a:p>
            <a:pPr algn="ctr">
              <a:buNone/>
            </a:pPr>
            <a:r>
              <a:rPr lang="ru-RU" sz="32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А. Волкова «Волшебник Изумрудного города» </a:t>
            </a:r>
          </a:p>
          <a:p>
            <a:pPr algn="ctr">
              <a:buNone/>
            </a:pPr>
            <a:r>
              <a:rPr lang="ru-RU" sz="32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до главы «Разоблачение Великого и Ужасного».</a:t>
            </a:r>
          </a:p>
        </p:txBody>
      </p:sp>
      <p:pic>
        <p:nvPicPr>
          <p:cNvPr id="4" name="Picture 2" descr="https://v3toys.ru/kiwi-public-data/Kiwi_Img/582a9cb847a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428868"/>
            <a:ext cx="2216010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biblionika.info/uploads/posts/2019-01/1548191746_a_-volkova-80-l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7881993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85728"/>
            <a:ext cx="8215370" cy="27699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softRound"/>
              <a:contourClr>
                <a:srgbClr val="DDDDDD"/>
              </a:contourClr>
            </a:sp3d>
          </a:bodyPr>
          <a:lstStyle/>
          <a:p>
            <a:pPr algn="ctr"/>
            <a:r>
              <a:rPr lang="ru-RU" sz="6600" b="1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Отборочный тур</a:t>
            </a:r>
            <a:endParaRPr lang="ru-RU" sz="4800" b="1" cap="none" spc="150" dirty="0" smtClean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3600" b="1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(до главы «Удивительные превращения волшебника Гудвина»)</a:t>
            </a:r>
            <a:endParaRPr lang="ru-RU" sz="3600" b="1" cap="none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643578"/>
            <a:ext cx="471462" cy="81215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3554" name="Picture 2" descr="http://volkov.old-land.ru/images/big/1_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3143248"/>
            <a:ext cx="2428892" cy="3532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142900"/>
            <a:ext cx="7239000" cy="928686"/>
          </a:xfrm>
        </p:spPr>
        <p:txBody>
          <a:bodyPr>
            <a:normAutofit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1. Где жила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7239000" cy="8194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Ответ: </a:t>
            </a:r>
            <a:r>
              <a:rPr lang="ru-RU" sz="3200" i="1" dirty="0" err="1" smtClean="0"/>
              <a:t>Канзаская</a:t>
            </a:r>
            <a:r>
              <a:rPr lang="ru-RU" sz="3200" i="1" dirty="0" smtClean="0"/>
              <a:t> степь.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1357298"/>
            <a:ext cx="7429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2. Что служило домиком для семьи?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857496"/>
            <a:ext cx="3390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Фургон.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42844" y="4643446"/>
            <a:ext cx="8572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3. Где семья пряталась во время урагана?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929330"/>
            <a:ext cx="60612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В </a:t>
            </a:r>
            <a:r>
              <a:rPr lang="ru-RU" sz="3200" i="1" dirty="0"/>
              <a:t>ураганном </a:t>
            </a:r>
            <a:r>
              <a:rPr lang="ru-RU" sz="3200" i="1" dirty="0" smtClean="0"/>
              <a:t>погребе.</a:t>
            </a:r>
            <a:endParaRPr lang="ru-RU" sz="3200" i="1" dirty="0"/>
          </a:p>
        </p:txBody>
      </p:sp>
      <p:pic>
        <p:nvPicPr>
          <p:cNvPr id="4099" name="Picture 3" descr="C:\Users\Администратор\Desktop\17.png"/>
          <p:cNvPicPr>
            <a:picLocks noChangeAspect="1" noChangeArrowheads="1"/>
          </p:cNvPicPr>
          <p:nvPr/>
        </p:nvPicPr>
        <p:blipFill>
          <a:blip r:embed="rId2"/>
          <a:srcRect l="4377" t="29841" r="2237"/>
          <a:stretch>
            <a:fillRect/>
          </a:stretch>
        </p:blipFill>
        <p:spPr bwMode="auto">
          <a:xfrm>
            <a:off x="3428992" y="2071678"/>
            <a:ext cx="5544355" cy="2608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7239000" cy="1143000"/>
          </a:xfrm>
        </p:spPr>
        <p:txBody>
          <a:bodyPr>
            <a:noAutofit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4. Как звали маленького веселого песика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7239000" cy="7480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i="1" dirty="0" smtClean="0"/>
              <a:t>Ответ: </a:t>
            </a:r>
            <a:r>
              <a:rPr lang="ru-RU" sz="3200" i="1" dirty="0" err="1" smtClean="0"/>
              <a:t>Тотошка</a:t>
            </a:r>
            <a:r>
              <a:rPr lang="ru-RU" sz="3200" i="1" dirty="0" smtClean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844" y="2214554"/>
            <a:ext cx="76851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5. Ходила ли </a:t>
            </a:r>
            <a:r>
              <a:rPr lang="ru-RU" sz="4000" b="1" spc="150" dirty="0" err="1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в школу?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286124"/>
            <a:ext cx="2829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74320" indent="-274320">
              <a:spcBef>
                <a:spcPts val="600"/>
              </a:spcBef>
              <a:buClr>
                <a:schemeClr val="tx2"/>
              </a:buClr>
              <a:buSzPct val="73000"/>
            </a:pPr>
            <a:r>
              <a:rPr lang="ru-RU" sz="3200" i="1" dirty="0"/>
              <a:t>Ответ: </a:t>
            </a:r>
            <a:r>
              <a:rPr lang="ru-RU" sz="3200" i="1" dirty="0" smtClean="0"/>
              <a:t>Нет.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42844" y="4857760"/>
            <a:ext cx="29386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6.Почему?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643578"/>
            <a:ext cx="70743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74320" indent="-274320">
              <a:spcBef>
                <a:spcPts val="600"/>
              </a:spcBef>
              <a:buClr>
                <a:schemeClr val="tx2"/>
              </a:buClr>
              <a:buSzPct val="73000"/>
            </a:pPr>
            <a:r>
              <a:rPr lang="ru-RU" sz="3200" i="1" dirty="0"/>
              <a:t>Ответ: </a:t>
            </a:r>
            <a:r>
              <a:rPr lang="ru-RU" sz="3200" i="1" dirty="0" smtClean="0"/>
              <a:t>Школа </a:t>
            </a:r>
            <a:r>
              <a:rPr lang="ru-RU" sz="3200" i="1" dirty="0"/>
              <a:t>была очень </a:t>
            </a:r>
            <a:r>
              <a:rPr lang="ru-RU" sz="3200" i="1" dirty="0" smtClean="0"/>
              <a:t>далеко.</a:t>
            </a:r>
            <a:endParaRPr lang="ru-RU" sz="3200" i="1" dirty="0"/>
          </a:p>
        </p:txBody>
      </p:sp>
      <p:pic>
        <p:nvPicPr>
          <p:cNvPr id="3074" name="Picture 2" descr="C:\Users\Администратор\Desktop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2928934"/>
            <a:ext cx="2809882" cy="2809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71480"/>
            <a:ext cx="5072066" cy="962998"/>
          </a:xfrm>
        </p:spPr>
        <p:txBody>
          <a:bodyPr>
            <a:noAutofit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7.Как звали злую </a:t>
            </a:r>
            <a:b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колдунью?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7239000" cy="676576"/>
          </a:xfrm>
        </p:spPr>
        <p:txBody>
          <a:bodyPr>
            <a:normAutofit/>
          </a:bodyPr>
          <a:lstStyle/>
          <a:p>
            <a:pPr marL="0">
              <a:buNone/>
            </a:pPr>
            <a:r>
              <a:rPr lang="ru-RU" sz="3200" i="1" dirty="0" smtClean="0"/>
              <a:t>Ответ: </a:t>
            </a:r>
            <a:r>
              <a:rPr lang="ru-RU" sz="3200" i="1" dirty="0" err="1" smtClean="0"/>
              <a:t>Гингема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42844" y="2357430"/>
            <a:ext cx="78581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8. Почему она хотела наслать ураган на людей?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571876"/>
            <a:ext cx="77867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Люди </a:t>
            </a:r>
            <a:r>
              <a:rPr lang="ru-RU" sz="3200" i="1" dirty="0"/>
              <a:t>осушали болота, вырубали чащи, уничтожали лягушек и </a:t>
            </a:r>
            <a:r>
              <a:rPr lang="ru-RU" sz="3200" i="1" dirty="0" smtClean="0"/>
              <a:t>змей.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42844" y="5000636"/>
            <a:ext cx="8215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9. Кого ураган не должен был тронуть?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143644"/>
            <a:ext cx="8858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Лягушек</a:t>
            </a:r>
            <a:r>
              <a:rPr lang="ru-RU" sz="3200" i="1" dirty="0"/>
              <a:t>, мышей, </a:t>
            </a:r>
            <a:r>
              <a:rPr lang="ru-RU" sz="3200" i="1" dirty="0" smtClean="0"/>
              <a:t>змеек и паучков.</a:t>
            </a:r>
            <a:endParaRPr lang="ru-RU" sz="3200" i="1" dirty="0"/>
          </a:p>
        </p:txBody>
      </p:sp>
      <p:pic>
        <p:nvPicPr>
          <p:cNvPr id="7170" name="Picture 2" descr="C:\Users\Администратор\Desktop\гинге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214290"/>
            <a:ext cx="2443062" cy="2428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7239000" cy="1143000"/>
          </a:xfrm>
        </p:spPr>
        <p:txBody>
          <a:bodyPr>
            <a:noAutofit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10.Как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 оказалась в домике во время урагана?</a:t>
            </a:r>
            <a:endParaRPr lang="ru-RU" sz="4000" cap="none" spc="1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7239000" cy="605138"/>
          </a:xfrm>
        </p:spPr>
        <p:txBody>
          <a:bodyPr>
            <a:normAutofit/>
          </a:bodyPr>
          <a:lstStyle/>
          <a:p>
            <a:pPr marL="0">
              <a:buNone/>
            </a:pPr>
            <a:r>
              <a:rPr lang="ru-RU" sz="3200" i="1" dirty="0" smtClean="0"/>
              <a:t>Ответ: Побежала за </a:t>
            </a:r>
            <a:r>
              <a:rPr lang="ru-RU" sz="3200" i="1" dirty="0" err="1" smtClean="0"/>
              <a:t>Тотошкой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1714488"/>
            <a:ext cx="76438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11. Почему девочка не помнила, как долго она путешествовала?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500438"/>
            <a:ext cx="39565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Она спала.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42844" y="4000504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12. Куда занес ураган домик </a:t>
            </a:r>
            <a:r>
              <a:rPr lang="ru-RU" sz="4000" b="1" spc="150" dirty="0" err="1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357826"/>
            <a:ext cx="374493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/>
              <a:t>Ответ: </a:t>
            </a:r>
            <a:r>
              <a:rPr lang="ru-RU" sz="3200" i="1" dirty="0" smtClean="0"/>
              <a:t>В </a:t>
            </a:r>
            <a:r>
              <a:rPr lang="ru-RU" sz="3200" i="1" dirty="0"/>
              <a:t>страну </a:t>
            </a:r>
            <a:endParaRPr lang="ru-RU" sz="3200" i="1" dirty="0" smtClean="0"/>
          </a:p>
          <a:p>
            <a:r>
              <a:rPr lang="ru-RU" sz="3200" i="1" dirty="0" err="1" smtClean="0"/>
              <a:t>Жевунов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  <p:pic>
        <p:nvPicPr>
          <p:cNvPr id="6146" name="Picture 2" descr="C:\Users\Администратор\Desktop\страна жевун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4714884"/>
            <a:ext cx="3971974" cy="21194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7239000" cy="1143000"/>
          </a:xfrm>
        </p:spPr>
        <p:txBody>
          <a:bodyPr>
            <a:noAutofit/>
          </a:bodyPr>
          <a:lstStyle/>
          <a:p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13.С кем встретилась </a:t>
            </a:r>
            <a:r>
              <a:rPr lang="ru-RU" sz="4000" cap="none" spc="1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Элли</a:t>
            </a:r>
            <a:r>
              <a:rPr lang="ru-RU" sz="4000" cap="none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5286380" cy="11052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i="1" dirty="0" smtClean="0"/>
              <a:t>Ответ: С волшебницей </a:t>
            </a:r>
          </a:p>
          <a:p>
            <a:pPr>
              <a:buNone/>
            </a:pPr>
            <a:r>
              <a:rPr lang="ru-RU" sz="3200" i="1" dirty="0" err="1" smtClean="0"/>
              <a:t>Виллиной</a:t>
            </a:r>
            <a:r>
              <a:rPr lang="ru-RU" sz="3200" i="1" dirty="0" smtClean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285992"/>
            <a:ext cx="67866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14. Что произошло </a:t>
            </a:r>
            <a:endParaRPr lang="ru-RU" sz="4000" b="1" spc="150" dirty="0" smtClean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>
              <a:spcBef>
                <a:spcPct val="0"/>
              </a:spcBef>
            </a:pPr>
            <a:r>
              <a:rPr lang="ru-RU" sz="4000" b="1" spc="1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 </a:t>
            </a:r>
            <a:r>
              <a:rPr lang="ru-RU" sz="4000" b="1" spc="150" dirty="0" err="1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Тотошкой</a:t>
            </a: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500438"/>
            <a:ext cx="46009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74320" indent="-274320">
              <a:spcBef>
                <a:spcPts val="600"/>
              </a:spcBef>
              <a:buClr>
                <a:schemeClr val="tx2"/>
              </a:buClr>
              <a:buSzPct val="73000"/>
            </a:pPr>
            <a:r>
              <a:rPr lang="ru-RU" sz="3200" i="1" dirty="0"/>
              <a:t>Ответ: </a:t>
            </a:r>
            <a:r>
              <a:rPr lang="ru-RU" sz="3200" i="1" dirty="0" smtClean="0"/>
              <a:t>Он заговорил.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929066"/>
            <a:ext cx="70723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15. Почему </a:t>
            </a:r>
            <a:r>
              <a:rPr lang="ru-RU" sz="4000" b="1" spc="150" dirty="0" err="1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Элли</a:t>
            </a:r>
            <a:r>
              <a:rPr lang="ru-RU" sz="4000" b="1" spc="150" dirty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не могла попасть домой?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143512"/>
            <a:ext cx="7072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spcBef>
                <a:spcPts val="600"/>
              </a:spcBef>
              <a:buClr>
                <a:schemeClr val="tx2"/>
              </a:buClr>
              <a:buSzPct val="73000"/>
            </a:pPr>
            <a:r>
              <a:rPr lang="ru-RU" sz="3200" i="1" dirty="0" smtClean="0"/>
              <a:t>  Ответ</a:t>
            </a:r>
            <a:r>
              <a:rPr lang="ru-RU" sz="3200" i="1" dirty="0"/>
              <a:t>: Волшебная страна отделена от всего света пустыней и огромными </a:t>
            </a:r>
            <a:r>
              <a:rPr lang="ru-RU" sz="3200" i="1" dirty="0" smtClean="0"/>
              <a:t>горами.</a:t>
            </a:r>
            <a:endParaRPr lang="ru-RU" sz="3200" i="1" dirty="0"/>
          </a:p>
        </p:txBody>
      </p:sp>
      <p:pic>
        <p:nvPicPr>
          <p:cNvPr id="10242" name="Picture 2" descr="C:\Users\Администратор\Desktop\встреч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714356"/>
            <a:ext cx="3055026" cy="39950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8">
      <a:dk1>
        <a:sysClr val="windowText" lastClr="000000"/>
      </a:dk1>
      <a:lt1>
        <a:sysClr val="window" lastClr="FFFFFF"/>
      </a:lt1>
      <a:dk2>
        <a:srgbClr val="00B050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1092</TotalTime>
  <Words>732</Words>
  <Application>Microsoft Office PowerPoint</Application>
  <PresentationFormat>Экран (4:3)</PresentationFormat>
  <Paragraphs>135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Изящная</vt:lpstr>
      <vt:lpstr>Слайд 1</vt:lpstr>
      <vt:lpstr>История создания книги</vt:lpstr>
      <vt:lpstr>Слайд 3</vt:lpstr>
      <vt:lpstr>Слайд 4</vt:lpstr>
      <vt:lpstr>1. Где жила Элли?</vt:lpstr>
      <vt:lpstr>4. Как звали маленького веселого песика Элли?</vt:lpstr>
      <vt:lpstr>7.Как звали злую  колдунью?</vt:lpstr>
      <vt:lpstr>10.Как Элли оказалась в домике во время урагана?</vt:lpstr>
      <vt:lpstr>13.С кем встретилась Элли?</vt:lpstr>
      <vt:lpstr>16. Какое заклинание прочитала Стелла?</vt:lpstr>
      <vt:lpstr>19. Что нашел  Тотошка в пещере у Гингемы?</vt:lpstr>
      <vt:lpstr>22. Кто был вторым спутником Элли?</vt:lpstr>
      <vt:lpstr>25. Заветное желание  Железного Дровосека?</vt:lpstr>
      <vt:lpstr>28. Чья самоотверженность помогла победить Людоеда?</vt:lpstr>
      <vt:lpstr>31. Как Элли поняла, что Лев был трусливым?</vt:lpstr>
      <vt:lpstr>33. Кто догадался,  как перебраться  через реку?</vt:lpstr>
      <vt:lpstr> 36. Какую опасность  таило в себе маковое  поле?</vt:lpstr>
      <vt:lpstr>39. Какого цвета  была Изумрудная  страна?</vt:lpstr>
      <vt:lpstr>ПОЛЕ ЧУДЕС    1 ТУР</vt:lpstr>
      <vt:lpstr>Чем Гингема расплескивала свое зелье?</vt:lpstr>
      <vt:lpstr>2 ТУР Какого цвета была одежда Жевунов?</vt:lpstr>
      <vt:lpstr>Игра со зрителями Одно из слов – заклинаний Гингемы. </vt:lpstr>
      <vt:lpstr>3 ТУР Головной убор Людоеда.</vt:lpstr>
      <vt:lpstr>Финал Какая птица была в пещере Гингемы?</vt:lpstr>
      <vt:lpstr>Суперигра Как звали соседского щенка, с которым Тотошка хотел свести счёты, вернувшись домой?</vt:lpstr>
      <vt:lpstr>Молодцы!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XTreme.ws</dc:creator>
  <cp:lastModifiedBy>XTreme.ws</cp:lastModifiedBy>
  <cp:revision>142</cp:revision>
  <dcterms:created xsi:type="dcterms:W3CDTF">2019-06-03T08:33:33Z</dcterms:created>
  <dcterms:modified xsi:type="dcterms:W3CDTF">2019-07-23T07:53:34Z</dcterms:modified>
</cp:coreProperties>
</file>