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66" r:id="rId4"/>
    <p:sldId id="267" r:id="rId5"/>
    <p:sldId id="269" r:id="rId6"/>
    <p:sldId id="268" r:id="rId7"/>
    <p:sldId id="270" r:id="rId8"/>
    <p:sldId id="271" r:id="rId9"/>
    <p:sldId id="272" r:id="rId10"/>
    <p:sldId id="273" r:id="rId11"/>
    <p:sldId id="274" r:id="rId12"/>
    <p:sldId id="27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6E5D0-6486-4936-8F43-7DF817F83868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12C10-29B2-43CF-B62D-57D211CB5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12C10-29B2-43CF-B62D-57D211CB56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8E3FE-F04D-413C-A9CE-AB3A513909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EFBF3-2055-4B05-821E-4A19BBF981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D168B-85CF-42F5-9B4B-DC5A5F40F1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2CB6D-FBAA-47A9-9D96-DBB216522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5403E-E6C6-4844-872A-5B14511856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72099-6CDD-4371-83B5-E2346EC0D2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65E58-C870-41A6-BEFD-DC91C8FDAF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C9306-95CA-4B66-9250-AB64B86243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99B36-09C8-47D9-801E-884731072D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E0607-98A0-4188-98C9-4E815BCFD6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469B9-D791-4836-9F81-B9085FB55A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1B173-3310-4880-B38B-522217AB91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0" y="0"/>
            <a:ext cx="9067800" cy="6799263"/>
            <a:chOff x="0" y="0"/>
            <a:chExt cx="5712" cy="4283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0" y="0"/>
              <a:ext cx="5711" cy="4283"/>
            </a:xfrm>
            <a:prstGeom prst="rect">
              <a:avLst/>
            </a:prstGeom>
            <a:noFill/>
            <a:ln w="76200" cmpd="tri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4105" name="Picture 9" descr="ugol4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28" y="0"/>
              <a:ext cx="1584" cy="3072"/>
            </a:xfrm>
            <a:prstGeom prst="rect">
              <a:avLst/>
            </a:prstGeom>
            <a:noFill/>
          </p:spPr>
        </p:pic>
        <p:pic>
          <p:nvPicPr>
            <p:cNvPr id="4106" name="Picture 10" descr="ugol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200"/>
              <a:ext cx="1680" cy="3072"/>
            </a:xfrm>
            <a:prstGeom prst="rect">
              <a:avLst/>
            </a:prstGeom>
            <a:noFill/>
          </p:spPr>
        </p:pic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457200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«Детский сад №22 комбинированного вида»</a:t>
            </a:r>
            <a:endParaRPr lang="ru-RU" sz="1400" dirty="0">
              <a:latin typeface="Monotype Corsiva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914400"/>
            <a:ext cx="6400800" cy="1524000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Система образования при Петре </a:t>
            </a:r>
            <a:r>
              <a:rPr lang="en-US" sz="5400" dirty="0" smtClean="0">
                <a:latin typeface="Monotype Corsiva" pitchFamily="66" charset="0"/>
              </a:rPr>
              <a:t>I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4953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воспитатель Самсонова Татьяна Владимировна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8674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Железногорск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2021г.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CA8JIH5H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2514600"/>
            <a:ext cx="2819400" cy="3366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38400" y="1828801"/>
            <a:ext cx="57912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 Открытии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 всех губерниях при</a:t>
            </a:r>
            <a:r>
              <a:rPr lang="ru-RU" sz="2000" dirty="0" smtClean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архиерейских домах и в больших монастырях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Обучали цифири и некоторой части геометрии.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Обучались «дворянские и приказного чина,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дьячьи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 подьяческие дети от 10 до 15 лет».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Преподавали воспитанники Московской школы математических 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навигацких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наук и Морской академии.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Жестокая дисциплина.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1714г. Цифирные школы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43200" y="1676400"/>
            <a:ext cx="55626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-Сформировалась система профессионального образования.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Открылось большое количество школ.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Молодых дворян отправляют на учебу за границу.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Учеба – один из видов государственной службы.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На первом месте не церковные , а светские науки.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Создана Академия наук в 1725 году.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7162800" cy="8382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Значение реформ Петра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I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391400" cy="914400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04775" y="0"/>
            <a:ext cx="8963025" cy="6858000"/>
            <a:chOff x="66" y="-48"/>
            <a:chExt cx="5646" cy="4320"/>
          </a:xfrm>
        </p:grpSpPr>
        <p:pic>
          <p:nvPicPr>
            <p:cNvPr id="13317" name="Picture 5" descr="ugol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4" y="-48"/>
              <a:ext cx="990" cy="2160"/>
            </a:xfrm>
            <a:prstGeom prst="rect">
              <a:avLst/>
            </a:prstGeom>
            <a:noFill/>
          </p:spPr>
        </p:pic>
        <p:pic>
          <p:nvPicPr>
            <p:cNvPr id="13321" name="Picture 9" descr="Рисунок пет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76" y="1279"/>
              <a:ext cx="2016" cy="24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326" name="Picture 14" descr="ugol4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2" y="3408"/>
              <a:ext cx="2160" cy="864"/>
            </a:xfrm>
            <a:prstGeom prst="rect">
              <a:avLst/>
            </a:prstGeom>
            <a:noFill/>
          </p:spPr>
        </p:pic>
        <p:pic>
          <p:nvPicPr>
            <p:cNvPr id="13318" name="Picture 6" descr="ugol4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" y="2112"/>
              <a:ext cx="942" cy="2160"/>
            </a:xfrm>
            <a:prstGeom prst="rect">
              <a:avLst/>
            </a:prstGeom>
            <a:noFill/>
          </p:spPr>
        </p:pic>
      </p:grp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200" y="3810000"/>
            <a:ext cx="4648200" cy="2895600"/>
          </a:xfrm>
        </p:spPr>
        <p:txBody>
          <a:bodyPr/>
          <a:lstStyle/>
          <a:p>
            <a:pPr>
              <a:buNone/>
            </a:pPr>
            <a:endParaRPr lang="ru-RU" dirty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1219200"/>
            <a:ext cx="6172200" cy="487680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391400" cy="914400"/>
          </a:xfrm>
        </p:spPr>
        <p:txBody>
          <a:bodyPr/>
          <a:lstStyle/>
          <a:p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Основные реформы Петра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I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 системе образования: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2000" b="1" i="1" dirty="0" smtClean="0">
                <a:latin typeface="Monotype Corsiva" pitchFamily="66" charset="0"/>
              </a:rPr>
              <a:t>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открытие школ;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-формирование системы профессионального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-учреждение Академии наук;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-введение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гражданской азбуки.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0" y="0"/>
            <a:ext cx="9067800" cy="6858000"/>
            <a:chOff x="0" y="-48"/>
            <a:chExt cx="5712" cy="4320"/>
          </a:xfrm>
        </p:grpSpPr>
        <p:pic>
          <p:nvPicPr>
            <p:cNvPr id="13317" name="Picture 5" descr="ugol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4" y="-48"/>
              <a:ext cx="990" cy="2160"/>
            </a:xfrm>
            <a:prstGeom prst="rect">
              <a:avLst/>
            </a:prstGeom>
            <a:noFill/>
          </p:spPr>
        </p:pic>
        <p:pic>
          <p:nvPicPr>
            <p:cNvPr id="13321" name="Picture 9" descr="Рисунок пет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48"/>
              <a:ext cx="1462" cy="17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326" name="Picture 14" descr="ugol4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2" y="3408"/>
              <a:ext cx="2160" cy="864"/>
            </a:xfrm>
            <a:prstGeom prst="rect">
              <a:avLst/>
            </a:prstGeom>
            <a:noFill/>
          </p:spPr>
        </p:pic>
        <p:pic>
          <p:nvPicPr>
            <p:cNvPr id="13318" name="Picture 6" descr="ugol4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" y="2112"/>
              <a:ext cx="942" cy="2160"/>
            </a:xfrm>
            <a:prstGeom prst="rect">
              <a:avLst/>
            </a:prstGeom>
            <a:noFill/>
          </p:spPr>
        </p:pic>
      </p:grp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200" y="3810000"/>
            <a:ext cx="4648200" cy="2895600"/>
          </a:xfrm>
        </p:spPr>
        <p:txBody>
          <a:bodyPr/>
          <a:lstStyle/>
          <a:p>
            <a:pPr>
              <a:buNone/>
            </a:pPr>
            <a:endParaRPr lang="ru-RU" dirty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13" name="Рисунок 12" descr="iCA9H07F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3390403"/>
            <a:ext cx="2158841" cy="2705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4348" name="Group 12"/>
          <p:cNvGrpSpPr>
            <a:grpSpLocks/>
          </p:cNvGrpSpPr>
          <p:nvPr/>
        </p:nvGrpSpPr>
        <p:grpSpPr bwMode="auto">
          <a:xfrm>
            <a:off x="0" y="0"/>
            <a:ext cx="9067800" cy="6781800"/>
            <a:chOff x="0" y="0"/>
            <a:chExt cx="5712" cy="4272"/>
          </a:xfrm>
        </p:grpSpPr>
        <p:pic>
          <p:nvPicPr>
            <p:cNvPr id="14339" name="Picture 3" descr="ugol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4" y="48"/>
              <a:ext cx="990" cy="2064"/>
            </a:xfrm>
            <a:prstGeom prst="rect">
              <a:avLst/>
            </a:prstGeom>
            <a:noFill/>
          </p:spPr>
        </p:pic>
        <p:pic>
          <p:nvPicPr>
            <p:cNvPr id="14340" name="Picture 4" descr="Рисунок пет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898" cy="2304"/>
            </a:xfrm>
            <a:prstGeom prst="rect">
              <a:avLst/>
            </a:prstGeom>
            <a:noFill/>
          </p:spPr>
        </p:pic>
        <p:pic>
          <p:nvPicPr>
            <p:cNvPr id="14346" name="Picture 10" descr="ugol4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2" y="3408"/>
              <a:ext cx="2160" cy="864"/>
            </a:xfrm>
            <a:prstGeom prst="rect">
              <a:avLst/>
            </a:prstGeom>
            <a:noFill/>
          </p:spPr>
        </p:pic>
        <p:pic>
          <p:nvPicPr>
            <p:cNvPr id="14347" name="Picture 11" descr="ugol4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" y="2112"/>
              <a:ext cx="942" cy="2160"/>
            </a:xfrm>
            <a:prstGeom prst="rect">
              <a:avLst/>
            </a:prstGeom>
            <a:noFill/>
          </p:spPr>
        </p:pic>
      </p:grp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6172200" cy="16002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1701г .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Навигацкая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школа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(Москва, на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Сухоревой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башне)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43000" y="2971800"/>
            <a:ext cx="6705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>
              <a:latin typeface="Monotype Corsiva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" name="Рисунок 12" descr="iCAVT88Z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1524000"/>
            <a:ext cx="290512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257800" y="1524000"/>
            <a:ext cx="3276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Изучали грамоты и арифметику;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учащиеся разного социального происхождения;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строгая  дисциплина ( за прогулы –штраф);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окончившие школу шли служить на флот, в артиллерию, а лучших посылали учиться за границу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6227" cy="3200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953000" y="1828800"/>
            <a:ext cx="3352800" cy="4419601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Один из преподавателей в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Навигацкой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школе. Автор знаменитой "Арифметики, сиречь науки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числительной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», изданной в 1703г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6477000" cy="10668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Магницкий Леонтий Филиппович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(1669-1739гг)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3" name="Рисунок 12" descr="iCAEHDLJ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2905" y="1676400"/>
            <a:ext cx="3090545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57400" y="1676400"/>
            <a:ext cx="6248400" cy="49831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1701г. в Москве на новом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Пушкарном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дворе было велено «построить деревянные школы». Это была Артиллерийская школа, руководителем  был Я.В. Брюс.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1712г. стала действовать Инженерная школа, а в Петербурге в  1719г. соответственно – Инженерная рота.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начале XVIII в. для изучения иностранных языков были заведены государственные "разноязычные" школы.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1703г. открыто несколько частных училищ общеобразовательного плана, московская гимназия пастора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Глюка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1721г. петербургская школа для сирот и бедных детей Феофана Прокоповича. 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81000"/>
            <a:ext cx="5562600" cy="11430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Открытие школ с 1701 по 1721гг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76400" y="4495800"/>
            <a:ext cx="6629400" cy="21637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Штат из учеников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Навигацкой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школы не только Москвы, и Новгородской и Нарвской.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Принимались дети дворянского происхождения.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Выпускники получали офицерский чин.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Учили только арифметике, геометрии и тригонометрии.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Руководителем был Матвеев А.А., а с 1732г. и до конца дней своей жизни Магницкий Л.Ф.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6248400" cy="1524000"/>
          </a:xfrm>
        </p:spPr>
        <p:txBody>
          <a:bodyPr/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1715г.Морская 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академия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(Петербург)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2" name="Рисунок 11" descr="iCAPPIT2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0" y="1066800"/>
            <a:ext cx="5867400" cy="3511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3515281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0" y="4495800"/>
            <a:ext cx="6400800" cy="2011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- Во главе ее поставлен известный врач - голландец Николай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Бидлоо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- Учащиеся жили при госпитале, теоретические занятия сочетались с практической работой, в госпитале.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- При нем был устроен «аптекарский огород».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172200" cy="9906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1707г. Хирургическая школа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(Москва, при военном госпитале)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2" name="Рисунок 11" descr="iCAPPIT2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1219200"/>
            <a:ext cx="5299635" cy="3378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828800" y="1295401"/>
            <a:ext cx="6477000" cy="220979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Сеть новых начальных духовных школ.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Преподавались религия, чтение, письмо, в некоторых арифметика, латинский. Славянский, древнееврейские языки.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 1721 по 1725 год было открыто 13 школ.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том же 1721 г. Феофан Прокопович открыл школу в Петербурге, в своем доме, для детей «всякого звания».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382000" cy="8382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1721г. Архиерейские школы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5" name="Рисунок 14" descr="iCA495ST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0800" y="3352800"/>
            <a:ext cx="4549140" cy="294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ugol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"/>
            <a:ext cx="1571625" cy="3276600"/>
          </a:xfrm>
          <a:prstGeom prst="rect">
            <a:avLst/>
          </a:prstGeom>
          <a:noFill/>
        </p:spPr>
      </p:pic>
      <p:pic>
        <p:nvPicPr>
          <p:cNvPr id="15364" name="Picture 4" descr="Рисунок пе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63900" cy="39624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0" y="1828800"/>
            <a:ext cx="36576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Помощник и соратник Петра Великого.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Автор «Духовного регламента»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Церковь отделялась от</a:t>
            </a:r>
            <a:r>
              <a:rPr lang="ru-RU" sz="1800" dirty="0" smtClean="0"/>
              <a:t>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руководства государственными светскими школами.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Провел реорганизацию Московской Славяно-греко-латинской академии.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Отменялось патриаршество, а высшая власть в церкви передавалась Духовной Коллегии – Святейшему Синоду. 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9144000" y="0"/>
            <a:ext cx="0" cy="6858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ugol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410200"/>
            <a:ext cx="3429000" cy="1371600"/>
          </a:xfrm>
          <a:prstGeom prst="rect">
            <a:avLst/>
          </a:prstGeom>
          <a:noFill/>
        </p:spPr>
      </p:pic>
      <p:pic>
        <p:nvPicPr>
          <p:cNvPr id="15371" name="Picture 11" descr="ugol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775" y="3352800"/>
            <a:ext cx="1495425" cy="3429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5486400" cy="1676400"/>
          </a:xfrm>
        </p:spPr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Феофан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Прокопович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(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1681-1736гг)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2" name="Рисунок 11" descr="iCA495ST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800" y="2133600"/>
            <a:ext cx="289978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461</Words>
  <Application>Microsoft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Муниципальное дошкольное образовательное учреждение  «Детский сад №22 комбинированного вида»</vt:lpstr>
      <vt:lpstr>    Основные реформы Петра  I   в системе образования:  -открытие школ; -формирование системы профессионального  образования; -учреждение Академии наук; -введение гражданской азбуки.  </vt:lpstr>
      <vt:lpstr>1701г . Навигацкая школа (Москва, на Сухоревой башне)</vt:lpstr>
      <vt:lpstr>Магницкий Леонтий Филиппович (1669-1739гг)</vt:lpstr>
      <vt:lpstr>Открытие школ с 1701 по 1721гг</vt:lpstr>
      <vt:lpstr>1715г.Морская  академия (Петербург)</vt:lpstr>
      <vt:lpstr>1707г. Хирургическая школа  (Москва, при военном госпитале)</vt:lpstr>
      <vt:lpstr>1721г. Архиерейские школы</vt:lpstr>
      <vt:lpstr>Феофан  Прокопович  (1681-1736гг) </vt:lpstr>
      <vt:lpstr>1714г. Цифирные школы</vt:lpstr>
      <vt:lpstr>Значение реформ Петра I</vt:lpstr>
      <vt:lpstr>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Татьяна</cp:lastModifiedBy>
  <cp:revision>65</cp:revision>
  <cp:lastPrinted>1601-01-01T00:00:00Z</cp:lastPrinted>
  <dcterms:created xsi:type="dcterms:W3CDTF">1601-01-01T00:00:00Z</dcterms:created>
  <dcterms:modified xsi:type="dcterms:W3CDTF">2021-12-05T20:31:02Z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