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tableStyles" Target="tableStyle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4" name="Rectangle 2"/>
          <p:cNvSpPr>
            <a:spLocks noGrp="1" noEditPoints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anchor="t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5" name="Rectangle 3"/>
          <p:cNvSpPr>
            <a:spLocks noGrp="1" noEditPoints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anchor="t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6" name="Rectangle 4"/>
          <p:cNvSpPr>
            <a:spLocks noGrp="1" noRot="1" noChangeAspect="1" noEditPoints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  <p:txBody>
          <a:bodyPr/>
          <a:lstStyle/>
          <a:p/>
        </p:txBody>
      </p:sp>
      <p:sp>
        <p:nvSpPr>
          <p:cNvPr id="1048667" name="Rectangle 5"/>
          <p:cNvSpPr>
            <a:spLocks noGrp="1" noEditPoints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anchor="t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68" name="Rectangle 6"/>
          <p:cNvSpPr>
            <a:spLocks noGrp="1" noEditPoints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anchor="b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9" name="Rectangle 7"/>
          <p:cNvSpPr>
            <a:spLocks noGrp="1" noEditPoints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anchor="b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1501D3D-377E-4A08-AC60-5FE6675402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C9B0E3B-47B6-40FA-9094-EC889B820F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D741C38-99A1-49F8-8E9D-928179934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1156D9E-6CF7-4073-AE26-01AFC9697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CF229D4-1DED-47D9-89B0-D65DDFFC3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5013AD3-2720-4485-A076-881BC9B7DD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3F6DBE6-F334-4D7F-AA4E-CAAFB8AD4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7D13905-FB4F-49B6-AC57-BD3ED9028F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29EC3BD-5751-4540-BC17-6FE2C9FDD0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C96B328-69BE-4E9A-A459-2BBB9DBACB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10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1048611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12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13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35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36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37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8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19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20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21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22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24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25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26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27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40" name="Текст 2"/>
          <p:cNvSpPr>
            <a:spLocks noGrp="1" noEditPoints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41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42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3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45" name="Содержимое 2"/>
          <p:cNvSpPr>
            <a:spLocks noGrp="1" noEditPoint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46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47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48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9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51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52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53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54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55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56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7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15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16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17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582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83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59" name="Содержимое 2"/>
          <p:cNvSpPr>
            <a:spLocks noGrp="1" noEditPoints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60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61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62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63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29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/>
          </a:p>
        </p:txBody>
      </p:sp>
      <p:sp>
        <p:nvSpPr>
          <p:cNvPr id="1048630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31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632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3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577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578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7.xml"/><Relationship Id="rId5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4.jpe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7.xml"/><Relationship Id="rId5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2097151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-23308"/>
            <a:ext cx="9236611" cy="6881308"/>
          </a:xfrm>
          <a:prstGeom prst="rect">
            <a:avLst/>
          </a:prstGeom>
        </p:spPr>
      </p:pic>
      <p:sp>
        <p:nvSpPr>
          <p:cNvPr id="1048584" name="TextBox 1048583"/>
          <p:cNvSpPr txBox="1"/>
          <p:nvPr/>
        </p:nvSpPr>
        <p:spPr>
          <a:xfrm>
            <a:off x="517040" y="436880"/>
            <a:ext cx="8109920" cy="598424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en-US" sz="1600" b="1">
                <a:solidFill>
                  <a:srgbClr val="000000"/>
                </a:solidFill>
              </a:rPr>
              <a:t>МКОУ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«Песчанская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средняя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общеобразовательная</a:t>
            </a:r>
            <a:r>
              <a:rPr lang="en-US" altLang="en-US" sz="1600" b="1">
                <a:solidFill>
                  <a:srgbClr val="000000"/>
                </a:solidFill>
              </a:rPr>
              <a:t> школа</a:t>
            </a:r>
            <a:r>
              <a:rPr lang="ru-RU" altLang="en-US" sz="1600" b="1">
                <a:solidFill>
                  <a:srgbClr val="000000"/>
                </a:solidFill>
              </a:rPr>
              <a:t>»</a:t>
            </a:r>
            <a:endParaRPr lang="ru-RU" sz="1600" b="1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Щучанского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района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Курганской</a:t>
            </a:r>
            <a:r>
              <a:rPr lang="en-US" altLang="en-US" sz="1600" b="1">
                <a:solidFill>
                  <a:srgbClr val="000000"/>
                </a:solidFill>
              </a:rPr>
              <a:t> области </a:t>
            </a:r>
            <a:endParaRPr lang="ru-RU" sz="1600" b="1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 b="1">
                <a:solidFill>
                  <a:srgbClr val="000000"/>
                </a:solidFill>
              </a:rPr>
              <a:t>"Когда молоко опасно для здоровья</a:t>
            </a:r>
            <a:r>
              <a:rPr lang="en-US" sz="1600" b="1">
                <a:solidFill>
                  <a:srgbClr val="000000"/>
                </a:solidFill>
              </a:rPr>
              <a:t>"</a:t>
            </a:r>
            <a:endParaRPr lang="ru-RU" sz="1600" b="1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Исследовательский проект</a:t>
            </a: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ru-RU" sz="1600" b="1">
                <a:solidFill>
                  <a:srgbClr val="36363D"/>
                </a:solidFill>
              </a:rPr>
              <a:t>Составитель:</a:t>
            </a:r>
            <a:r>
              <a:rPr lang="ru-RU" sz="1600">
                <a:solidFill>
                  <a:srgbClr val="000000"/>
                </a:solidFill>
              </a:rPr>
              <a:t> Брезина Дарья, ученица 9 класса</a:t>
            </a:r>
          </a:p>
          <a:p>
            <a:pPr algn="r">
              <a:lnSpc>
                <a:spcPct val="150000"/>
              </a:lnSpc>
            </a:pPr>
            <a:r>
              <a:rPr lang="ru-RU" sz="1600" b="1">
                <a:solidFill>
                  <a:srgbClr val="36363D"/>
                </a:solidFill>
              </a:rPr>
              <a:t>Руководитель:</a:t>
            </a:r>
            <a:r>
              <a:rPr lang="ru-RU" sz="1600">
                <a:solidFill>
                  <a:srgbClr val="000000"/>
                </a:solidFill>
              </a:rPr>
              <a:t> Колуцкая Дарья Федоровна, </a:t>
            </a:r>
          </a:p>
          <a:p>
            <a:pPr algn="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учитель биологии и химии </a:t>
            </a: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                                      </a:t>
            </a:r>
          </a:p>
          <a:p>
            <a:pPr algn="ct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с. Песчанское</a:t>
            </a:r>
          </a:p>
          <a:p>
            <a:pPr algn="ct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2021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2097151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-23308"/>
            <a:ext cx="9236611" cy="6881308"/>
          </a:xfrm>
          <a:prstGeom prst="rect">
            <a:avLst/>
          </a:prstGeom>
        </p:spPr>
      </p:pic>
      <p:sp>
        <p:nvSpPr>
          <p:cNvPr id="1048584" name="TextBox 1048583"/>
          <p:cNvSpPr txBox="1"/>
          <p:nvPr/>
        </p:nvSpPr>
        <p:spPr>
          <a:xfrm>
            <a:off x="517040" y="436880"/>
            <a:ext cx="8109920" cy="598424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en-US" sz="1600" b="1">
                <a:solidFill>
                  <a:srgbClr val="000000"/>
                </a:solidFill>
              </a:rPr>
              <a:t>МКОУ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«Песчанская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средняя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общеобразовательная</a:t>
            </a:r>
            <a:r>
              <a:rPr lang="en-US" altLang="en-US" sz="1600" b="1">
                <a:solidFill>
                  <a:srgbClr val="000000"/>
                </a:solidFill>
              </a:rPr>
              <a:t> школа</a:t>
            </a:r>
            <a:r>
              <a:rPr lang="ru-RU" altLang="en-US" sz="1600" b="1">
                <a:solidFill>
                  <a:srgbClr val="000000"/>
                </a:solidFill>
              </a:rPr>
              <a:t>»</a:t>
            </a:r>
            <a:endParaRPr lang="ru-RU" sz="1600" b="1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Щучанского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района</a:t>
            </a:r>
            <a:r>
              <a:rPr lang="en-US" altLang="en-US" sz="1600" b="1">
                <a:solidFill>
                  <a:srgbClr val="000000"/>
                </a:solidFill>
              </a:rPr>
              <a:t> </a:t>
            </a:r>
            <a:r>
              <a:rPr lang="ru-RU" altLang="en-US" sz="1600" b="1">
                <a:solidFill>
                  <a:srgbClr val="000000"/>
                </a:solidFill>
              </a:rPr>
              <a:t>Курганской</a:t>
            </a:r>
            <a:r>
              <a:rPr lang="en-US" altLang="en-US" sz="1600" b="1">
                <a:solidFill>
                  <a:srgbClr val="000000"/>
                </a:solidFill>
              </a:rPr>
              <a:t> области </a:t>
            </a:r>
            <a:endParaRPr lang="ru-RU" sz="1600" b="1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 b="1">
                <a:solidFill>
                  <a:srgbClr val="000000"/>
                </a:solidFill>
              </a:rPr>
              <a:t>"Когда молоко опасно для здоровья</a:t>
            </a:r>
            <a:r>
              <a:rPr lang="en-US" sz="1600" b="1">
                <a:solidFill>
                  <a:srgbClr val="000000"/>
                </a:solidFill>
              </a:rPr>
              <a:t>"</a:t>
            </a:r>
            <a:endParaRPr lang="ru-RU" sz="1600" b="1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Исследовательский проект</a:t>
            </a: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ru-RU" sz="1600" b="1">
                <a:solidFill>
                  <a:srgbClr val="36363D"/>
                </a:solidFill>
              </a:rPr>
              <a:t>Составитель:</a:t>
            </a:r>
            <a:r>
              <a:rPr lang="ru-RU" sz="1600">
                <a:solidFill>
                  <a:srgbClr val="000000"/>
                </a:solidFill>
              </a:rPr>
              <a:t> Брезина Дарья, ученица 9 класса</a:t>
            </a:r>
          </a:p>
          <a:p>
            <a:pPr algn="r">
              <a:lnSpc>
                <a:spcPct val="150000"/>
              </a:lnSpc>
            </a:pPr>
            <a:r>
              <a:rPr lang="ru-RU" sz="1600" b="1">
                <a:solidFill>
                  <a:srgbClr val="36363D"/>
                </a:solidFill>
              </a:rPr>
              <a:t>Руководитель:</a:t>
            </a:r>
            <a:r>
              <a:rPr lang="ru-RU" sz="1600">
                <a:solidFill>
                  <a:srgbClr val="000000"/>
                </a:solidFill>
              </a:rPr>
              <a:t> Колуцкая Дарья Федоровна, </a:t>
            </a:r>
          </a:p>
          <a:p>
            <a:pPr algn="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учитель биологии и химии </a:t>
            </a:r>
          </a:p>
          <a:p>
            <a:pPr algn="ctr">
              <a:lnSpc>
                <a:spcPct val="150000"/>
              </a:lnSpc>
            </a:pPr>
            <a:endParaRPr lang="ru-RU" sz="160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                                      </a:t>
            </a:r>
          </a:p>
          <a:p>
            <a:pPr algn="ct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с. Песчанское</a:t>
            </a:r>
          </a:p>
          <a:p>
            <a:pPr algn="ctr">
              <a:lnSpc>
                <a:spcPct val="150000"/>
              </a:lnSpc>
            </a:pPr>
            <a:r>
              <a:rPr lang="ru-RU" sz="1600">
                <a:solidFill>
                  <a:srgbClr val="000000"/>
                </a:solidFill>
              </a:rPr>
              <a:t>2021 г.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Рисунок 209715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-6313" y="0"/>
            <a:ext cx="9150313" cy="6974176"/>
          </a:xfrm>
          <a:prstGeom prst="rect">
            <a:avLst/>
          </a:prstGeom>
        </p:spPr>
      </p:pic>
      <p:sp>
        <p:nvSpPr>
          <p:cNvPr id="1048585" name="TextBox 1048584"/>
          <p:cNvSpPr txBox="1"/>
          <p:nvPr/>
        </p:nvSpPr>
        <p:spPr>
          <a:xfrm>
            <a:off x="683568" y="126294"/>
            <a:ext cx="7451309" cy="294266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 anchor="t" anchorCtr="1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1800" b="1" u="sng">
                <a:solidFill>
                  <a:srgbClr val="000000"/>
                </a:solidFill>
              </a:rPr>
              <a:t>Цель проекта: </a:t>
            </a:r>
            <a:endParaRPr lang="ru-RU" sz="1800">
              <a:solidFill>
                <a:srgbClr val="00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ru-RU" altLang="en-US" sz="1800">
                <a:solidFill>
                  <a:srgbClr val="000000"/>
                </a:solidFill>
              </a:rPr>
              <a:t>Выяснить</a:t>
            </a:r>
            <a:r>
              <a:rPr lang="ru-RU" sz="1800">
                <a:solidFill>
                  <a:srgbClr val="000000"/>
                </a:solidFill>
              </a:rPr>
              <a:t> в каких случаях молоко может быть опасно для здоровья</a:t>
            </a:r>
            <a:r>
              <a:rPr lang="en-US" sz="1800">
                <a:solidFill>
                  <a:srgbClr val="000000"/>
                </a:solidFill>
              </a:rPr>
              <a:t>.</a:t>
            </a:r>
            <a:endParaRPr lang="ru-RU" sz="1800">
              <a:solidFill>
                <a:srgbClr val="00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ru-RU" sz="1800" b="1" u="sng">
                <a:solidFill>
                  <a:srgbClr val="000000"/>
                </a:solidFill>
              </a:rPr>
              <a:t>Задачи проекта: </a:t>
            </a:r>
          </a:p>
          <a:p>
            <a:pPr marL="285750" indent="-285750" algn="l">
              <a:lnSpc>
                <a:spcPct val="150000"/>
              </a:lnSpc>
              <a:buFont typeface="Wingdings" charset="2"/>
              <a:buChar char="n"/>
            </a:pPr>
            <a:r>
              <a:rPr lang="ru-RU" sz="1800">
                <a:solidFill>
                  <a:srgbClr val="000000"/>
                </a:solidFill>
              </a:rPr>
              <a:t>Изучить информацию по теме проекта.</a:t>
            </a:r>
          </a:p>
          <a:p>
            <a:pPr marL="285750" indent="-285750" algn="l">
              <a:lnSpc>
                <a:spcPct val="150000"/>
              </a:lnSpc>
              <a:buFont typeface="Wingdings" charset="2"/>
              <a:buChar char="n"/>
            </a:pPr>
            <a:r>
              <a:rPr lang="ru-RU" sz="1800">
                <a:solidFill>
                  <a:srgbClr val="000000"/>
                </a:solidFill>
              </a:rPr>
              <a:t>Узнать, что такое молоко и из чего оно состоит.</a:t>
            </a:r>
          </a:p>
          <a:p>
            <a:pPr marL="285750" indent="-285750" algn="l">
              <a:lnSpc>
                <a:spcPct val="150000"/>
              </a:lnSpc>
              <a:buFont typeface="Wingdings" charset="2"/>
              <a:buChar char="n"/>
            </a:pPr>
            <a:r>
              <a:rPr lang="ru-RU" altLang="en-US" sz="1800">
                <a:solidFill>
                  <a:srgbClr val="000000"/>
                </a:solidFill>
              </a:rPr>
              <a:t>Выяснить</a:t>
            </a:r>
            <a:r>
              <a:rPr lang="ru-RU" sz="1800">
                <a:solidFill>
                  <a:srgbClr val="000000"/>
                </a:solidFill>
              </a:rPr>
              <a:t>, когда молоко может быть опасно для здоровья.</a:t>
            </a:r>
          </a:p>
          <a:p>
            <a:pPr marL="285750" indent="-285750" algn="l">
              <a:lnSpc>
                <a:spcPct val="150000"/>
              </a:lnSpc>
              <a:buFont typeface="Wingdings" charset="2"/>
              <a:buChar char="n"/>
            </a:pPr>
            <a:r>
              <a:rPr lang="ru-RU" altLang="en-US" sz="1800">
                <a:solidFill>
                  <a:srgbClr val="000000"/>
                </a:solidFill>
              </a:rPr>
              <a:t>Обобщить</a:t>
            </a:r>
            <a:r>
              <a:rPr lang="ru-RU" sz="1800">
                <a:solidFill>
                  <a:srgbClr val="000000"/>
                </a:solidFill>
              </a:rPr>
              <a:t> информацию в виде презентации.</a:t>
            </a:r>
            <a:endParaRPr lang="ru-RU" sz="1600">
              <a:solidFill>
                <a:srgbClr val="000000"/>
              </a:solidFill>
            </a:endParaRPr>
          </a:p>
        </p:txBody>
      </p:sp>
      <p:pic>
        <p:nvPicPr>
          <p:cNvPr id="2097154" name="Рисунок 2097153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5220072" y="3140968"/>
            <a:ext cx="3672408" cy="3600400"/>
          </a:xfrm>
          <a:prstGeom prst="rect">
            <a:avLst/>
          </a:prstGeom>
        </p:spPr>
      </p:pic>
      <p:pic>
        <p:nvPicPr>
          <p:cNvPr id="2097155" name="Изображение 209715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7504" y="3068960"/>
            <a:ext cx="5002307" cy="37531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Рисунок 2097154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-57818"/>
            <a:ext cx="9212678" cy="6973636"/>
          </a:xfrm>
          <a:prstGeom prst="rect">
            <a:avLst/>
          </a:prstGeom>
        </p:spPr>
      </p:pic>
      <p:sp>
        <p:nvSpPr>
          <p:cNvPr id="1048586" name="TextBox 1048585"/>
          <p:cNvSpPr txBox="1"/>
          <p:nvPr/>
        </p:nvSpPr>
        <p:spPr>
          <a:xfrm>
            <a:off x="2686354" y="157262"/>
            <a:ext cx="4000000" cy="4597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>
                <a:solidFill>
                  <a:srgbClr val="36363D"/>
                </a:solidFill>
              </a:rPr>
              <a:t>Молоко и основные его компоненты</a:t>
            </a:r>
          </a:p>
        </p:txBody>
      </p:sp>
      <p:sp>
        <p:nvSpPr>
          <p:cNvPr id="1048587" name="TextBox 1048586"/>
          <p:cNvSpPr txBox="1"/>
          <p:nvPr/>
        </p:nvSpPr>
        <p:spPr>
          <a:xfrm>
            <a:off x="12891" y="791671"/>
            <a:ext cx="9049540" cy="11963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>
                <a:solidFill>
                  <a:srgbClr val="36363D"/>
                </a:solidFill>
              </a:rPr>
              <a:t>Молоко — </a:t>
            </a:r>
            <a:r>
              <a:rPr lang="ru-RU" altLang="en-US" sz="1600" b="0">
                <a:solidFill>
                  <a:srgbClr val="36363D"/>
                </a:solidFill>
              </a:rPr>
              <a:t>это</a:t>
            </a:r>
            <a:r>
              <a:rPr lang="en-US" altLang="en-US" sz="1600" b="0">
                <a:solidFill>
                  <a:srgbClr val="36363D"/>
                </a:solidFill>
              </a:rPr>
              <a:t> </a:t>
            </a:r>
            <a:r>
              <a:rPr lang="ru-RU" altLang="en-US" sz="1600" b="0">
                <a:solidFill>
                  <a:srgbClr val="36363D"/>
                </a:solidFill>
              </a:rPr>
              <a:t>б</a:t>
            </a:r>
            <a:r>
              <a:rPr lang="ru-RU" sz="1600" b="0">
                <a:solidFill>
                  <a:srgbClr val="36363D"/>
                </a:solidFill>
              </a:rPr>
              <a:t>иологическая жидкость, вырабатываемая молочными железами самок млекопитающих во время лактации. Естественное назначение молока — вскармливание потомства (в том числе и у человека), которое ещё не способно переваривать другую пищу. </a:t>
            </a:r>
          </a:p>
        </p:txBody>
      </p:sp>
      <p:sp>
        <p:nvSpPr>
          <p:cNvPr id="1048588" name="Прямоугольник: скругленные углы 1048587"/>
          <p:cNvSpPr/>
          <p:nvPr/>
        </p:nvSpPr>
        <p:spPr>
          <a:xfrm>
            <a:off x="3013661" y="2162680"/>
            <a:ext cx="3048000" cy="563484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altLang="en-US" sz="2000" b="1" u="sng">
                <a:solidFill>
                  <a:srgbClr val="36363D"/>
                </a:solidFill>
              </a:rPr>
              <a:t>Состав</a:t>
            </a:r>
            <a:r>
              <a:rPr lang="en-US" altLang="en-US" sz="2000" b="1" u="sng">
                <a:solidFill>
                  <a:srgbClr val="36363D"/>
                </a:solidFill>
              </a:rPr>
              <a:t> </a:t>
            </a:r>
            <a:r>
              <a:rPr lang="ru-RU" altLang="en-US" sz="2000" b="1" u="sng">
                <a:solidFill>
                  <a:srgbClr val="36363D"/>
                </a:solidFill>
              </a:rPr>
              <a:t>молока</a:t>
            </a:r>
            <a:endParaRPr lang="ru-RU" sz="2000" b="1" u="sng">
              <a:solidFill>
                <a:srgbClr val="36363D"/>
              </a:solidFill>
            </a:endParaRPr>
          </a:p>
        </p:txBody>
      </p:sp>
      <p:sp>
        <p:nvSpPr>
          <p:cNvPr id="1048589" name="Прямоугольник: скругленные углы 1048588"/>
          <p:cNvSpPr/>
          <p:nvPr/>
        </p:nvSpPr>
        <p:spPr>
          <a:xfrm>
            <a:off x="6290763" y="2385656"/>
            <a:ext cx="2603507" cy="1049776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t"/>
          <a:lstStyle/>
          <a:p>
            <a:pPr algn="ctr">
              <a:lnSpc>
                <a:spcPct val="100000"/>
              </a:lnSpc>
            </a:pPr>
            <a:r>
              <a:rPr lang="ru-RU" altLang="en-US" sz="2000" b="1" u="none">
                <a:solidFill>
                  <a:srgbClr val="36363D"/>
                </a:solidFill>
              </a:rPr>
              <a:t>Ми</a:t>
            </a:r>
            <a:r>
              <a:rPr lang="ru-RU" sz="2000" b="1" u="none">
                <a:solidFill>
                  <a:srgbClr val="36363D"/>
                </a:solidFill>
              </a:rPr>
              <a:t>неральны</a:t>
            </a:r>
            <a:r>
              <a:rPr lang="ru-RU" altLang="en-US" sz="2000" b="1" u="none">
                <a:solidFill>
                  <a:srgbClr val="36363D"/>
                </a:solidFill>
              </a:rPr>
              <a:t>е</a:t>
            </a:r>
            <a:r>
              <a:rPr lang="en-US" altLang="en-US" sz="2000" b="1" u="none">
                <a:solidFill>
                  <a:srgbClr val="36363D"/>
                </a:solidFill>
              </a:rPr>
              <a:t> </a:t>
            </a:r>
            <a:r>
              <a:rPr lang="ru-RU" altLang="en-US" sz="2000" b="1" u="none">
                <a:solidFill>
                  <a:srgbClr val="36363D"/>
                </a:solidFill>
              </a:rPr>
              <a:t>вещества</a:t>
            </a:r>
            <a:r>
              <a:rPr lang="ru-RU" sz="2000" b="1" u="none">
                <a:solidFill>
                  <a:srgbClr val="36363D"/>
                </a:solidFill>
              </a:rPr>
              <a:t> </a:t>
            </a:r>
            <a:endParaRPr lang="ru-RU" sz="1600" b="0"/>
          </a:p>
        </p:txBody>
      </p:sp>
      <p:sp>
        <p:nvSpPr>
          <p:cNvPr id="1048590" name="Прямоугольник: скругленные углы 1048589"/>
          <p:cNvSpPr/>
          <p:nvPr/>
        </p:nvSpPr>
        <p:spPr>
          <a:xfrm>
            <a:off x="1610559" y="2222791"/>
            <a:ext cx="1027543" cy="345362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altLang="en-US" sz="2000" b="1" u="none">
                <a:solidFill>
                  <a:srgbClr val="36363D"/>
                </a:solidFill>
              </a:rPr>
              <a:t>Соли</a:t>
            </a:r>
            <a:endParaRPr lang="ru-RU" sz="2000" b="1" u="none">
              <a:solidFill>
                <a:srgbClr val="36363D"/>
              </a:solidFill>
            </a:endParaRPr>
          </a:p>
        </p:txBody>
      </p:sp>
      <p:sp>
        <p:nvSpPr>
          <p:cNvPr id="1048591" name="Прямоугольник: скругленные углы 1048590"/>
          <p:cNvSpPr/>
          <p:nvPr/>
        </p:nvSpPr>
        <p:spPr>
          <a:xfrm>
            <a:off x="2389260" y="4236693"/>
            <a:ext cx="1138430" cy="433098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altLang="en-US" sz="2000" b="1">
                <a:solidFill>
                  <a:srgbClr val="36363D"/>
                </a:solidFill>
              </a:rPr>
              <a:t>Белки</a:t>
            </a:r>
            <a:endParaRPr lang="ru-RU" sz="2000" b="1">
              <a:solidFill>
                <a:srgbClr val="36363D"/>
              </a:solidFill>
            </a:endParaRPr>
          </a:p>
        </p:txBody>
      </p:sp>
      <p:sp>
        <p:nvSpPr>
          <p:cNvPr id="1048592" name="Прямоугольник: скругленные углы 1048591"/>
          <p:cNvSpPr/>
          <p:nvPr/>
        </p:nvSpPr>
        <p:spPr>
          <a:xfrm>
            <a:off x="4444719" y="3009076"/>
            <a:ext cx="837758" cy="362105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altLang="en-US" sz="2000" b="1">
                <a:solidFill>
                  <a:srgbClr val="36363D"/>
                </a:solidFill>
              </a:rPr>
              <a:t>Вода</a:t>
            </a:r>
            <a:endParaRPr lang="ru-RU" sz="2000" b="1">
              <a:solidFill>
                <a:srgbClr val="36363D"/>
              </a:solidFill>
            </a:endParaRPr>
          </a:p>
        </p:txBody>
      </p:sp>
      <p:sp>
        <p:nvSpPr>
          <p:cNvPr id="1048593" name="Прямоугольник: скругленные углы 1048592"/>
          <p:cNvSpPr/>
          <p:nvPr/>
        </p:nvSpPr>
        <p:spPr>
          <a:xfrm>
            <a:off x="3644006" y="4412567"/>
            <a:ext cx="1528743" cy="514451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altLang="en-US" sz="2000" b="1">
                <a:solidFill>
                  <a:srgbClr val="36363D"/>
                </a:solidFill>
              </a:rPr>
              <a:t>Липиды</a:t>
            </a:r>
            <a:endParaRPr lang="ru-RU" sz="2000" b="1">
              <a:solidFill>
                <a:srgbClr val="36363D"/>
              </a:solidFill>
            </a:endParaRPr>
          </a:p>
        </p:txBody>
      </p:sp>
      <p:sp>
        <p:nvSpPr>
          <p:cNvPr id="1048594" name="Прямоугольник: скругленные углы 1048593"/>
          <p:cNvSpPr/>
          <p:nvPr/>
        </p:nvSpPr>
        <p:spPr>
          <a:xfrm>
            <a:off x="5379992" y="4847082"/>
            <a:ext cx="1821545" cy="575897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altLang="en-US" sz="2000" b="1">
                <a:solidFill>
                  <a:srgbClr val="36363D"/>
                </a:solidFill>
              </a:rPr>
              <a:t>Углеводы</a:t>
            </a:r>
            <a:endParaRPr lang="ru-RU"/>
          </a:p>
        </p:txBody>
      </p:sp>
      <p:sp>
        <p:nvSpPr>
          <p:cNvPr id="1048595" name="Прямоугольник: скругленные углы 1048594"/>
          <p:cNvSpPr/>
          <p:nvPr/>
        </p:nvSpPr>
        <p:spPr>
          <a:xfrm>
            <a:off x="3895902" y="3619372"/>
            <a:ext cx="1678908" cy="480271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altLang="en-US" sz="2000" b="1">
                <a:solidFill>
                  <a:srgbClr val="36363D"/>
                </a:solidFill>
              </a:rPr>
              <a:t>Витамины</a:t>
            </a:r>
            <a:endParaRPr lang="ru-RU" sz="2000" b="1">
              <a:solidFill>
                <a:srgbClr val="36363D"/>
              </a:solidFill>
            </a:endParaRPr>
          </a:p>
        </p:txBody>
      </p:sp>
      <p:sp>
        <p:nvSpPr>
          <p:cNvPr id="1048596" name="Прямоугольник: скругленные углы 1048595"/>
          <p:cNvSpPr/>
          <p:nvPr/>
        </p:nvSpPr>
        <p:spPr>
          <a:xfrm>
            <a:off x="6121858" y="3497028"/>
            <a:ext cx="1909313" cy="1029544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altLang="en-US" sz="2000" b="1">
                <a:solidFill>
                  <a:srgbClr val="36363D"/>
                </a:solidFill>
              </a:rPr>
              <a:t>Другие компоненты</a:t>
            </a:r>
            <a:endParaRPr lang="ru-RU" sz="2000" b="1">
              <a:solidFill>
                <a:srgbClr val="36363D"/>
              </a:solidFill>
            </a:endParaRPr>
          </a:p>
        </p:txBody>
      </p:sp>
      <p:sp>
        <p:nvSpPr>
          <p:cNvPr id="1048597" name="Прямоугольник: скругленные углы 1048596"/>
          <p:cNvSpPr/>
          <p:nvPr/>
        </p:nvSpPr>
        <p:spPr>
          <a:xfrm>
            <a:off x="523593" y="2858726"/>
            <a:ext cx="2380562" cy="1140547"/>
          </a:xfrm>
          <a:prstGeom prst="roundRec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altLang="en-US" sz="2000" b="1">
                <a:solidFill>
                  <a:srgbClr val="36363D"/>
                </a:solidFill>
              </a:rPr>
              <a:t>Н</a:t>
            </a:r>
            <a:r>
              <a:rPr lang="ru-RU" sz="2000" b="1">
                <a:solidFill>
                  <a:srgbClr val="36363D"/>
                </a:solidFill>
              </a:rPr>
              <a:t>ебелковые азотистые соединения</a:t>
            </a:r>
          </a:p>
          <a:p>
            <a:pPr algn="ctr">
              <a:lnSpc>
                <a:spcPct val="100000"/>
              </a:lnSpc>
            </a:pPr>
            <a:endParaRPr lang="ru-RU" sz="2000" b="1">
              <a:solidFill>
                <a:srgbClr val="36363D"/>
              </a:solidFill>
            </a:endParaRPr>
          </a:p>
        </p:txBody>
      </p:sp>
      <p:cxnSp>
        <p:nvCxnSpPr>
          <p:cNvPr id="3145728" name="Прямая со стрелкой 3145727"/>
          <p:cNvCxnSpPr/>
          <p:nvPr/>
        </p:nvCxnSpPr>
        <p:spPr>
          <a:xfrm>
            <a:off x="5668338" y="2726163"/>
            <a:ext cx="528897" cy="819408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666666"/>
            </a:solidFill>
            <a:tailEnd type="triangle" w="lg" len="lg"/>
          </a:ln>
        </p:spPr>
      </p:cxnSp>
      <p:cxnSp>
        <p:nvCxnSpPr>
          <p:cNvPr id="3145729" name="Прямая со стрелкой 3145728"/>
          <p:cNvCxnSpPr/>
          <p:nvPr/>
        </p:nvCxnSpPr>
        <p:spPr>
          <a:xfrm>
            <a:off x="5603654" y="2726164"/>
            <a:ext cx="64090" cy="2119916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666666"/>
            </a:solidFill>
            <a:tailEnd type="triangle" w="lg" len="lg"/>
          </a:ln>
        </p:spPr>
      </p:cxnSp>
      <p:cxnSp>
        <p:nvCxnSpPr>
          <p:cNvPr id="3145730" name="Прямая со стрелкой 3145729"/>
          <p:cNvCxnSpPr/>
          <p:nvPr/>
        </p:nvCxnSpPr>
        <p:spPr>
          <a:xfrm>
            <a:off x="6068484" y="2444422"/>
            <a:ext cx="222279" cy="160728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666666"/>
            </a:solidFill>
            <a:tailEnd type="triangle" w="lg" len="lg"/>
          </a:ln>
        </p:spPr>
      </p:cxnSp>
      <p:cxnSp>
        <p:nvCxnSpPr>
          <p:cNvPr id="3145731" name="Прямая со стрелкой 3145730"/>
          <p:cNvCxnSpPr/>
          <p:nvPr/>
        </p:nvCxnSpPr>
        <p:spPr>
          <a:xfrm>
            <a:off x="3761705" y="2726163"/>
            <a:ext cx="11707" cy="1686404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666666"/>
            </a:solidFill>
            <a:tailEnd type="triangle" w="lg" len="lg"/>
          </a:ln>
        </p:spPr>
      </p:cxnSp>
      <p:cxnSp>
        <p:nvCxnSpPr>
          <p:cNvPr id="3145732" name="Прямая со стрелкой 3145731"/>
          <p:cNvCxnSpPr/>
          <p:nvPr/>
        </p:nvCxnSpPr>
        <p:spPr>
          <a:xfrm flipH="1">
            <a:off x="4111752" y="2726164"/>
            <a:ext cx="11791" cy="901586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666666"/>
            </a:solidFill>
            <a:tailEnd type="triangle" w="lg" len="lg"/>
          </a:ln>
        </p:spPr>
      </p:cxnSp>
      <p:cxnSp>
        <p:nvCxnSpPr>
          <p:cNvPr id="3145733" name="Прямая со стрелкой 3145732"/>
          <p:cNvCxnSpPr/>
          <p:nvPr/>
        </p:nvCxnSpPr>
        <p:spPr>
          <a:xfrm flipH="1">
            <a:off x="2615914" y="2524785"/>
            <a:ext cx="397747" cy="344069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666666"/>
            </a:solidFill>
            <a:tailEnd type="triangle" w="lg" len="lg"/>
          </a:ln>
        </p:spPr>
      </p:cxnSp>
      <p:cxnSp>
        <p:nvCxnSpPr>
          <p:cNvPr id="3145734" name="Прямая со стрелкой 3145733"/>
          <p:cNvCxnSpPr/>
          <p:nvPr/>
        </p:nvCxnSpPr>
        <p:spPr>
          <a:xfrm>
            <a:off x="3266593" y="2738198"/>
            <a:ext cx="34801" cy="1517660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666666"/>
            </a:solidFill>
            <a:tailEnd type="triangle" w="lg" len="lg"/>
          </a:ln>
        </p:spPr>
      </p:cxnSp>
      <p:cxnSp>
        <p:nvCxnSpPr>
          <p:cNvPr id="3145735" name="Прямая со стрелкой 3145734"/>
          <p:cNvCxnSpPr/>
          <p:nvPr/>
        </p:nvCxnSpPr>
        <p:spPr>
          <a:xfrm>
            <a:off x="4572000" y="2722051"/>
            <a:ext cx="10017" cy="273350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666666"/>
            </a:solidFill>
            <a:tailEnd type="triangle" w="lg" len="lg"/>
          </a:ln>
        </p:spPr>
      </p:cxnSp>
      <p:cxnSp>
        <p:nvCxnSpPr>
          <p:cNvPr id="3145736" name="Прямая со стрелкой 3145735"/>
          <p:cNvCxnSpPr/>
          <p:nvPr/>
        </p:nvCxnSpPr>
        <p:spPr>
          <a:xfrm flipH="1" flipV="1">
            <a:off x="2638101" y="2444422"/>
            <a:ext cx="375559" cy="56512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666666"/>
            </a:solidFill>
            <a:tailEnd type="triangle" w="lg" len="lg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Рисунок 2097155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-59426" y="0"/>
            <a:ext cx="9203427" cy="6960223"/>
          </a:xfrm>
          <a:prstGeom prst="rect">
            <a:avLst/>
          </a:prstGeom>
        </p:spPr>
      </p:pic>
      <p:sp>
        <p:nvSpPr>
          <p:cNvPr id="1048598" name="TextBox 1048597"/>
          <p:cNvSpPr txBox="1"/>
          <p:nvPr/>
        </p:nvSpPr>
        <p:spPr>
          <a:xfrm>
            <a:off x="816711" y="185007"/>
            <a:ext cx="7510576" cy="9296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>
                <a:solidFill>
                  <a:srgbClr val="36363D"/>
                </a:solidFill>
              </a:rPr>
              <a:t>Методы определения показателей качества молока</a:t>
            </a:r>
          </a:p>
        </p:txBody>
      </p:sp>
      <p:sp>
        <p:nvSpPr>
          <p:cNvPr id="1048599" name="TextBox 1048598"/>
          <p:cNvSpPr txBox="1"/>
          <p:nvPr/>
        </p:nvSpPr>
        <p:spPr>
          <a:xfrm>
            <a:off x="406713" y="1400019"/>
            <a:ext cx="8557451" cy="222504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ru-RU" sz="2400" b="1" u="sng">
                <a:solidFill>
                  <a:srgbClr val="36363D"/>
                </a:solidFill>
              </a:rPr>
              <a:t>Качественное молоко -</a:t>
            </a:r>
            <a:r>
              <a:rPr lang="ru-RU" sz="2400" b="0">
                <a:solidFill>
                  <a:srgbClr val="36363D"/>
                </a:solidFill>
              </a:rPr>
              <a:t> то, которое соответствует всем установленным ГОСТам. В них указано, что продукт должен быть представлен в виде непрозрачной жидкости, которая в определенных случаях может иметь жирный отстой, например, в том случае, если доля жира в продукте более 4,7%.</a:t>
            </a:r>
          </a:p>
        </p:txBody>
      </p:sp>
      <p:sp>
        <p:nvSpPr>
          <p:cNvPr id="1048600" name="TextBox 1048599"/>
          <p:cNvSpPr txBox="1"/>
          <p:nvPr/>
        </p:nvSpPr>
        <p:spPr>
          <a:xfrm>
            <a:off x="406713" y="3910432"/>
            <a:ext cx="8439974" cy="22250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Основной метод проверки качества молока - органолептический, т.е. проверка молока на его внешний вид, запах, вкус, цвет.</a:t>
            </a:r>
            <a:r>
              <a:rPr lang="en-US" sz="2400">
                <a:solidFill>
                  <a:srgbClr val="000000"/>
                </a:solidFill>
              </a:rPr>
              <a:t> </a:t>
            </a:r>
            <a:r>
              <a:rPr lang="ru-RU" altLang="en-US" sz="2400">
                <a:solidFill>
                  <a:srgbClr val="000000"/>
                </a:solidFill>
              </a:rPr>
              <a:t>Помимо</a:t>
            </a:r>
            <a:r>
              <a:rPr lang="ru-RU" sz="2400">
                <a:solidFill>
                  <a:srgbClr val="000000"/>
                </a:solidFill>
              </a:rPr>
              <a:t> органолептических показателей, существуют физико-химические свойства молока, к ним относятся: плотность; кислотность и тд.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Рисунок 2097156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-64285" y="-10440"/>
            <a:ext cx="9208285" cy="6878881"/>
          </a:xfrm>
          <a:prstGeom prst="rect">
            <a:avLst/>
          </a:prstGeom>
        </p:spPr>
      </p:pic>
      <p:sp>
        <p:nvSpPr>
          <p:cNvPr id="1048601" name="TextBox 1048600"/>
          <p:cNvSpPr txBox="1"/>
          <p:nvPr/>
        </p:nvSpPr>
        <p:spPr>
          <a:xfrm>
            <a:off x="729744" y="125730"/>
            <a:ext cx="7684512" cy="643220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ru-RU" sz="1600" b="1">
                <a:solidFill>
                  <a:srgbClr val="36363D"/>
                </a:solidFill>
              </a:rPr>
              <a:t>В работе мы провели следующие эксперименты:</a:t>
            </a:r>
            <a:endParaRPr lang="ru-RU" sz="1600" b="1">
              <a:solidFill>
                <a:srgbClr val="000000"/>
              </a:solidFill>
            </a:endParaRPr>
          </a:p>
          <a:p>
            <a:endParaRPr lang="ru-RU" sz="1600" b="1">
              <a:solidFill>
                <a:srgbClr val="000000"/>
              </a:solidFill>
            </a:endParaRPr>
          </a:p>
          <a:p>
            <a:pPr marL="285750" indent="-285750">
              <a:buFont typeface="Wingdings" charset="2"/>
              <a:buChar char="n"/>
            </a:pPr>
            <a:r>
              <a:rPr lang="ru-RU" altLang="en-US" sz="1600" b="1">
                <a:solidFill>
                  <a:srgbClr val="36363D"/>
                </a:solidFill>
              </a:rPr>
              <a:t>Определение</a:t>
            </a:r>
            <a:r>
              <a:rPr lang="ru-RU" sz="1600" b="1">
                <a:solidFill>
                  <a:srgbClr val="36363D"/>
                </a:solidFill>
              </a:rPr>
              <a:t> степени чистоты молока.</a:t>
            </a:r>
            <a:endParaRPr lang="ru-RU" sz="1600" b="1">
              <a:solidFill>
                <a:srgbClr val="000000"/>
              </a:solidFill>
            </a:endParaRPr>
          </a:p>
          <a:p>
            <a:endParaRPr lang="ru-RU" sz="1600" b="0">
              <a:solidFill>
                <a:srgbClr val="000000"/>
              </a:solidFill>
            </a:endParaRPr>
          </a:p>
          <a:p>
            <a:r>
              <a:rPr lang="en-US" sz="1600" b="1" u="none">
                <a:solidFill>
                  <a:srgbClr val="36363D"/>
                </a:solidFill>
              </a:rPr>
              <a:t>  </a:t>
            </a:r>
            <a:endParaRPr lang="ru-RU" sz="1600" b="1" u="none">
              <a:solidFill>
                <a:srgbClr val="36363D"/>
              </a:solidFill>
            </a:endParaRPr>
          </a:p>
          <a:p>
            <a:endParaRPr lang="ru-RU" altLang="en-US" sz="1600" b="1" u="sng">
              <a:solidFill>
                <a:srgbClr val="36363D"/>
              </a:solidFill>
            </a:endParaRPr>
          </a:p>
          <a:p>
            <a:endParaRPr lang="ru-RU" altLang="en-US" sz="1600" b="1" u="sng">
              <a:solidFill>
                <a:srgbClr val="36363D"/>
              </a:solidFill>
            </a:endParaRPr>
          </a:p>
          <a:p>
            <a:endParaRPr lang="ru-RU" altLang="en-US" sz="1600" b="1" u="sng">
              <a:solidFill>
                <a:srgbClr val="36363D"/>
              </a:solidFill>
            </a:endParaRPr>
          </a:p>
          <a:p>
            <a:endParaRPr lang="ru-RU" altLang="en-US" sz="1600" b="1" u="sng">
              <a:solidFill>
                <a:srgbClr val="36363D"/>
              </a:solidFill>
            </a:endParaRPr>
          </a:p>
          <a:p>
            <a:endParaRPr lang="ru-RU" altLang="en-US" sz="1600" b="1" u="sng">
              <a:solidFill>
                <a:srgbClr val="36363D"/>
              </a:solidFill>
            </a:endParaRPr>
          </a:p>
          <a:p>
            <a:endParaRPr lang="ru-RU" altLang="en-US" sz="1600" b="1" u="sng">
              <a:solidFill>
                <a:srgbClr val="36363D"/>
              </a:solidFill>
            </a:endParaRPr>
          </a:p>
          <a:p>
            <a:endParaRPr lang="ru-RU" altLang="en-US" sz="1600" b="1" u="sng">
              <a:solidFill>
                <a:srgbClr val="36363D"/>
              </a:solidFill>
            </a:endParaRPr>
          </a:p>
          <a:p>
            <a:endParaRPr lang="ru-RU" altLang="en-US" sz="1600" b="1" u="sng">
              <a:solidFill>
                <a:srgbClr val="36363D"/>
              </a:solidFill>
            </a:endParaRPr>
          </a:p>
          <a:p>
            <a:endParaRPr lang="ru-RU" altLang="en-US" sz="1600" b="1" u="sng">
              <a:solidFill>
                <a:srgbClr val="36363D"/>
              </a:solidFill>
            </a:endParaRPr>
          </a:p>
          <a:p>
            <a:r>
              <a:rPr lang="ru-RU" altLang="en-US" sz="1600" b="1" u="sng">
                <a:solidFill>
                  <a:srgbClr val="36363D"/>
                </a:solidFill>
              </a:rPr>
              <a:t>Вывод</a:t>
            </a:r>
            <a:r>
              <a:rPr lang="en-US" sz="1600" b="1" u="sng">
                <a:solidFill>
                  <a:srgbClr val="36363D"/>
                </a:solidFill>
              </a:rPr>
              <a:t>:</a:t>
            </a:r>
            <a:r>
              <a:rPr lang="en-US" sz="1600" b="1" u="none">
                <a:solidFill>
                  <a:srgbClr val="36363D"/>
                </a:solidFill>
              </a:rPr>
              <a:t> </a:t>
            </a:r>
            <a:r>
              <a:rPr lang="en-US" sz="1600" b="0">
                <a:solidFill>
                  <a:srgbClr val="36363D"/>
                </a:solidFill>
              </a:rPr>
              <a:t>Домашнее коровье молоко содержит небольшое количество примесей пыли и волос животного, поэтому необходимо молоко пропускать через марлевую ткань.</a:t>
            </a:r>
            <a:endParaRPr lang="ru-RU" sz="1600" b="0">
              <a:solidFill>
                <a:srgbClr val="36363D"/>
              </a:solidFill>
            </a:endParaRPr>
          </a:p>
          <a:p>
            <a:endParaRPr lang="ru-RU" sz="1600" b="0">
              <a:solidFill>
                <a:srgbClr val="36363D"/>
              </a:solidFill>
            </a:endParaRPr>
          </a:p>
          <a:p>
            <a:endParaRPr lang="ru-RU" sz="1600" b="0">
              <a:solidFill>
                <a:srgbClr val="36363D"/>
              </a:solidFill>
            </a:endParaRPr>
          </a:p>
          <a:p>
            <a:pPr marL="285750" indent="-285750">
              <a:buFont typeface="Wingdings" charset="2"/>
              <a:buChar char="n"/>
            </a:pPr>
            <a:r>
              <a:rPr lang="ru-RU" sz="1600" b="1">
                <a:solidFill>
                  <a:srgbClr val="000000"/>
                </a:solidFill>
              </a:rPr>
              <a:t>Определение рН среды молока.</a:t>
            </a:r>
          </a:p>
          <a:p>
            <a:r>
              <a:rPr lang="en-US" sz="1600" b="0">
                <a:solidFill>
                  <a:srgbClr val="000000"/>
                </a:solidFill>
              </a:rPr>
              <a:t>   </a:t>
            </a:r>
            <a:r>
              <a:rPr lang="ru-RU" sz="1600" b="0">
                <a:solidFill>
                  <a:srgbClr val="000000"/>
                </a:solidFill>
              </a:rPr>
              <a:t>Материалы и оборудование: универсальная индикаторная бумага, химический стакан.</a:t>
            </a:r>
          </a:p>
          <a:p>
            <a:r>
              <a:rPr lang="en-US" sz="1600" b="0">
                <a:solidFill>
                  <a:srgbClr val="000000"/>
                </a:solidFill>
              </a:rPr>
              <a:t>   </a:t>
            </a:r>
            <a:r>
              <a:rPr lang="ru-RU" sz="1600" b="0">
                <a:solidFill>
                  <a:srgbClr val="000000"/>
                </a:solidFill>
              </a:rPr>
              <a:t>Ход работы: 1. Налили в химический стакан до середины молока. 2. Опустили универсальные индикаторные бумаги. 3. Определили рН среду. </a:t>
            </a:r>
          </a:p>
          <a:p>
            <a:r>
              <a:rPr lang="en-US" sz="1600" b="0">
                <a:solidFill>
                  <a:srgbClr val="000000"/>
                </a:solidFill>
              </a:rPr>
              <a:t> </a:t>
            </a:r>
            <a:endParaRPr lang="ru-RU" sz="1600" b="0">
              <a:solidFill>
                <a:srgbClr val="000000"/>
              </a:solidFill>
            </a:endParaRPr>
          </a:p>
          <a:p>
            <a:r>
              <a:rPr lang="ru-RU" sz="1600" b="1" u="sng">
                <a:solidFill>
                  <a:srgbClr val="000000"/>
                </a:solidFill>
              </a:rPr>
              <a:t>Вывод:</a:t>
            </a:r>
            <a:r>
              <a:rPr lang="ru-RU" sz="1600" b="0">
                <a:solidFill>
                  <a:srgbClr val="000000"/>
                </a:solidFill>
              </a:rPr>
              <a:t> свежее молоко действительно имеет нейтральную среду (рН=7)</a:t>
            </a:r>
          </a:p>
          <a:p>
            <a:endParaRPr lang="ru-RU" sz="1600" b="0">
              <a:solidFill>
                <a:srgbClr val="000000"/>
              </a:solidFill>
            </a:endParaRPr>
          </a:p>
        </p:txBody>
      </p:sp>
      <p:pic>
        <p:nvPicPr>
          <p:cNvPr id="2097158" name="Рисунок 2097157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067944" y="980728"/>
            <a:ext cx="4248472" cy="2520280"/>
          </a:xfrm>
          <a:prstGeom prst="rect">
            <a:avLst/>
          </a:prstGeom>
        </p:spPr>
      </p:pic>
      <p:pic>
        <p:nvPicPr>
          <p:cNvPr id="2097159" name="Изображение 209715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27584" y="980728"/>
            <a:ext cx="3024336" cy="25202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Рисунок 2097158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6574" cy="6973637"/>
          </a:xfrm>
          <a:prstGeom prst="rect">
            <a:avLst/>
          </a:prstGeom>
        </p:spPr>
      </p:pic>
      <p:sp>
        <p:nvSpPr>
          <p:cNvPr id="1048602" name="TextBox 1048601"/>
          <p:cNvSpPr txBox="1"/>
          <p:nvPr/>
        </p:nvSpPr>
        <p:spPr>
          <a:xfrm>
            <a:off x="907833" y="246380"/>
            <a:ext cx="7826853" cy="63652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n"/>
            </a:pPr>
            <a:r>
              <a:rPr lang="ru-RU" sz="1600" b="0" u="none">
                <a:solidFill>
                  <a:srgbClr val="000000"/>
                </a:solidFill>
              </a:rPr>
              <a:t> </a:t>
            </a:r>
            <a:r>
              <a:rPr lang="ru-RU" sz="1600" b="1" u="none">
                <a:solidFill>
                  <a:srgbClr val="000000"/>
                </a:solidFill>
              </a:rPr>
              <a:t>Определение наличие белка в молоке.</a:t>
            </a:r>
          </a:p>
          <a:p>
            <a:pPr marL="0" indent="0">
              <a:buNone/>
            </a:pPr>
            <a:r>
              <a:rPr lang="en-US" altLang="en-US" sz="1600" b="0" u="none">
                <a:solidFill>
                  <a:srgbClr val="000000"/>
                </a:solidFill>
              </a:rPr>
              <a:t>   </a:t>
            </a:r>
            <a:r>
              <a:rPr lang="ru-RU" altLang="en-US" sz="1600" b="0" u="none">
                <a:solidFill>
                  <a:srgbClr val="000000"/>
                </a:solidFill>
              </a:rPr>
              <a:t>Материалы</a:t>
            </a:r>
            <a:r>
              <a:rPr lang="en-US" sz="1600" b="0" u="none">
                <a:solidFill>
                  <a:srgbClr val="000000"/>
                </a:solidFill>
              </a:rPr>
              <a:t> и оборудование: пробирка, концентрированная азотная кислота, раствор гидроксида меди держатель, спиртовка.</a:t>
            </a: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600" b="0" u="none">
                <a:solidFill>
                  <a:srgbClr val="000000"/>
                </a:solidFill>
              </a:rPr>
              <a:t>   </a:t>
            </a:r>
            <a:r>
              <a:rPr lang="ru-RU" sz="1600" b="0" u="none">
                <a:solidFill>
                  <a:srgbClr val="000000"/>
                </a:solidFill>
              </a:rPr>
              <a:t>Ход работы: 1. Налили в пробирку 2 мл молока. 2. Добавили 2 капли концентрированную азотную кислоту. 3. Нагрели до кипения. 4. Наблюдали за реакцией. </a:t>
            </a:r>
          </a:p>
          <a:p>
            <a:pPr marL="0" indent="0">
              <a:buNone/>
            </a:pPr>
            <a:r>
              <a:rPr lang="en-US" sz="1600" b="1" u="none">
                <a:solidFill>
                  <a:srgbClr val="000000"/>
                </a:solidFill>
              </a:rPr>
              <a:t>  </a:t>
            </a:r>
            <a:r>
              <a:rPr lang="ru-RU" sz="1600" b="1" u="sng">
                <a:solidFill>
                  <a:srgbClr val="000000"/>
                </a:solidFill>
              </a:rPr>
              <a:t>Вывод</a:t>
            </a:r>
            <a:r>
              <a:rPr lang="ru-RU" sz="1600" b="0" u="sng">
                <a:solidFill>
                  <a:srgbClr val="000000"/>
                </a:solidFill>
              </a:rPr>
              <a:t>:</a:t>
            </a:r>
            <a:r>
              <a:rPr lang="ru-RU" sz="1600" b="0" u="none">
                <a:solidFill>
                  <a:srgbClr val="000000"/>
                </a:solidFill>
              </a:rPr>
              <a:t> 1. при добавлении азотной кислоты к молоку образуется осадок, что говорит о наличии белка в молоке, потому что происходит его денатурация. При нагревании раствора белка и азотной кислоты раствор окрашивается в желтый.</a:t>
            </a:r>
          </a:p>
          <a:p>
            <a:pPr marL="0" indent="0">
              <a:buNone/>
            </a:pPr>
            <a:r>
              <a:rPr lang="ru-RU" sz="1600" b="0" u="none">
                <a:solidFill>
                  <a:srgbClr val="000000"/>
                </a:solidFill>
              </a:rPr>
              <a:t>2. реакция белка с гидроксидом меди протекает в щелочной среде без нагревания. Образуются окрашенные комплексные соединения меди. Раствор окрашивается в фиолетовый цвет, Т.к. реакция обусловлена наличием в молекуле белка пептидных</a:t>
            </a:r>
            <a:r>
              <a:rPr lang="en-US" sz="1600" b="0" u="none">
                <a:solidFill>
                  <a:srgbClr val="000000"/>
                </a:solidFill>
              </a:rPr>
              <a:t> </a:t>
            </a:r>
            <a:r>
              <a:rPr lang="ru-RU" altLang="en-US" sz="1600" b="0" u="none">
                <a:solidFill>
                  <a:srgbClr val="000000"/>
                </a:solidFill>
              </a:rPr>
              <a:t>связей</a:t>
            </a:r>
            <a:r>
              <a:rPr lang="ru-RU" sz="1600" b="0" u="none">
                <a:solidFill>
                  <a:srgbClr val="000000"/>
                </a:solidFill>
              </a:rPr>
              <a:t> и характерна для всех белков.</a:t>
            </a: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b="0" u="none">
              <a:solidFill>
                <a:srgbClr val="000000"/>
              </a:solidFill>
            </a:endParaRPr>
          </a:p>
        </p:txBody>
      </p:sp>
      <p:pic>
        <p:nvPicPr>
          <p:cNvPr id="2097160" name="Рисунок 2097159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907704" y="3486819"/>
            <a:ext cx="5688632" cy="325454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Рисунок 2097160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449396" cy="7144196"/>
          </a:xfrm>
          <a:prstGeom prst="rect">
            <a:avLst/>
          </a:prstGeom>
        </p:spPr>
      </p:pic>
      <p:sp>
        <p:nvSpPr>
          <p:cNvPr id="1048603" name="TextBox 1048602"/>
          <p:cNvSpPr txBox="1"/>
          <p:nvPr/>
        </p:nvSpPr>
        <p:spPr>
          <a:xfrm>
            <a:off x="555398" y="620688"/>
            <a:ext cx="8033204" cy="570068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n"/>
            </a:pPr>
            <a:r>
              <a:rPr lang="ru-RU" sz="1600" b="1">
                <a:solidFill>
                  <a:srgbClr val="000000"/>
                </a:solidFill>
              </a:rPr>
              <a:t>Определение наличия углеводов в молоке.</a:t>
            </a:r>
          </a:p>
          <a:p>
            <a:r>
              <a:rPr lang="en-US" sz="1600">
                <a:solidFill>
                  <a:srgbClr val="000000"/>
                </a:solidFill>
              </a:rPr>
              <a:t>   </a:t>
            </a:r>
            <a:r>
              <a:rPr lang="ru-RU" sz="1600">
                <a:solidFill>
                  <a:srgbClr val="000000"/>
                </a:solidFill>
              </a:rPr>
              <a:t>Материалы и оборудование: пробирка, раствор гидроксида меди держатель, спиртовка.</a:t>
            </a:r>
          </a:p>
          <a:p>
            <a:r>
              <a:rPr lang="en-US" sz="1600">
                <a:solidFill>
                  <a:srgbClr val="000000"/>
                </a:solidFill>
              </a:rPr>
              <a:t>   </a:t>
            </a:r>
            <a:r>
              <a:rPr lang="ru-RU" sz="1600">
                <a:solidFill>
                  <a:srgbClr val="000000"/>
                </a:solidFill>
              </a:rPr>
              <a:t>Ход работы: 1. Налили в пробирку 2 мл молока. 2. Добавили 2 капли гидроксида меди. 3. Нагрели. 4. Наблюдали за реакцией. </a:t>
            </a:r>
          </a:p>
          <a:p>
            <a:r>
              <a:rPr lang="en-US" sz="1600" b="1" u="none">
                <a:solidFill>
                  <a:srgbClr val="000000"/>
                </a:solidFill>
              </a:rPr>
              <a:t>   </a:t>
            </a:r>
            <a:r>
              <a:rPr lang="ru-RU" sz="1600" b="1" u="sng">
                <a:solidFill>
                  <a:srgbClr val="000000"/>
                </a:solidFill>
              </a:rPr>
              <a:t>Вывод:</a:t>
            </a:r>
            <a:r>
              <a:rPr lang="ru-RU" sz="1600">
                <a:solidFill>
                  <a:srgbClr val="000000"/>
                </a:solidFill>
              </a:rPr>
              <a:t> При добавлении к молоку гидроксида меди наблюдаем образование ярко-синего окрашивания — это доказывает наличие в молекуле сахарозы нескольких гидроксильных групп. </a:t>
            </a: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</p:txBody>
      </p:sp>
      <p:pic>
        <p:nvPicPr>
          <p:cNvPr id="2097162" name="Рисунок 2097161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579675" y="2925371"/>
            <a:ext cx="5429250" cy="35279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Рисунок 209716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61087" cy="7012209"/>
          </a:xfrm>
          <a:prstGeom prst="rect">
            <a:avLst/>
          </a:prstGeom>
        </p:spPr>
      </p:pic>
      <p:sp>
        <p:nvSpPr>
          <p:cNvPr id="1048604" name="TextBox 1048603"/>
          <p:cNvSpPr txBox="1"/>
          <p:nvPr/>
        </p:nvSpPr>
        <p:spPr>
          <a:xfrm>
            <a:off x="2299742" y="0"/>
            <a:ext cx="4544514" cy="3962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>
                <a:solidFill>
                  <a:srgbClr val="000000"/>
                </a:solidFill>
              </a:rPr>
              <a:t>Молоко - польза или вред</a:t>
            </a: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048605" name="TextBox 1048604"/>
          <p:cNvSpPr txBox="1"/>
          <p:nvPr/>
        </p:nvSpPr>
        <p:spPr>
          <a:xfrm>
            <a:off x="333374" y="642253"/>
            <a:ext cx="8477246" cy="61239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sz="1600" b="1" u="none">
                <a:solidFill>
                  <a:srgbClr val="36363D"/>
                </a:solidFill>
              </a:rPr>
              <a:t>   </a:t>
            </a:r>
            <a:r>
              <a:rPr lang="ru-RU" altLang="en-US" sz="1600" b="1" u="sng">
                <a:solidFill>
                  <a:srgbClr val="36363D"/>
                </a:solidFill>
              </a:rPr>
              <a:t>Какая</a:t>
            </a:r>
            <a:r>
              <a:rPr lang="ru-RU" sz="1600" b="1" u="sng">
                <a:solidFill>
                  <a:srgbClr val="36363D"/>
                </a:solidFill>
              </a:rPr>
              <a:t> польза молока для организма:</a:t>
            </a:r>
          </a:p>
          <a:p>
            <a:pPr algn="l"/>
            <a:r>
              <a:rPr lang="ru-RU" sz="1600">
                <a:solidFill>
                  <a:srgbClr val="36363D"/>
                </a:solidFill>
              </a:rPr>
              <a:t>●	продукт с пониженным содержанием жира снижает риск возникновения болезней сердца и инсульта;</a:t>
            </a:r>
          </a:p>
          <a:p>
            <a:pPr algn="l"/>
            <a:r>
              <a:rPr lang="ru-RU" sz="1600">
                <a:solidFill>
                  <a:srgbClr val="36363D"/>
                </a:solidFill>
              </a:rPr>
              <a:t>●	укрепление костей и зубов. Продукт содержит кальций, который прекрасно усваивается организмом благодаря лактозе, фосфору и витамину Д;</a:t>
            </a:r>
          </a:p>
          <a:p>
            <a:pPr algn="l"/>
            <a:r>
              <a:rPr lang="ru-RU" sz="1600">
                <a:solidFill>
                  <a:srgbClr val="36363D"/>
                </a:solidFill>
              </a:rPr>
              <a:t>●	антиоксиданты, защищающие мозг от негативного влияния свободных радикалов. Особенно молоко хорошо для пожилых людей;</a:t>
            </a:r>
          </a:p>
          <a:p>
            <a:pPr algn="l"/>
            <a:r>
              <a:rPr lang="ru-RU" sz="1600">
                <a:solidFill>
                  <a:srgbClr val="36363D"/>
                </a:solidFill>
              </a:rPr>
              <a:t>●	восстановление нормальной работы нервной системы. Утром продукт бодрит. А вечером успокаивает, позволяя активизировать естественные циклы бодрости и покоя;</a:t>
            </a:r>
          </a:p>
          <a:p>
            <a:pPr algn="l"/>
            <a:r>
              <a:rPr lang="ru-RU" sz="1600">
                <a:solidFill>
                  <a:srgbClr val="36363D"/>
                </a:solidFill>
              </a:rPr>
              <a:t>●	снижение кислотности. Стакан молока поможет избавиться от изжоги;</a:t>
            </a:r>
          </a:p>
          <a:p>
            <a:pPr algn="l"/>
            <a:r>
              <a:rPr lang="ru-RU" sz="1600">
                <a:solidFill>
                  <a:srgbClr val="36363D"/>
                </a:solidFill>
              </a:rPr>
              <a:t>●	продукт может использоваться в рационе различных диет по снижению веса. Он прекрасно утоляет чувство голода.</a:t>
            </a:r>
          </a:p>
          <a:p>
            <a:r>
              <a:rPr lang="en-US" sz="1600" b="1" u="none">
                <a:solidFill>
                  <a:srgbClr val="36363D"/>
                </a:solidFill>
              </a:rPr>
              <a:t>   </a:t>
            </a:r>
            <a:r>
              <a:rPr lang="ru-RU" sz="1600" b="1" u="sng">
                <a:solidFill>
                  <a:srgbClr val="36363D"/>
                </a:solidFill>
              </a:rPr>
              <a:t>Несмотря на всю пользу, продукт может нанести и вред здоровью:</a:t>
            </a:r>
            <a:endParaRPr lang="ru-RU" sz="1600" b="1" u="sng">
              <a:solidFill>
                <a:srgbClr val="000000"/>
              </a:solidFill>
            </a:endParaRPr>
          </a:p>
          <a:p>
            <a:r>
              <a:rPr lang="ru-RU" sz="1600">
                <a:solidFill>
                  <a:srgbClr val="36363D"/>
                </a:solidFill>
              </a:rPr>
              <a:t>●	содержание гормонов стимулирует риск развития раковых заболеваний;</a:t>
            </a:r>
            <a:endParaRPr lang="ru-RU" sz="1600">
              <a:solidFill>
                <a:srgbClr val="000000"/>
              </a:solidFill>
            </a:endParaRPr>
          </a:p>
          <a:p>
            <a:r>
              <a:rPr lang="ru-RU" sz="1600">
                <a:solidFill>
                  <a:srgbClr val="36363D"/>
                </a:solidFill>
              </a:rPr>
              <a:t>●	нарушение пищеварения. При аллергической реакции на молоко может наблюдаться сыпь, диарея, тошнота и рвота, першение в горле и другие неприятные симптомы;</a:t>
            </a:r>
            <a:endParaRPr lang="ru-RU" sz="1600">
              <a:solidFill>
                <a:srgbClr val="000000"/>
              </a:solidFill>
            </a:endParaRPr>
          </a:p>
          <a:p>
            <a:r>
              <a:rPr lang="ru-RU" sz="1600">
                <a:solidFill>
                  <a:srgbClr val="36363D"/>
                </a:solidFill>
              </a:rPr>
              <a:t>●	лечить молоком простуду не рекомендуется. Продукт усиливает воспаление и увеличивает выделения слизистых оболочек;</a:t>
            </a:r>
            <a:endParaRPr lang="ru-RU" sz="1600">
              <a:solidFill>
                <a:srgbClr val="000000"/>
              </a:solidFill>
            </a:endParaRPr>
          </a:p>
          <a:p>
            <a:r>
              <a:rPr lang="ru-RU" sz="1600">
                <a:solidFill>
                  <a:srgbClr val="36363D"/>
                </a:solidFill>
              </a:rPr>
              <a:t>●	консерванты, которые многие производители добавляют для продления срока годности, снижают пользу продукта и портят естественную микрофлору кишечника.</a:t>
            </a:r>
            <a:endParaRPr lang="ru-RU" sz="1600">
              <a:solidFill>
                <a:srgbClr val="000000"/>
              </a:solidFill>
            </a:endParaRPr>
          </a:p>
          <a:p>
            <a:r>
              <a:rPr lang="ru-RU" sz="1600">
                <a:solidFill>
                  <a:srgbClr val="36363D"/>
                </a:solidFill>
              </a:rPr>
              <a:t>При непереносимости молока следует отдавать предпочтение растительным аналогам. Кокосовое, рисовое, миндальное молоко.</a:t>
            </a:r>
            <a:endParaRPr lang="ru-RU" sz="1600">
              <a:solidFill>
                <a:srgbClr val="000000"/>
              </a:solidFill>
            </a:endParaRPr>
          </a:p>
          <a:p>
            <a:endParaRPr lang="ru-RU" sz="1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Рисунок 2097163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212828" cy="6911649"/>
          </a:xfrm>
          <a:prstGeom prst="rect">
            <a:avLst/>
          </a:prstGeom>
        </p:spPr>
      </p:pic>
      <p:sp>
        <p:nvSpPr>
          <p:cNvPr id="1048606" name="TextBox 1048605"/>
          <p:cNvSpPr txBox="1"/>
          <p:nvPr/>
        </p:nvSpPr>
        <p:spPr>
          <a:xfrm>
            <a:off x="467544" y="908720"/>
            <a:ext cx="8247906" cy="411618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   </a:t>
            </a:r>
            <a:r>
              <a:rPr lang="ru-RU" sz="2400">
                <a:solidFill>
                  <a:srgbClr val="000000"/>
                </a:solidFill>
              </a:rPr>
              <a:t>Я изучила информацию по теме проект «Когда молоко опасно для здоровья?» и выяснила что некоторым людям молоко может быть вредно для здоровья, это может быть связано с физиологическими особенностями организма.</a:t>
            </a:r>
          </a:p>
          <a:p>
            <a:r>
              <a:rPr lang="en-US" sz="2400">
                <a:solidFill>
                  <a:srgbClr val="000000"/>
                </a:solidFill>
              </a:rPr>
              <a:t>   </a:t>
            </a:r>
            <a:r>
              <a:rPr lang="ru-RU" altLang="en-US" sz="2400">
                <a:solidFill>
                  <a:srgbClr val="000000"/>
                </a:solidFill>
              </a:rPr>
              <a:t>В</a:t>
            </a:r>
            <a:r>
              <a:rPr lang="ru-RU" sz="2400">
                <a:solidFill>
                  <a:srgbClr val="000000"/>
                </a:solidFill>
              </a:rPr>
              <a:t> результате проведенного исследования, я выяснила, что молоко вредно для здоровья в следующих случаях: если у человека есть аллергия на лактозу или животный белок. </a:t>
            </a:r>
          </a:p>
          <a:p>
            <a:r>
              <a:rPr lang="en-US" altLang="en-US" sz="2400">
                <a:solidFill>
                  <a:srgbClr val="000000"/>
                </a:solidFill>
              </a:rPr>
              <a:t>   </a:t>
            </a:r>
            <a:r>
              <a:rPr lang="ru-RU" altLang="en-US" sz="2400">
                <a:solidFill>
                  <a:srgbClr val="000000"/>
                </a:solidFill>
              </a:rPr>
              <a:t>Также</a:t>
            </a:r>
            <a:r>
              <a:rPr lang="ru-RU" sz="2400">
                <a:solidFill>
                  <a:srgbClr val="000000"/>
                </a:solidFill>
              </a:rPr>
              <a:t> не рекомендуется пить очень много молока, потому что это может повысить риск сердечно-сосудистых заболеваний (сахарному диабету 1 типа, остеопорозу, рассеянному склерозу). </a:t>
            </a:r>
          </a:p>
        </p:txBody>
      </p:sp>
      <p:sp>
        <p:nvSpPr>
          <p:cNvPr id="1048607" name="TextBox 1048606"/>
          <p:cNvSpPr txBox="1"/>
          <p:nvPr/>
        </p:nvSpPr>
        <p:spPr>
          <a:xfrm>
            <a:off x="2918748" y="240106"/>
            <a:ext cx="3199658" cy="5105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altLang="en-US" sz="2800" b="1" u="sng">
                <a:solidFill>
                  <a:srgbClr val="000000"/>
                </a:solidFill>
              </a:rPr>
              <a:t>Заключение</a:t>
            </a: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097165" name="Текст. поле 2097164"/>
          <p:cNvSpPr txBox="1"/>
          <p:nvPr/>
        </p:nvSpPr>
        <p:spPr>
          <a:xfrm>
            <a:off x="107504" y="5229200"/>
            <a:ext cx="8784976" cy="155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u="none" strike="noStrike">
                <a:solidFill>
                  <a:schemeClr val="tx1"/>
                </a:solidFill>
                <a:highlight>
                  <a:srgbClr val="C0C0C0"/>
                </a:highlight>
                <a:latin typeface="+mn-lt"/>
                <a:ea typeface="+mn-ea"/>
                <a:cs typeface="+mn-cs"/>
              </a:rPr>
              <a:t>Данный проект можно использовать в просветительской деятельности, связанной с темой работы, на уроках биологии, например, раздел: «Опорно-двигательная система» 8класс, и на уроках органической химии.</a:t>
            </a:r>
            <a:endParaRPr lang="en-US">
              <a:solidFill>
                <a:schemeClr val="tx1"/>
              </a:solidFill>
              <a:highlight>
                <a:srgbClr val="C0C0C0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(4:3)</PresentationFormat>
  <Slides>10</Slides>
  <Notes>10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3</cp:revision>
  <dcterms:created xsi:type="dcterms:W3CDTF">2021-10-03T14:26:36Z</dcterms:created>
  <dcterms:modified xsi:type="dcterms:W3CDTF">2021-11-24T07:41:00Z</dcterms:modified>
</cp:coreProperties>
</file>