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341" r:id="rId3"/>
    <p:sldId id="320" r:id="rId4"/>
    <p:sldId id="340" r:id="rId5"/>
    <p:sldId id="342" r:id="rId6"/>
    <p:sldId id="343" r:id="rId7"/>
    <p:sldId id="344" r:id="rId8"/>
  </p:sldIdLst>
  <p:sldSz cx="12192000" cy="6858000"/>
  <p:notesSz cx="6805613" cy="9944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89C7"/>
    <a:srgbClr val="04A2D1"/>
    <a:srgbClr val="5DADD5"/>
    <a:srgbClr val="62B9E4"/>
    <a:srgbClr val="86C9EA"/>
    <a:srgbClr val="03779B"/>
    <a:srgbClr val="005392"/>
    <a:srgbClr val="965ECE"/>
    <a:srgbClr val="6453CD"/>
    <a:srgbClr val="392A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5EADFD-CD5A-4030-BDDB-47D693B3EAC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B1C750-6957-4D36-87CE-EA2F7C24F185}">
      <dgm:prSet phldrT="[Текст]" custT="1"/>
      <dgm:spPr>
        <a:solidFill>
          <a:srgbClr val="5BC4E3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>
            <a:spcAft>
              <a:spcPts val="0"/>
            </a:spcAft>
          </a:pPr>
          <a:endParaRPr lang="ru-RU" sz="4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>
            <a:spcAft>
              <a:spcPts val="0"/>
            </a:spcAft>
          </a:pPr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Михаил Иванович </a:t>
          </a:r>
          <a:r>
            <a:rPr lang="ru-RU" sz="6000" b="1" cap="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Глинка</a:t>
          </a:r>
        </a:p>
        <a:p>
          <a:pPr algn="ctr">
            <a:spcAft>
              <a:spcPts val="0"/>
            </a:spcAft>
          </a:pPr>
          <a:r>
            <a: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(1804 – 1857)</a:t>
          </a:r>
        </a:p>
        <a:p>
          <a:pPr algn="ctr">
            <a:spcAft>
              <a:spcPct val="35000"/>
            </a:spcAft>
          </a:pPr>
          <a:endParaRPr lang="ru-RU" sz="4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4DCDEA-8E13-4E69-B4CE-B94E30C1C375}" type="parTrans" cxnId="{6B649E4E-BA70-4F4F-BE2A-847295EEA64F}">
      <dgm:prSet/>
      <dgm:spPr/>
      <dgm:t>
        <a:bodyPr/>
        <a:lstStyle/>
        <a:p>
          <a:endParaRPr lang="ru-RU" sz="2400"/>
        </a:p>
      </dgm:t>
    </dgm:pt>
    <dgm:pt modelId="{1FECAC15-C5D0-49C4-BF69-F541C8F607E4}" type="sibTrans" cxnId="{6B649E4E-BA70-4F4F-BE2A-847295EEA64F}">
      <dgm:prSet/>
      <dgm:spPr/>
      <dgm:t>
        <a:bodyPr/>
        <a:lstStyle/>
        <a:p>
          <a:endParaRPr lang="ru-RU" sz="2400"/>
        </a:p>
      </dgm:t>
    </dgm:pt>
    <dgm:pt modelId="{20A19D32-B77F-4EB0-ABFF-3FDD2F2601FE}" type="pres">
      <dgm:prSet presAssocID="{D35EADFD-CD5A-4030-BDDB-47D693B3EAC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189E89-D349-4409-870A-463E1AF55987}" type="pres">
      <dgm:prSet presAssocID="{C6B1C750-6957-4D36-87CE-EA2F7C24F185}" presName="parentText" presStyleLbl="node1" presStyleIdx="0" presStyleCnt="1" custScaleY="626984" custLinFactNeighborX="4083" custLinFactNeighborY="-102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649E4E-BA70-4F4F-BE2A-847295EEA64F}" srcId="{D35EADFD-CD5A-4030-BDDB-47D693B3EAC6}" destId="{C6B1C750-6957-4D36-87CE-EA2F7C24F185}" srcOrd="0" destOrd="0" parTransId="{214DCDEA-8E13-4E69-B4CE-B94E30C1C375}" sibTransId="{1FECAC15-C5D0-49C4-BF69-F541C8F607E4}"/>
    <dgm:cxn modelId="{7EAFDC51-EFAA-491A-A1C8-369253DBF174}" type="presOf" srcId="{D35EADFD-CD5A-4030-BDDB-47D693B3EAC6}" destId="{20A19D32-B77F-4EB0-ABFF-3FDD2F2601FE}" srcOrd="0" destOrd="0" presId="urn:microsoft.com/office/officeart/2005/8/layout/vList2"/>
    <dgm:cxn modelId="{851FD9D8-F626-4C37-BBBF-8A6963596EC0}" type="presOf" srcId="{C6B1C750-6957-4D36-87CE-EA2F7C24F185}" destId="{F5189E89-D349-4409-870A-463E1AF55987}" srcOrd="0" destOrd="0" presId="urn:microsoft.com/office/officeart/2005/8/layout/vList2"/>
    <dgm:cxn modelId="{2AF6E6AD-410D-4657-9197-7675A71E0CFD}" type="presParOf" srcId="{20A19D32-B77F-4EB0-ABFF-3FDD2F2601FE}" destId="{F5189E89-D349-4409-870A-463E1AF5598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89E89-D349-4409-870A-463E1AF55987}">
      <dsp:nvSpPr>
        <dsp:cNvPr id="0" name=""/>
        <dsp:cNvSpPr/>
      </dsp:nvSpPr>
      <dsp:spPr>
        <a:xfrm>
          <a:off x="0" y="0"/>
          <a:ext cx="6819061" cy="2147334"/>
        </a:xfrm>
        <a:prstGeom prst="roundRect">
          <a:avLst/>
        </a:prstGeom>
        <a:solidFill>
          <a:srgbClr val="5BC4E3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4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4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Михаил Иванович </a:t>
          </a:r>
          <a:r>
            <a:rPr lang="ru-RU" sz="6000" b="1" kern="1200" cap="all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Глинка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(1804 – 1857)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4824" y="104824"/>
        <a:ext cx="6609413" cy="19376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49481-C327-4615-BE97-54CF9DF9076C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3F047-849E-48A7-BCF8-DF836280F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2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skills.ru/assets/docs/media/WSdoklad_12_okt_rus.pdf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76 </a:t>
            </a:r>
            <a:r>
              <a:rPr lang="en-US" dirty="0" smtClean="0">
                <a:hlinkClick r:id="rId3"/>
              </a:rPr>
              <a:t>https://worldskills.ru/assets/docs/media/WSdoklad_12_okt_rus.pdf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3F047-849E-48A7-BCF8-DF836280FD6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36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83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65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58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96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43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77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75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46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17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76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20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51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30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85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55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65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19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01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03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82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5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1E2-EC3C-407D-9845-B920498AEAE6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42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941E2-EC3C-407D-9845-B920498AEAE6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717F5-05D1-492F-BB0C-4FCC1261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699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941E2-EC3C-407D-9845-B920498AEA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02.10.2020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717F5-05D1-492F-BB0C-4FCC1261BD8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2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outu.be/qOBN3eiXFIY" TargetMode="External"/><Relationship Id="rId5" Type="http://schemas.openxmlformats.org/officeDocument/2006/relationships/hyperlink" Target="https://youtu.be/5KZK1gdNz8I" TargetMode="External"/><Relationship Id="rId4" Type="http://schemas.openxmlformats.org/officeDocument/2006/relationships/hyperlink" Target="https://www.youtube.com/watch?v=a1V9JwlQfV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7591" y="413405"/>
            <a:ext cx="115662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ГБУ ДО ДВОРЕЦ ДЕТСКОГО (ЮНОШЕСКОГО) ТВОРЧЕСТВА </a:t>
            </a:r>
            <a:br>
              <a:rPr lang="ru-RU" sz="2800" dirty="0" smtClean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03A2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ВЫБОРГСКОГО РАЙОНА САНКТ-ПЕТЕРБУРГА</a:t>
            </a:r>
            <a:endParaRPr lang="ru-RU" sz="2800" dirty="0">
              <a:solidFill>
                <a:srgbClr val="03A2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35552" y="2042784"/>
            <a:ext cx="1090285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Открытый районный онлайн-марафон</a:t>
            </a:r>
            <a:br>
              <a:rPr lang="ru-RU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«ВЕЛИКИЕ КОМПОЗИТОРЫ-ПЕДАГОГИ»</a:t>
            </a:r>
            <a:endParaRPr lang="ru-RU" sz="4800" b="1" dirty="0">
              <a:solidFill>
                <a:srgbClr val="5AC5E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297" y="4431324"/>
            <a:ext cx="5196634" cy="15080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8306" y="6178505"/>
            <a:ext cx="5838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</a:rPr>
              <a:t>2020-2021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124691"/>
            <a:ext cx="1454727" cy="10529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9763" y="647964"/>
            <a:ext cx="1191491" cy="6096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22" y="0"/>
            <a:ext cx="1246909" cy="132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16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4306" y="448574"/>
            <a:ext cx="115662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I Открытый районный онлайн-марафон</a:t>
            </a:r>
            <a:br>
              <a:rPr lang="ru-RU" sz="2800" dirty="0"/>
            </a:br>
            <a:r>
              <a:rPr lang="ru-RU" sz="2800" dirty="0"/>
              <a:t> «ВЕЛИКИЕ КОМПОЗИТОРЫ-ПЕДАГОГИ»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11241909"/>
              </p:ext>
            </p:extLst>
          </p:nvPr>
        </p:nvGraphicFramePr>
        <p:xfrm>
          <a:off x="5094513" y="1947554"/>
          <a:ext cx="6819061" cy="2149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5094513" y="4416451"/>
            <a:ext cx="6819061" cy="116495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800" dirty="0"/>
              <a:t>Русский композитор, пианист, </a:t>
            </a:r>
            <a:r>
              <a:rPr lang="ru-RU" sz="2800" dirty="0" smtClean="0"/>
              <a:t>дирижёр</a:t>
            </a:r>
            <a:r>
              <a:rPr lang="ru-RU" sz="2800" dirty="0"/>
              <a:t>, </a:t>
            </a:r>
            <a:endParaRPr lang="ru-RU" sz="2800" dirty="0" smtClean="0"/>
          </a:p>
          <a:p>
            <a:pPr algn="r"/>
            <a:r>
              <a:rPr lang="ru-RU" sz="2800" dirty="0" smtClean="0"/>
              <a:t>музыкальный </a:t>
            </a:r>
            <a:r>
              <a:rPr lang="ru-RU" sz="2800" dirty="0"/>
              <a:t>педагог</a:t>
            </a:r>
            <a:endParaRPr lang="ru-RU" sz="2800" i="1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67144" y="705737"/>
            <a:ext cx="379241" cy="2198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992" y="1947554"/>
            <a:ext cx="3308977" cy="399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83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00676" y="465895"/>
            <a:ext cx="10644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Михаил Иванович Глинка</a:t>
            </a:r>
            <a:endParaRPr lang="ru-RU" sz="3600" b="1" dirty="0">
              <a:solidFill>
                <a:srgbClr val="5AC5E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00136" y="1782590"/>
            <a:ext cx="665018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Михаил Глинка р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одился 20 мая 1804 года в селе Новоспасском Смоленской губернии в отцовском имении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Там он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получил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свои первые музыкальные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впечатления – пение его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няни. С </a:t>
            </a:r>
            <a:r>
              <a:rPr lang="ru-RU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десяти лет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Михаил начал учиться игре </a:t>
            </a:r>
            <a:r>
              <a:rPr lang="ru-RU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фортепиано и 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скрипке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13 лет родители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привезли Михаила в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Санкт-Петербург, где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 начал обучаться в Благородном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пансионе. Одноклассником Глинки был Лев Пушкин,  младший брат </a:t>
            </a:r>
            <a:r>
              <a:rPr lang="ru-RU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А. С. 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Пушкина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Благодаря этому Пушкин и Глинка познакомились и подружились. После о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кончания пансиона,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свободное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было посвящено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музыке. Тогда же были созданы первые сочинения композитора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Глинки, в том числе многие известные песни и романсы.</a:t>
            </a:r>
            <a:endParaRPr lang="ru-RU" sz="21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676" y="1868577"/>
            <a:ext cx="3536798" cy="412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57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94" y="523150"/>
            <a:ext cx="2037987" cy="25506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00676" y="465895"/>
            <a:ext cx="10644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Михаил Иванович Глинка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67543" y="2907738"/>
            <a:ext cx="10105901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оследующие годы М. И. Глинка посвятил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изучению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западноевропейской музыки в Германии, Австрии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Италии. В Италии он познакомился с композиторами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В. Беллини и Г. </a:t>
            </a:r>
            <a:r>
              <a:rPr lang="ru-RU" sz="185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Доницетти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изучал вокальный стиль бельканто.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20 лет он вернулся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Россию с масштабными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планами создания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первой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русской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национальной оперы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совету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В. А.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Жуковского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была выбрана история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 Иване Сусанине.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Через 2 года (в 1836 году)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опера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«Жизнь за царя»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была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закончена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Премьера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«Жизни за царя»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состоялась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ноября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1836 года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 сцене Петербургского Большого театра. Успех был огромным, опера была с восторгом принята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обществом. Вскоре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после постановки «Жизни за царя» Глинка был назначен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руководителем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Придворной певческой капеллы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которая сейчас носит его имя.</a:t>
            </a:r>
          </a:p>
          <a:p>
            <a:pPr lvl="0" algn="just"/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1837 году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Глинка начал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работать над новой оперой на сюжет поэмы А. С. Пушкина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«Руслан и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Людмила»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первое 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представление </a:t>
            </a:r>
            <a:r>
              <a:rPr lang="ru-RU" sz="18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которой состоялось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sz="18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ноября </a:t>
            </a:r>
            <a:r>
              <a:rPr lang="ru-RU" sz="18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1842 года</a:t>
            </a:r>
            <a:r>
              <a:rPr lang="ru-RU" sz="18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ровно через шесть лет после премьеры «Ивана Сусанина». </a:t>
            </a:r>
            <a:endParaRPr lang="ru-RU" sz="185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633" y="1042797"/>
            <a:ext cx="3121152" cy="18592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0726" y="677895"/>
            <a:ext cx="1904790" cy="221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37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00676" y="465895"/>
            <a:ext cx="10644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Михаил Иванович Глинка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50756" y="1928260"/>
            <a:ext cx="665018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Михаил Иванович Глинка по праву признан родоначальником русской классической музыки. Он первый из русских композиторов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стал широко использовать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народные темы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своих сочинениях.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«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Народ сочиняет музыку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мы, композиторы, только аранжируем ее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», - говорил он.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Творческое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наследие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Глинки насчитывает 2 о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перы,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произведения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оркестра,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камерно-инструментальные ансамбли, а также множество романсов и песен.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Глинка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навсегда останется в истории первым русским композитором мирового значения.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144" y="1868577"/>
            <a:ext cx="3199135" cy="390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10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67144" y="703385"/>
            <a:ext cx="396825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77538" y="465895"/>
            <a:ext cx="10567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5AC5E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 для прослушивания</a:t>
            </a:r>
            <a:endParaRPr lang="ru-RU" sz="3600" b="1" dirty="0">
              <a:solidFill>
                <a:srgbClr val="5AC5E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6" y="4396"/>
            <a:ext cx="1323658" cy="14026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63969" y="1407078"/>
            <a:ext cx="9560093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Музыка </a:t>
            </a:r>
            <a:r>
              <a:rPr lang="ru-RU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Глинки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И. Козлова </a:t>
            </a:r>
            <a:endParaRPr lang="ru-RU" sz="21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cap="all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«Венецианская ночь»</a:t>
            </a:r>
            <a:endParaRPr lang="ru-RU" sz="2100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Исполняет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ансамбль хора "Веснянка"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(Москва)</a:t>
            </a:r>
            <a:endParaRPr lang="ru-RU" sz="2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ирижёр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Л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В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Алдакова</a:t>
            </a:r>
            <a:endParaRPr lang="ru-RU" sz="21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1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  <a:hlinkClick r:id="rId4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</a:t>
            </a:r>
            <a:r>
              <a:rPr lang="en-US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youtu.be/5KZK1gdNz8I</a:t>
            </a:r>
            <a:endParaRPr lang="ru-RU" sz="2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 *</a:t>
            </a:r>
            <a:endParaRPr lang="ru-RU" sz="2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Музыка М. Глинки, слова 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Кукольника</a:t>
            </a:r>
            <a:endParaRPr lang="ru-RU" sz="2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b="1" cap="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«Жаворонок»</a:t>
            </a:r>
            <a:endParaRPr lang="ru-RU" sz="2100" b="1" cap="all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Исполняет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Хор "Весёлые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звоночки" ДШИ № 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 им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1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Виллуана</a:t>
            </a:r>
            <a:endParaRPr lang="ru-RU" sz="2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(Нижний Новгород)</a:t>
            </a:r>
            <a:endParaRPr lang="ru-RU" sz="2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Дирижёр</a:t>
            </a:r>
            <a:r>
              <a:rPr lang="ru-RU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О. А. Коваль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</a:t>
            </a:r>
            <a:r>
              <a:rPr lang="en-US" sz="2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youtu.be/qOBN3eiXFIY</a:t>
            </a:r>
            <a:endParaRPr lang="ru-RU" sz="21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1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70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12795</TotalTime>
  <Words>223</Words>
  <Application>Microsoft Office PowerPoint</Application>
  <PresentationFormat>Широкоэкранный</PresentationFormat>
  <Paragraphs>42</Paragraphs>
  <Slides>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 За</dc:creator>
  <cp:lastModifiedBy>Olga</cp:lastModifiedBy>
  <cp:revision>294</cp:revision>
  <cp:lastPrinted>2018-10-19T17:13:29Z</cp:lastPrinted>
  <dcterms:created xsi:type="dcterms:W3CDTF">2018-09-11T08:52:13Z</dcterms:created>
  <dcterms:modified xsi:type="dcterms:W3CDTF">2020-10-02T22:32:53Z</dcterms:modified>
</cp:coreProperties>
</file>