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78" r:id="rId2"/>
    <p:sldId id="28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2" r:id="rId20"/>
    <p:sldId id="275" r:id="rId21"/>
    <p:sldId id="276" r:id="rId22"/>
    <p:sldId id="277"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без заголовка" id="{60BE2C5D-4C39-435A-8F92-96D52D4BE924}">
          <p14:sldIdLst>
            <p14:sldId id="278"/>
            <p14:sldId id="286"/>
            <p14:sldId id="258"/>
            <p14:sldId id="259"/>
            <p14:sldId id="260"/>
            <p14:sldId id="261"/>
            <p14:sldId id="262"/>
            <p14:sldId id="263"/>
            <p14:sldId id="264"/>
            <p14:sldId id="265"/>
            <p14:sldId id="266"/>
            <p14:sldId id="267"/>
            <p14:sldId id="268"/>
            <p14:sldId id="269"/>
            <p14:sldId id="270"/>
            <p14:sldId id="271"/>
            <p14:sldId id="273"/>
            <p14:sldId id="274"/>
            <p14:sldId id="272"/>
            <p14:sldId id="275"/>
            <p14:sldId id="276"/>
            <p14:sldId id="277"/>
            <p14:sldId id="279"/>
            <p14:sldId id="280"/>
            <p14:sldId id="281"/>
            <p14:sldId id="282"/>
            <p14:sldId id="283"/>
            <p14:sldId id="284"/>
            <p14:sldId id="2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1267"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2847915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3660475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964974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3376125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3164121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6BDE7CA-4968-4C58-A6E5-BCCDE06E3743}" type="datetimeFigureOut">
              <a:rPr lang="ru-RU" smtClean="0"/>
              <a:t>15.03.2022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3342272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6BDE7CA-4968-4C58-A6E5-BCCDE06E3743}" type="datetimeFigureOut">
              <a:rPr lang="ru-RU" smtClean="0"/>
              <a:t>15.03.2022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4013436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6BDE7CA-4968-4C58-A6E5-BCCDE06E3743}" type="datetimeFigureOut">
              <a:rPr lang="ru-RU" smtClean="0"/>
              <a:t>15.03.2022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3605828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6BDE7CA-4968-4C58-A6E5-BCCDE06E3743}" type="datetimeFigureOut">
              <a:rPr lang="ru-RU" smtClean="0"/>
              <a:t>15.03.2022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4028319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6BDE7CA-4968-4C58-A6E5-BCCDE06E3743}" type="datetimeFigureOut">
              <a:rPr lang="ru-RU" smtClean="0"/>
              <a:t>15.03.2022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266862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6BDE7CA-4968-4C58-A6E5-BCCDE06E3743}" type="datetimeFigureOut">
              <a:rPr lang="ru-RU" smtClean="0"/>
              <a:t>15.03.2022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5F2435-3EF5-4984-9925-AAD4FC0CF900}" type="slidenum">
              <a:rPr lang="ru-RU" smtClean="0"/>
              <a:t>‹#›</a:t>
            </a:fld>
            <a:endParaRPr lang="ru-RU"/>
          </a:p>
        </p:txBody>
      </p:sp>
    </p:spTree>
    <p:extLst>
      <p:ext uri="{BB962C8B-B14F-4D97-AF65-F5344CB8AC3E}">
        <p14:creationId xmlns:p14="http://schemas.microsoft.com/office/powerpoint/2010/main" val="1056735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BDE7CA-4968-4C58-A6E5-BCCDE06E3743}" type="datetimeFigureOut">
              <a:rPr lang="ru-RU" smtClean="0"/>
              <a:t>15.03.2022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5F2435-3EF5-4984-9925-AAD4FC0CF900}" type="slidenum">
              <a:rPr lang="ru-RU" smtClean="0"/>
              <a:t>‹#›</a:t>
            </a:fld>
            <a:endParaRPr lang="ru-RU"/>
          </a:p>
        </p:txBody>
      </p:sp>
    </p:spTree>
    <p:extLst>
      <p:ext uri="{BB962C8B-B14F-4D97-AF65-F5344CB8AC3E}">
        <p14:creationId xmlns:p14="http://schemas.microsoft.com/office/powerpoint/2010/main" val="4032510504"/>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МОИ ПАПКИ\Desktop\экология\экология\maxresdefault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624"/>
            <a:ext cx="9252521" cy="6813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80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МОИ ПАПКИ\Desktop\экология\экология\slide-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58"/>
            <a:ext cx="9144000" cy="6854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8374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МОИ ПАПКИ\Desktop\экология\экология\e0fe5eeb2b52bea4224aacf69ed7cc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87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Барсуки готовясь к зимней спячке, отъедаются и сильно жиреют. Перед тем как улечься спать, они сгребают  в нору сухие листья и готовят себе мягкие постельки.</a:t>
            </a:r>
            <a:endParaRPr lang="ru-RU" sz="1600" dirty="0">
              <a:solidFill>
                <a:schemeClr val="bg1"/>
              </a:solidFill>
              <a:latin typeface="Times New Roman" pitchFamily="18" charset="0"/>
              <a:cs typeface="Times New Roman" pitchFamily="18" charset="0"/>
            </a:endParaRPr>
          </a:p>
        </p:txBody>
      </p:sp>
      <p:pic>
        <p:nvPicPr>
          <p:cNvPr id="12290" name="Picture 2" descr="d:\МОИ ПАПКИ\Desktop\экология\экология\image.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457200" y="2449869"/>
            <a:ext cx="4038600" cy="2826625"/>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d:\МОИ ПАПКИ\Desktop\экология\экология\ery.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648200" y="3011229"/>
            <a:ext cx="4038600" cy="170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6756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Еж делает в ямке на земле небольшое гнездо из сухой листвы, травы, мха. В ней он залегает в спячку до весны</a:t>
            </a:r>
            <a:endParaRPr lang="ru-RU" sz="1600" dirty="0">
              <a:solidFill>
                <a:schemeClr val="bg1"/>
              </a:solidFill>
              <a:latin typeface="Times New Roman" pitchFamily="18" charset="0"/>
              <a:cs typeface="Times New Roman" pitchFamily="18" charset="0"/>
            </a:endParaRPr>
          </a:p>
        </p:txBody>
      </p:sp>
      <p:pic>
        <p:nvPicPr>
          <p:cNvPr id="13314" name="Picture 2" descr="d:\МОИ ПАПКИ\Desktop\экология\экология\scale_1200.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457200" y="2348706"/>
            <a:ext cx="4038600" cy="302895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d:\МОИ ПАПКИ\Desktop\экология\экология\img4.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48200" y="2348706"/>
            <a:ext cx="40386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6682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Медвежьего корма нет в лесу. Но медведь не плохо устроился: спит всю зиму в своей берлоге и ничего не ест. Живет он в это время за счет жира, который накопил в своем теле еще летом и осенью.</a:t>
            </a:r>
            <a:endParaRPr lang="ru-RU" sz="1600" dirty="0">
              <a:solidFill>
                <a:schemeClr val="bg1"/>
              </a:solidFill>
              <a:latin typeface="Times New Roman" pitchFamily="18" charset="0"/>
              <a:cs typeface="Times New Roman" pitchFamily="18" charset="0"/>
            </a:endParaRPr>
          </a:p>
        </p:txBody>
      </p:sp>
      <p:pic>
        <p:nvPicPr>
          <p:cNvPr id="14338" name="Picture 2" descr="d:\МОИ ПАПКИ\Desktop\экология\экология\img3.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840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Бурундук . Зимой он спит залегая в норы в октябре – ноябре. Бурундуки засыпают не так крепко, как например. Суслики или сурки. Они просыпаются среди зимы, подкрепляются немного, а затем снова засыпают.</a:t>
            </a:r>
            <a:endParaRPr lang="ru-RU" sz="1600" dirty="0">
              <a:solidFill>
                <a:schemeClr val="bg1"/>
              </a:solidFill>
              <a:latin typeface="Times New Roman" pitchFamily="18" charset="0"/>
              <a:cs typeface="Times New Roman" pitchFamily="18" charset="0"/>
            </a:endParaRPr>
          </a:p>
        </p:txBody>
      </p:sp>
      <p:pic>
        <p:nvPicPr>
          <p:cNvPr id="15362" name="Picture 2" descr="d:\МОИ ПАПКИ\Desktop\экология\экология\IMG_8999.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78833" y="1600200"/>
            <a:ext cx="6786334"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959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МОИ ПАПКИ\Desktop\экология\экология\img11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9715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Птицы в это время года приближаются к жилью человека. Снегири питаются – ягодами рябины.</a:t>
            </a:r>
            <a:endParaRPr lang="ru-RU" sz="1600" dirty="0">
              <a:solidFill>
                <a:schemeClr val="bg1"/>
              </a:solidFill>
              <a:latin typeface="Times New Roman" pitchFamily="18" charset="0"/>
              <a:cs typeface="Times New Roman" pitchFamily="18" charset="0"/>
            </a:endParaRPr>
          </a:p>
        </p:txBody>
      </p:sp>
      <p:pic>
        <p:nvPicPr>
          <p:cNvPr id="18434" name="Picture 2" descr="d:\МОИ ПАПКИ\Desktop\экология\экология\img14.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649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Воробьи и голуби ищут крошки и остатки пищи на земле.</a:t>
            </a:r>
            <a:endParaRPr lang="ru-RU" sz="1600" dirty="0">
              <a:solidFill>
                <a:schemeClr val="bg1"/>
              </a:solidFill>
              <a:latin typeface="Times New Roman" pitchFamily="18" charset="0"/>
              <a:cs typeface="Times New Roman" pitchFamily="18" charset="0"/>
            </a:endParaRPr>
          </a:p>
        </p:txBody>
      </p:sp>
      <p:pic>
        <p:nvPicPr>
          <p:cNvPr id="19459" name="Picture 3" descr="d:\МОИ ПАПКИ\Desktop\экология\экология\sotsial-nyi-proiekt-im-kholoda-nie-bieda_2.pn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57200" y="2295700"/>
            <a:ext cx="4038600" cy="3134963"/>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d:\МОИ ПАПКИ\Desktop\экология\экология\img39.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48200" y="2348706"/>
            <a:ext cx="40386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900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МОИ ПАПКИ\Desktop\экология\экология\img10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639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50706"/>
          </a:xfrm>
        </p:spPr>
        <p:txBody>
          <a:bodyPr>
            <a:normAutofit/>
          </a:bodyPr>
          <a:lstStyle/>
          <a:p>
            <a:r>
              <a:rPr lang="ru-RU" dirty="0" smtClean="0">
                <a:latin typeface="Times New Roman" pitchFamily="18" charset="0"/>
                <a:cs typeface="Times New Roman" pitchFamily="18" charset="0"/>
              </a:rPr>
              <a:t>Цель: расширять и углублять представление о зимовке зверей, птиц, рыб, насекомых</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053152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Но зверям и птицам зимой нередко бывает голодно. Поэтому их надо подкармливать: в лесу развешивают заготовленные вешки, раскладывают сено, морковь, листья капусты, орехи и желуди. Делают кормушки для птиц.</a:t>
            </a:r>
            <a:endParaRPr lang="ru-RU" sz="1600" dirty="0">
              <a:solidFill>
                <a:schemeClr val="bg1"/>
              </a:solidFill>
              <a:latin typeface="Times New Roman" pitchFamily="18" charset="0"/>
              <a:cs typeface="Times New Roman" pitchFamily="18" charset="0"/>
            </a:endParaRPr>
          </a:p>
        </p:txBody>
      </p:sp>
      <p:pic>
        <p:nvPicPr>
          <p:cNvPr id="20482" name="Picture 2" descr="d:\МОИ ПАПКИ\Desktop\экология\экология\galliri-13-12-2017-004.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80178" y="1600200"/>
            <a:ext cx="6783644"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58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МОИ ПАПКИ\Desktop\экология\экология\original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71"/>
            <a:ext cx="9144000" cy="6873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49505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МОИ ПАПКИ\Desktop\экология\экология\35c8c0e6b9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934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ПАПКИ\Desktop\рыба\1386073_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16" y="0"/>
            <a:ext cx="916921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720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МОИ ПАПКИ\Desktop\рыба\img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518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Autofit/>
          </a:bodyPr>
          <a:lstStyle/>
          <a:p>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solidFill>
                  <a:schemeClr val="bg1"/>
                </a:solidFill>
                <a:latin typeface="Times New Roman" pitchFamily="18" charset="0"/>
                <a:cs typeface="Times New Roman" pitchFamily="18" charset="0"/>
              </a:rPr>
              <a:t>Как </a:t>
            </a:r>
            <a:r>
              <a:rPr lang="ru-RU" sz="1600" dirty="0">
                <a:solidFill>
                  <a:schemeClr val="bg1"/>
                </a:solidFill>
                <a:latin typeface="Times New Roman" pitchFamily="18" charset="0"/>
                <a:cs typeface="Times New Roman" pitchFamily="18" charset="0"/>
              </a:rPr>
              <a:t>зимуют божьи коровки? Вот уж про них точно сказать «В тесноте, да не в обиде». Божьи коровки летом живут поодиночке, не обращая друг на друга внимания, но осенью многочисленными стаями слетаются в места зимовок</a:t>
            </a:r>
            <a:r>
              <a:rPr lang="ru-RU" sz="1600" dirty="0" smtClean="0">
                <a:solidFill>
                  <a:schemeClr val="bg1"/>
                </a:solidFill>
                <a:latin typeface="Times New Roman" pitchFamily="18" charset="0"/>
                <a:cs typeface="Times New Roman" pitchFamily="18" charset="0"/>
              </a:rPr>
              <a:t>.</a:t>
            </a:r>
            <a:r>
              <a:rPr lang="ru-RU" sz="1600" dirty="0">
                <a:solidFill>
                  <a:schemeClr val="bg1"/>
                </a:solidFill>
                <a:latin typeface="Times New Roman" pitchFamily="18" charset="0"/>
                <a:cs typeface="Times New Roman" pitchFamily="18" charset="0"/>
              </a:rPr>
              <a:t> Целой толпой набиваются они в трещины, щели, можно увидеть из под камнями. Плотно прижавшись друг к другу, ждут они прихода весны.</a:t>
            </a:r>
            <a:br>
              <a:rPr lang="ru-RU" sz="1600" dirty="0">
                <a:solidFill>
                  <a:schemeClr val="bg1"/>
                </a:solidFill>
                <a:latin typeface="Times New Roman" pitchFamily="18" charset="0"/>
                <a:cs typeface="Times New Roman" pitchFamily="18" charset="0"/>
              </a:rPr>
            </a:br>
            <a:r>
              <a:rPr lang="ru-RU" sz="1600" dirty="0"/>
              <a:t> </a:t>
            </a:r>
            <a:br>
              <a:rPr lang="ru-RU" sz="1600" dirty="0"/>
            </a:br>
            <a:endParaRPr lang="ru-RU" sz="1600" dirty="0">
              <a:latin typeface="Times New Roman" pitchFamily="18" charset="0"/>
              <a:cs typeface="Times New Roman" pitchFamily="18" charset="0"/>
            </a:endParaRPr>
          </a:p>
        </p:txBody>
      </p:sp>
      <p:pic>
        <p:nvPicPr>
          <p:cNvPr id="5123" name="Picture 3" descr="d:\МОИ ПАПКИ\Desktop\экология\экология\595.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55769" y="1600200"/>
            <a:ext cx="6032462"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3871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МОИ ПАПКИ\Desktop\экология\экология\img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1483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МОИ ПАПКИ\Desktop\рыба\b56588d1686f67d2b485afdffa02dc85.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622"/>
            <a:ext cx="9144000" cy="6809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4552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46650"/>
          </a:xfrm>
        </p:spPr>
        <p:txBody>
          <a:bodyPr>
            <a:normAutofit/>
          </a:bodyPr>
          <a:lstStyle/>
          <a:p>
            <a:r>
              <a:rPr lang="ru-RU" sz="1800" dirty="0" smtClean="0">
                <a:latin typeface="Times New Roman" pitchFamily="18" charset="0"/>
                <a:cs typeface="Times New Roman" pitchFamily="18" charset="0"/>
              </a:rPr>
              <a:t>Вопросы</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dirty="0" smtClean="0">
                <a:latin typeface="Times New Roman" pitchFamily="18" charset="0"/>
                <a:cs typeface="Times New Roman" pitchFamily="18" charset="0"/>
              </a:rPr>
              <a:t>1.как выдумаете, боятся ли звери, живущие в лесу, зимы?</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2. Что их спасает от зимней стужи? От хищников?</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3. Чем питается зимой белка, заяц?</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4. Как лиса выслеживает зимой добычу?</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5.Почему к зиме барсук, медведь накапливают жир, белка запасает корм, а заяц и лиса – нет?</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6. Как зиму проводит ёж?</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7. Как изменяется образ жизни зимующих птиц? Чем они питаются?</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8. Где проводят зиму насекомые?</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9. Как зимуют лягушки, рыбы?</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10. Как можно </a:t>
            </a:r>
            <a:r>
              <a:rPr lang="ru-RU" sz="1800" dirty="0">
                <a:latin typeface="Times New Roman" pitchFamily="18" charset="0"/>
                <a:cs typeface="Times New Roman" pitchFamily="18" charset="0"/>
              </a:rPr>
              <a:t>п</a:t>
            </a:r>
            <a:r>
              <a:rPr lang="ru-RU" sz="1800" dirty="0" smtClean="0">
                <a:latin typeface="Times New Roman" pitchFamily="18" charset="0"/>
                <a:cs typeface="Times New Roman" pitchFamily="18" charset="0"/>
              </a:rPr>
              <a:t>омочь лесным зверям, птицам, рыбам зимой?</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35951135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96752"/>
            <a:ext cx="8229600" cy="2808312"/>
          </a:xfrm>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val="47389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700808"/>
          </a:xfrm>
        </p:spPr>
        <p:txBody>
          <a:bodyPr>
            <a:normAutofit/>
          </a:bodyPr>
          <a:lstStyle/>
          <a:p>
            <a:r>
              <a:rPr lang="ru-RU" sz="1800" dirty="0" smtClean="0">
                <a:solidFill>
                  <a:schemeClr val="bg1"/>
                </a:solidFill>
                <a:latin typeface="Times New Roman" pitchFamily="18" charset="0"/>
                <a:cs typeface="Times New Roman" pitchFamily="18" charset="0"/>
              </a:rPr>
              <a:t>Белая и холодная пришла на землю зима.</a:t>
            </a:r>
            <a:r>
              <a:rPr lang="en-US" sz="1800" dirty="0" smtClean="0">
                <a:solidFill>
                  <a:schemeClr val="bg1"/>
                </a:solidFill>
                <a:latin typeface="Times New Roman" pitchFamily="18" charset="0"/>
                <a:cs typeface="Times New Roman" pitchFamily="18" charset="0"/>
              </a:rPr>
              <a:t> </a:t>
            </a:r>
            <a:r>
              <a:rPr lang="ru-RU" sz="1800" dirty="0" smtClean="0">
                <a:solidFill>
                  <a:schemeClr val="bg1"/>
                </a:solidFill>
                <a:latin typeface="Times New Roman" pitchFamily="18" charset="0"/>
                <a:cs typeface="Times New Roman" pitchFamily="18" charset="0"/>
              </a:rPr>
              <a:t>Потонул в снегу лес, и спрятались под ним плоды и семена, ещё недоступнее стали корни растений. Нет ни сочной травки, ни мягких листьев на деревьях. Не боятся звери зимы. От лютой стужи их спасает пушистая тёплая шерсть. У зайца, и белки меняется и окраска шерсти, чтобы лучше спрятаться от хищников.</a:t>
            </a:r>
            <a:endParaRPr lang="ru-RU" sz="1800" dirty="0">
              <a:solidFill>
                <a:schemeClr val="bg1"/>
              </a:solidFill>
            </a:endParaRPr>
          </a:p>
        </p:txBody>
      </p:sp>
      <p:pic>
        <p:nvPicPr>
          <p:cNvPr id="3074" name="Picture 2" descr="d:\МОИ ПАПКИ\Desktop\экология\экология\img11.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6349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14202"/>
          </a:xfrm>
        </p:spPr>
        <p:txBody>
          <a:bodyPr>
            <a:normAutofit/>
          </a:bodyPr>
          <a:lstStyle/>
          <a:p>
            <a:r>
              <a:rPr lang="ru-RU" sz="2400" dirty="0">
                <a:solidFill>
                  <a:schemeClr val="bg1"/>
                </a:solidFill>
                <a:latin typeface="Times New Roman" pitchFamily="18" charset="0"/>
                <a:cs typeface="Times New Roman" pitchFamily="18" charset="0"/>
              </a:rPr>
              <a:t>Н</a:t>
            </a:r>
            <a:r>
              <a:rPr lang="ru-RU" sz="2400" dirty="0" smtClean="0">
                <a:solidFill>
                  <a:schemeClr val="bg1"/>
                </a:solidFill>
                <a:latin typeface="Times New Roman" pitchFamily="18" charset="0"/>
                <a:cs typeface="Times New Roman" pitchFamily="18" charset="0"/>
              </a:rPr>
              <a:t>е страшен им и голод. Хоть и нет в лесу ни орехов, ни грибов, но белка запасла их ещё летом и осенью, а теперь отыскивает свои кладовые. С удовольствием ест она и семена еловых шишек, которых и зимой в лесу много.</a:t>
            </a:r>
            <a:endParaRPr lang="ru-RU" sz="2400" dirty="0">
              <a:solidFill>
                <a:schemeClr val="bg1"/>
              </a:solidFill>
              <a:latin typeface="Times New Roman" pitchFamily="18" charset="0"/>
              <a:cs typeface="Times New Roman" pitchFamily="18" charset="0"/>
            </a:endParaRPr>
          </a:p>
        </p:txBody>
      </p:sp>
      <p:pic>
        <p:nvPicPr>
          <p:cNvPr id="4098" name="Picture 2" descr="d:\МОИ ПАПКИ\Desktop\экология\экология\3549642.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99356" y="2348880"/>
            <a:ext cx="4105944" cy="381642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МОИ ПАПКИ\Desktop\экология\экология\AzJwRzXRT5Q.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648200" y="2420887"/>
            <a:ext cx="4038600" cy="3744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62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solidFill>
                  <a:schemeClr val="bg1"/>
                </a:solidFill>
                <a:latin typeface="Times New Roman" pitchFamily="18" charset="0"/>
                <a:cs typeface="Times New Roman" pitchFamily="18" charset="0"/>
              </a:rPr>
              <a:t>А вот зайцы, лисы, лоси ничего не запасли. Заяц  питается корой молодых деревьев, осинок, берез, ив. Раскапывает снег и ест озимые, бегает на огороды грызть кочерыжки, скачет к стогам сена.</a:t>
            </a:r>
            <a:endParaRPr lang="ru-RU" sz="2000" dirty="0">
              <a:solidFill>
                <a:schemeClr val="bg1"/>
              </a:solidFill>
              <a:latin typeface="Times New Roman" pitchFamily="18" charset="0"/>
              <a:cs typeface="Times New Roman" pitchFamily="18" charset="0"/>
            </a:endParaRPr>
          </a:p>
        </p:txBody>
      </p:sp>
      <p:pic>
        <p:nvPicPr>
          <p:cNvPr id="5122" name="Picture 2" descr="d:\МОИ ПАПКИ\Desktop\экология\экология\maxresdefault.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7504" y="2727324"/>
            <a:ext cx="4388296" cy="322195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d:\МОИ ПАПКИ\Desktop\экология\экология\qF1Pm1SfHpc.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48200" y="2780928"/>
            <a:ext cx="4038600"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6934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МОИ ПАПКИ\Desktop\экология\экология\img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898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Ходит рыжая по снегу и тщательно его обнюхивает. Это она норки мышей под снегом отыскивает. Так мышами, в основном, и кормится всю зиму.</a:t>
            </a:r>
            <a:endParaRPr lang="ru-RU" sz="1600" dirty="0">
              <a:solidFill>
                <a:schemeClr val="bg1"/>
              </a:solidFill>
              <a:latin typeface="Times New Roman" pitchFamily="18" charset="0"/>
              <a:cs typeface="Times New Roman" pitchFamily="18" charset="0"/>
            </a:endParaRPr>
          </a:p>
        </p:txBody>
      </p:sp>
      <p:pic>
        <p:nvPicPr>
          <p:cNvPr id="7170" name="Picture 2" descr="d:\МОИ ПАПКИ\Desktop\экология\экология\8042.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457200" y="2516981"/>
            <a:ext cx="4038600" cy="26924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d:\МОИ ПАПКИ\Desktop\экология\экология\3061187444.jpe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648200" y="2518365"/>
            <a:ext cx="4038600" cy="2689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8720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628800"/>
          </a:xfrm>
        </p:spPr>
        <p:txBody>
          <a:bodyPr>
            <a:normAutofit/>
          </a:bodyPr>
          <a:lstStyle/>
          <a:p>
            <a:r>
              <a:rPr lang="ru-RU" sz="1600" dirty="0" smtClean="0">
                <a:solidFill>
                  <a:schemeClr val="bg1"/>
                </a:solidFill>
                <a:latin typeface="Times New Roman" pitchFamily="18" charset="0"/>
                <a:cs typeface="Times New Roman" pitchFamily="18" charset="0"/>
              </a:rPr>
              <a:t>Лось – самый большой зверь, живущий в наших лесах. Он больше коровы и выше лошади. Ноги большие длинные, копыта широкие, он легко передвигается по снегу. Своими копытами он может убить волка. Волк основной враг лося. Лось питается корой ветками</a:t>
            </a:r>
            <a:endParaRPr lang="ru-RU" sz="1600" dirty="0">
              <a:solidFill>
                <a:schemeClr val="bg1"/>
              </a:solidFill>
              <a:latin typeface="Times New Roman" pitchFamily="18" charset="0"/>
              <a:cs typeface="Times New Roman" pitchFamily="18" charset="0"/>
            </a:endParaRPr>
          </a:p>
        </p:txBody>
      </p:sp>
      <p:pic>
        <p:nvPicPr>
          <p:cNvPr id="8194" name="Picture 2" descr="d:\МОИ ПАПКИ\Desktop\экология\экология\20190211-los.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59712" y="1600200"/>
            <a:ext cx="602457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9955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dirty="0" smtClean="0">
                <a:solidFill>
                  <a:schemeClr val="bg1"/>
                </a:solidFill>
                <a:latin typeface="Times New Roman" pitchFamily="18" charset="0"/>
                <a:cs typeface="Times New Roman" pitchFamily="18" charset="0"/>
              </a:rPr>
              <a:t>Часто зимой от холода лоси зарываются в снег почти полностью, торчит только голова и холка – так лосю теплее</a:t>
            </a:r>
            <a:endParaRPr lang="ru-RU" sz="1600" dirty="0">
              <a:solidFill>
                <a:schemeClr val="bg1"/>
              </a:solidFill>
              <a:latin typeface="Times New Roman" pitchFamily="18" charset="0"/>
              <a:cs typeface="Times New Roman" pitchFamily="18" charset="0"/>
            </a:endParaRPr>
          </a:p>
        </p:txBody>
      </p:sp>
      <p:pic>
        <p:nvPicPr>
          <p:cNvPr id="9218" name="Picture 2" descr="d:\МОИ ПАПКИ\Desktop\экология\экология\s1200_(1).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11560" y="1556792"/>
            <a:ext cx="7776864" cy="4833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63029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TotalTime>
  <Words>469</Words>
  <Application>Microsoft Office PowerPoint</Application>
  <PresentationFormat>Экран (4:3)</PresentationFormat>
  <Paragraphs>17</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Презентация PowerPoint</vt:lpstr>
      <vt:lpstr>Цель: расширять и углублять представление о зимовке зверей, птиц, рыб, насекомых</vt:lpstr>
      <vt:lpstr>Белая и холодная пришла на землю зима. Потонул в снегу лес, и спрятались под ним плоды и семена, ещё недоступнее стали корни растений. Нет ни сочной травки, ни мягких листьев на деревьях. Не боятся звери зимы. От лютой стужи их спасает пушистая тёплая шерсть. У зайца, и белки меняется и окраска шерсти, чтобы лучше спрятаться от хищников.</vt:lpstr>
      <vt:lpstr>Не страшен им и голод. Хоть и нет в лесу ни орехов, ни грибов, но белка запасла их ещё летом и осенью, а теперь отыскивает свои кладовые. С удовольствием ест она и семена еловых шишек, которых и зимой в лесу много.</vt:lpstr>
      <vt:lpstr>А вот зайцы, лисы, лоси ничего не запасли. Заяц  питается корой молодых деревьев, осинок, берез, ив. Раскапывает снег и ест озимые, бегает на огороды грызть кочерыжки, скачет к стогам сена.</vt:lpstr>
      <vt:lpstr>Презентация PowerPoint</vt:lpstr>
      <vt:lpstr>Ходит рыжая по снегу и тщательно его обнюхивает. Это она норки мышей под снегом отыскивает. Так мышами, в основном, и кормится всю зиму.</vt:lpstr>
      <vt:lpstr>Лось – самый большой зверь, живущий в наших лесах. Он больше коровы и выше лошади. Ноги большие длинные, копыта широкие, он легко передвигается по снегу. Своими копытами он может убить волка. Волк основной враг лося. Лось питается корой ветками</vt:lpstr>
      <vt:lpstr>Часто зимой от холода лоси зарываются в снег почти полностью, торчит только голова и холка – так лосю теплее</vt:lpstr>
      <vt:lpstr>Презентация PowerPoint</vt:lpstr>
      <vt:lpstr>Презентация PowerPoint</vt:lpstr>
      <vt:lpstr>Барсуки готовясь к зимней спячке, отъедаются и сильно жиреют. Перед тем как улечься спать, они сгребают  в нору сухие листья и готовят себе мягкие постельки.</vt:lpstr>
      <vt:lpstr>Еж делает в ямке на земле небольшое гнездо из сухой листвы, травы, мха. В ней он залегает в спячку до весны</vt:lpstr>
      <vt:lpstr>Медвежьего корма нет в лесу. Но медведь не плохо устроился: спит всю зиму в своей берлоге и ничего не ест. Живет он в это время за счет жира, который накопил в своем теле еще летом и осенью.</vt:lpstr>
      <vt:lpstr>Бурундук . Зимой он спит залегая в норы в октябре – ноябре. Бурундуки засыпают не так крепко, как например. Суслики или сурки. Они просыпаются среди зимы, подкрепляются немного, а затем снова засыпают.</vt:lpstr>
      <vt:lpstr>Презентация PowerPoint</vt:lpstr>
      <vt:lpstr>Птицы в это время года приближаются к жилью человека. Снегири питаются – ягодами рябины.</vt:lpstr>
      <vt:lpstr>Воробьи и голуби ищут крошки и остатки пищи на земле.</vt:lpstr>
      <vt:lpstr>Презентация PowerPoint</vt:lpstr>
      <vt:lpstr>Но зверям и птицам зимой нередко бывает голодно. Поэтому их надо подкармливать: в лесу развешивают заготовленные вешки, раскладывают сено, морковь, листья капусты, орехи и желуди. Делают кормушки для птиц.</vt:lpstr>
      <vt:lpstr>Презентация PowerPoint</vt:lpstr>
      <vt:lpstr>Презентация PowerPoint</vt:lpstr>
      <vt:lpstr>Презентация PowerPoint</vt:lpstr>
      <vt:lpstr>Презентация PowerPoint</vt:lpstr>
      <vt:lpstr> Как зимуют божьи коровки? Вот уж про них точно сказать «В тесноте, да не в обиде». Божьи коровки летом живут поодиночке, не обращая друг на друга внимания, но осенью многочисленными стаями слетаются в места зимовок. Целой толпой набиваются они в трещины, щели, можно увидеть из под камнями. Плотно прижавшись друг к другу, ждут они прихода весны.   </vt:lpstr>
      <vt:lpstr>Презентация PowerPoint</vt:lpstr>
      <vt:lpstr>Презентация PowerPoint</vt:lpstr>
      <vt:lpstr>Вопросы  1.как выдумаете, боятся ли звери, живущие в лесу, зимы? 2. Что их спасает от зимней стужи? От хищников? 3. Чем питается зимой белка, заяц? 4. Как лиса выслеживает зимой добычу? 5.Почему к зиме барсук, медведь накапливают жир, белка запасает корм, а заяц и лиса – нет? 6. Как зиму проводит ёж? 7. Как изменяется образ жизни зимующих птиц? Чем они питаются? 8. Где проводят зиму насекомые? 9. Как зимуют лягушки, рыбы? 10. Как можно помочь лесным зверям, птицам, рыбам зимой?    </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24</cp:revision>
  <dcterms:created xsi:type="dcterms:W3CDTF">2022-03-10T09:44:54Z</dcterms:created>
  <dcterms:modified xsi:type="dcterms:W3CDTF">2022-03-15T05:27:37Z</dcterms:modified>
</cp:coreProperties>
</file>