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60" r:id="rId5"/>
    <p:sldId id="263" r:id="rId6"/>
    <p:sldId id="268" r:id="rId7"/>
    <p:sldId id="261" r:id="rId8"/>
    <p:sldId id="262" r:id="rId9"/>
    <p:sldId id="264" r:id="rId10"/>
    <p:sldId id="265" r:id="rId11"/>
    <p:sldId id="266" r:id="rId12"/>
    <p:sldId id="267" r:id="rId13"/>
    <p:sldId id="269" r:id="rId14"/>
    <p:sldId id="270" r:id="rId15"/>
  </p:sldIdLst>
  <p:sldSz cx="9144000" cy="6858000" type="screen4x3"/>
  <p:notesSz cx="6889750" cy="10021888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3" d="100"/>
          <a:sy n="73" d="100"/>
        </p:scale>
        <p:origin x="1122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K:\ProPowerPoint\Шаблоны\Природа\MirPtits.jpg">
            <a:extLst>
              <a:ext uri="{FF2B5EF4-FFF2-40B4-BE49-F238E27FC236}">
                <a16:creationId xmlns:a16="http://schemas.microsoft.com/office/drawing/2014/main" id="{6C71B1C0-BA24-4D22-9C87-57744BDAA2D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2700"/>
            <a:ext cx="9153525" cy="6870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11560" y="116632"/>
            <a:ext cx="7772400" cy="1470025"/>
          </a:xfrm>
        </p:spPr>
        <p:txBody>
          <a:bodyPr/>
          <a:lstStyle>
            <a:lvl1pPr>
              <a:defRPr b="1">
                <a:solidFill>
                  <a:schemeClr val="bg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87624" y="5445224"/>
            <a:ext cx="6400800" cy="936104"/>
          </a:xfrm>
        </p:spPr>
        <p:txBody>
          <a:bodyPr/>
          <a:lstStyle>
            <a:lvl1pPr marL="0" indent="0" algn="ctr">
              <a:buNone/>
              <a:defRPr b="1">
                <a:solidFill>
                  <a:schemeClr val="bg1">
                    <a:lumMod val="8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53601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K:\ProPowerPoint\Шаблоны\Природа\MirPtitsSlaid.jpg">
            <a:extLst>
              <a:ext uri="{FF2B5EF4-FFF2-40B4-BE49-F238E27FC236}">
                <a16:creationId xmlns:a16="http://schemas.microsoft.com/office/drawing/2014/main" id="{1CF8FA0D-2D21-4740-B743-AF625AD5DEA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11430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000907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K:\ProPowerPoint\Шаблоны\Природа\MirPtitsSlaid.jpg">
            <a:extLst>
              <a:ext uri="{FF2B5EF4-FFF2-40B4-BE49-F238E27FC236}">
                <a16:creationId xmlns:a16="http://schemas.microsoft.com/office/drawing/2014/main" id="{EA58BA08-5CF3-4032-BE9E-CFAC1B0CBDA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Заголовок 1">
            <a:extLst>
              <a:ext uri="{FF2B5EF4-FFF2-40B4-BE49-F238E27FC236}">
                <a16:creationId xmlns:a16="http://schemas.microsoft.com/office/drawing/2014/main" id="{6DAA0AA8-DC03-4F4A-B384-024A2797682B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11588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</a:p>
        </p:txBody>
      </p:sp>
      <p:sp>
        <p:nvSpPr>
          <p:cNvPr id="1028" name="Текст 2">
            <a:extLst>
              <a:ext uri="{FF2B5EF4-FFF2-40B4-BE49-F238E27FC236}">
                <a16:creationId xmlns:a16="http://schemas.microsoft.com/office/drawing/2014/main" id="{713DFFF2-3EBE-4023-8021-D5C2F9BD3CBE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  <p:sldLayoutId id="2147483658" r:id="rId2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b="1" kern="1200">
          <a:solidFill>
            <a:schemeClr val="bg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jpg"/><Relationship Id="rId4" Type="http://schemas.openxmlformats.org/officeDocument/2006/relationships/image" Target="../media/image8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jpg"/><Relationship Id="rId5" Type="http://schemas.openxmlformats.org/officeDocument/2006/relationships/image" Target="../media/image12.jpg"/><Relationship Id="rId4" Type="http://schemas.openxmlformats.org/officeDocument/2006/relationships/image" Target="../media/image11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Заголовок 1">
            <a:extLst>
              <a:ext uri="{FF2B5EF4-FFF2-40B4-BE49-F238E27FC236}">
                <a16:creationId xmlns:a16="http://schemas.microsoft.com/office/drawing/2014/main" id="{DDCA6FAB-8678-48D3-8D6D-DE250780949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699792" y="2676286"/>
            <a:ext cx="5654904" cy="1584176"/>
          </a:xfrm>
        </p:spPr>
        <p:txBody>
          <a:bodyPr/>
          <a:lstStyle/>
          <a:p>
            <a:r>
              <a:rPr lang="ru-RU" alt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Тема: «Почему у птиц разные клювы»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371C4FB3-6792-40EA-B71A-1E638266428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0" y="26517"/>
            <a:ext cx="9036496" cy="648494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МБДОУ «Детский сад №1 «Аленушка» Туринского городского округа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г.Туринск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00A24ED-ACF5-4D05-BC16-6A36CB4E856B}"/>
              </a:ext>
            </a:extLst>
          </p:cNvPr>
          <p:cNvSpPr txBox="1"/>
          <p:nvPr/>
        </p:nvSpPr>
        <p:spPr>
          <a:xfrm>
            <a:off x="25354" y="504082"/>
            <a:ext cx="6408712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85000"/>
                  </a:prstClr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Команда: Зеленый патруль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85000"/>
                  </a:prstClr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Направление: «Естественные науки (экология и окружающий мир)»</a:t>
            </a:r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A5BA6825-5557-4825-8ACF-2D87CA0D3DB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6" r="108"/>
          <a:stretch/>
        </p:blipFill>
        <p:spPr>
          <a:xfrm>
            <a:off x="6660232" y="348864"/>
            <a:ext cx="2016224" cy="2032713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EC6ED85A-954E-4BF9-BBCE-C81E87EE7E3C}"/>
              </a:ext>
            </a:extLst>
          </p:cNvPr>
          <p:cNvSpPr txBox="1"/>
          <p:nvPr/>
        </p:nvSpPr>
        <p:spPr>
          <a:xfrm>
            <a:off x="611560" y="5373216"/>
            <a:ext cx="606127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Участники: старшая группа</a:t>
            </a:r>
          </a:p>
          <a:p>
            <a:r>
              <a:rPr lang="ru-RU" dirty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Руководитель: воспитатель Классен </a:t>
            </a:r>
            <a:r>
              <a:rPr lang="ru-RU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Анжелика Михайловна</a:t>
            </a:r>
            <a:endParaRPr lang="ru-RU" dirty="0">
              <a:solidFill>
                <a:schemeClr val="bg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2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 tmFilter="0, 0; .2, .5; .8, .5; 1, 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1" dur="250" autoRev="1" fill="hold"/>
                                        <p:tgtEl>
                                          <p:spTgt spid="409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8" grpId="0"/>
      <p:bldP spid="3" grpId="0" build="p"/>
      <p:bldP spid="7" grpId="0"/>
      <p:bldP spid="1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K:\ProPowerPoint\Шаблоны\ПРИРОДА\Мир птиц\MirPtitsPrint.jpg">
            <a:extLst>
              <a:ext uri="{FF2B5EF4-FFF2-40B4-BE49-F238E27FC236}">
                <a16:creationId xmlns:a16="http://schemas.microsoft.com/office/drawing/2014/main" id="{3EAEB7B3-6A82-488B-ADD4-1577E84F9AA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3" name="Заголовок 1">
            <a:extLst>
              <a:ext uri="{FF2B5EF4-FFF2-40B4-BE49-F238E27FC236}">
                <a16:creationId xmlns:a16="http://schemas.microsoft.com/office/drawing/2014/main" id="{27F0B8E0-52CC-43D6-9F90-772ABFBB43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86817" y="637747"/>
            <a:ext cx="6696273" cy="648816"/>
          </a:xfrm>
        </p:spPr>
        <p:txBody>
          <a:bodyPr/>
          <a:lstStyle/>
          <a:p>
            <a:r>
              <a:rPr lang="ru-RU" altLang="ru-RU" sz="20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Составление театрализованного представления «Чей нос лучше» (по мотивам сказки «Чей нос лучше» </a:t>
            </a:r>
            <a:r>
              <a:rPr lang="ru-RU" altLang="ru-RU" sz="2000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В.Бьянки</a:t>
            </a:r>
            <a:r>
              <a:rPr lang="ru-RU" altLang="ru-RU" sz="20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40D13900-605F-4225-A0AF-DDC0198F683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31110" y="1464093"/>
            <a:ext cx="5008086" cy="2480857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D0B2B930-7045-49A4-8705-0E4D21249AF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36605" y="3138183"/>
            <a:ext cx="3275856" cy="2356796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A6A368F4-7253-465B-BF82-257D7B2B032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885620" y="4377143"/>
            <a:ext cx="4427984" cy="2380504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C1AF9E54-4CC7-4B20-AD65-8D9A79DAF508}"/>
              </a:ext>
            </a:extLst>
          </p:cNvPr>
          <p:cNvSpPr txBox="1"/>
          <p:nvPr/>
        </p:nvSpPr>
        <p:spPr>
          <a:xfrm>
            <a:off x="3707904" y="154458"/>
            <a:ext cx="466344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Заключительный этап</a:t>
            </a:r>
          </a:p>
        </p:txBody>
      </p:sp>
    </p:spTree>
    <p:extLst>
      <p:ext uri="{BB962C8B-B14F-4D97-AF65-F5344CB8AC3E}">
        <p14:creationId xmlns:p14="http://schemas.microsoft.com/office/powerpoint/2010/main" val="25648117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K:\ProPowerPoint\Шаблоны\ПРИРОДА\Мир птиц\MirPtitsPrint.jpg">
            <a:extLst>
              <a:ext uri="{FF2B5EF4-FFF2-40B4-BE49-F238E27FC236}">
                <a16:creationId xmlns:a16="http://schemas.microsoft.com/office/drawing/2014/main" id="{3EAEB7B3-6A82-488B-ADD4-1577E84F9AA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3" name="Заголовок 1">
            <a:extLst>
              <a:ext uri="{FF2B5EF4-FFF2-40B4-BE49-F238E27FC236}">
                <a16:creationId xmlns:a16="http://schemas.microsoft.com/office/drawing/2014/main" id="{27F0B8E0-52CC-43D6-9F90-772ABFBB43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08175" y="115888"/>
            <a:ext cx="6696273" cy="648816"/>
          </a:xfrm>
        </p:spPr>
        <p:txBody>
          <a:bodyPr/>
          <a:lstStyle/>
          <a:p>
            <a:r>
              <a:rPr lang="ru-RU" altLang="ru-RU" sz="2000" b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Подведение итогов проекта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62F41BD-6E5B-4211-AE7C-E7500F316A96}"/>
              </a:ext>
            </a:extLst>
          </p:cNvPr>
          <p:cNvSpPr txBox="1"/>
          <p:nvPr/>
        </p:nvSpPr>
        <p:spPr>
          <a:xfrm>
            <a:off x="4541655" y="580038"/>
            <a:ext cx="14963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Мы узнали: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2CB2F51-2CDA-4133-B2E5-41269C05E0D6}"/>
              </a:ext>
            </a:extLst>
          </p:cNvPr>
          <p:cNvSpPr txBox="1"/>
          <p:nvPr/>
        </p:nvSpPr>
        <p:spPr>
          <a:xfrm>
            <a:off x="2090323" y="841427"/>
            <a:ext cx="2617677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Строение клюва птиц связано с образом жизни:</a:t>
            </a: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Самый прочный клюв у дятла, клюв ему нужен, чтобы долбить деревья и добывать из под коры вредных жуков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 typeface="Wingdings" panose="05000000000000000000" pitchFamily="2" charset="2"/>
              <a:buChar char="§"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 самый маленький клюв у колибри. Она живет там, где много цветов, поэтому ей нужен клюв, чтобы собирать нектар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9EBF00C1-79D1-4140-8AA9-FEB4588BA5E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1265" y="949370"/>
            <a:ext cx="4409470" cy="2846690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351AF29D-B4E4-4019-B1BC-06621A0AF39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2039" y="3787298"/>
            <a:ext cx="3951755" cy="32553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72399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3" grpId="0"/>
      <p:bldP spid="2" grpId="0"/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K:\ProPowerPoint\Шаблоны\ПРИРОДА\Мир птиц\MirPtitsPrint.jpg">
            <a:extLst>
              <a:ext uri="{FF2B5EF4-FFF2-40B4-BE49-F238E27FC236}">
                <a16:creationId xmlns:a16="http://schemas.microsoft.com/office/drawing/2014/main" id="{3EAEB7B3-6A82-488B-ADD4-1577E84F9AA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3" name="Заголовок 1">
            <a:extLst>
              <a:ext uri="{FF2B5EF4-FFF2-40B4-BE49-F238E27FC236}">
                <a16:creationId xmlns:a16="http://schemas.microsoft.com/office/drawing/2014/main" id="{27F0B8E0-52CC-43D6-9F90-772ABFBB43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08175" y="115888"/>
            <a:ext cx="6696273" cy="648816"/>
          </a:xfrm>
        </p:spPr>
        <p:txBody>
          <a:bodyPr/>
          <a:lstStyle/>
          <a:p>
            <a:r>
              <a:rPr lang="ru-RU" altLang="ru-RU" sz="20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Человек использует в своей жизни приспособления, похожие на клювы птиц</a:t>
            </a: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38505EF0-BBB6-4B50-B685-45AE7D16DD8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61594" y="1210533"/>
            <a:ext cx="2420889" cy="1686469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F2C76138-EE06-4CAD-86C8-FC078A9A1EC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40165" y="1161530"/>
            <a:ext cx="2090511" cy="1752857"/>
          </a:xfrm>
          <a:prstGeom prst="rect">
            <a:avLst/>
          </a:prstGeom>
        </p:spPr>
      </p:pic>
      <p:sp>
        <p:nvSpPr>
          <p:cNvPr id="4" name="Стрелка: вправо 3">
            <a:extLst>
              <a:ext uri="{FF2B5EF4-FFF2-40B4-BE49-F238E27FC236}">
                <a16:creationId xmlns:a16="http://schemas.microsoft.com/office/drawing/2014/main" id="{50AB03AF-EF3B-4E6E-8C25-DCD86B16E1CF}"/>
              </a:ext>
            </a:extLst>
          </p:cNvPr>
          <p:cNvSpPr/>
          <p:nvPr/>
        </p:nvSpPr>
        <p:spPr>
          <a:xfrm>
            <a:off x="4631606" y="1859834"/>
            <a:ext cx="759435" cy="50405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348C144-0A5A-4727-823B-827C83458C90}"/>
              </a:ext>
            </a:extLst>
          </p:cNvPr>
          <p:cNvSpPr txBox="1"/>
          <p:nvPr/>
        </p:nvSpPr>
        <p:spPr>
          <a:xfrm>
            <a:off x="2624499" y="705758"/>
            <a:ext cx="15224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Клюв попугая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3FEB79A-FA38-4567-A77C-8F72AAF3F8B7}"/>
              </a:ext>
            </a:extLst>
          </p:cNvPr>
          <p:cNvSpPr txBox="1"/>
          <p:nvPr/>
        </p:nvSpPr>
        <p:spPr>
          <a:xfrm>
            <a:off x="5628515" y="638535"/>
            <a:ext cx="18544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Консервный нож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C942197E-04A0-41E8-B457-E1AEBE477F8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189356" y="4120667"/>
            <a:ext cx="1814731" cy="2053679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8F2CBA6B-ACB7-4F8B-83D2-3417E3F232ED}"/>
              </a:ext>
            </a:extLst>
          </p:cNvPr>
          <p:cNvSpPr txBox="1"/>
          <p:nvPr/>
        </p:nvSpPr>
        <p:spPr>
          <a:xfrm>
            <a:off x="2254984" y="3593745"/>
            <a:ext cx="16834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Клюв портнихи</a:t>
            </a:r>
          </a:p>
        </p:txBody>
      </p:sp>
      <p:sp>
        <p:nvSpPr>
          <p:cNvPr id="11" name="Стрелка: вправо 10">
            <a:extLst>
              <a:ext uri="{FF2B5EF4-FFF2-40B4-BE49-F238E27FC236}">
                <a16:creationId xmlns:a16="http://schemas.microsoft.com/office/drawing/2014/main" id="{00E1E5F8-463D-4655-83DC-77FC38C593CD}"/>
              </a:ext>
            </a:extLst>
          </p:cNvPr>
          <p:cNvSpPr/>
          <p:nvPr/>
        </p:nvSpPr>
        <p:spPr>
          <a:xfrm>
            <a:off x="4709212" y="4895478"/>
            <a:ext cx="759435" cy="50405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C9FFA62E-8607-44F9-9F2F-80FA021671C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834134" y="3963077"/>
            <a:ext cx="1972464" cy="2136873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20D4D852-07C3-4AB8-9B9B-2E0DD871ED5D}"/>
              </a:ext>
            </a:extLst>
          </p:cNvPr>
          <p:cNvSpPr txBox="1"/>
          <p:nvPr/>
        </p:nvSpPr>
        <p:spPr>
          <a:xfrm>
            <a:off x="5710599" y="3627476"/>
            <a:ext cx="19200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Иголка для шитья</a:t>
            </a:r>
          </a:p>
        </p:txBody>
      </p:sp>
    </p:spTree>
    <p:extLst>
      <p:ext uri="{BB962C8B-B14F-4D97-AF65-F5344CB8AC3E}">
        <p14:creationId xmlns:p14="http://schemas.microsoft.com/office/powerpoint/2010/main" val="12709388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000"/>
                            </p:stCondLst>
                            <p:childTnLst>
                              <p:par>
                                <p:cTn id="3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0"/>
                            </p:stCondLst>
                            <p:childTnLst>
                              <p:par>
                                <p:cTn id="3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500"/>
                            </p:stCondLst>
                            <p:childTnLst>
                              <p:par>
                                <p:cTn id="4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6500"/>
                            </p:stCondLst>
                            <p:childTnLst>
                              <p:par>
                                <p:cTn id="4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7500"/>
                            </p:stCondLst>
                            <p:childTnLst>
                              <p:par>
                                <p:cTn id="5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8500"/>
                            </p:stCondLst>
                            <p:childTnLst>
                              <p:par>
                                <p:cTn id="5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9500"/>
                            </p:stCondLst>
                            <p:childTnLst>
                              <p:par>
                                <p:cTn id="6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10000"/>
                            </p:stCondLst>
                            <p:childTnLst>
                              <p:par>
                                <p:cTn id="6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3" grpId="0"/>
      <p:bldP spid="4" grpId="0" animBg="1"/>
      <p:bldP spid="5" grpId="0"/>
      <p:bldP spid="6" grpId="0"/>
      <p:bldP spid="8" grpId="0"/>
      <p:bldP spid="11" grpId="0" animBg="1"/>
      <p:bldP spid="1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K:\ProPowerPoint\Шаблоны\ПРИРОДА\Мир птиц\MirPtitsPrint.jpg">
            <a:extLst>
              <a:ext uri="{FF2B5EF4-FFF2-40B4-BE49-F238E27FC236}">
                <a16:creationId xmlns:a16="http://schemas.microsoft.com/office/drawing/2014/main" id="{3EAEB7B3-6A82-488B-ADD4-1577E84F9AA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3" name="Заголовок 1">
            <a:extLst>
              <a:ext uri="{FF2B5EF4-FFF2-40B4-BE49-F238E27FC236}">
                <a16:creationId xmlns:a16="http://schemas.microsoft.com/office/drawing/2014/main" id="{27F0B8E0-52CC-43D6-9F90-772ABFBB43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08175" y="115888"/>
            <a:ext cx="6696273" cy="648816"/>
          </a:xfrm>
        </p:spPr>
        <p:txBody>
          <a:bodyPr/>
          <a:lstStyle/>
          <a:p>
            <a:r>
              <a:rPr lang="ru-RU" altLang="ru-RU" sz="20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Человек использует в своей жизни приспособления, похожие на клювы птиц</a:t>
            </a:r>
          </a:p>
        </p:txBody>
      </p:sp>
      <p:sp>
        <p:nvSpPr>
          <p:cNvPr id="4" name="Стрелка: вправо 3">
            <a:extLst>
              <a:ext uri="{FF2B5EF4-FFF2-40B4-BE49-F238E27FC236}">
                <a16:creationId xmlns:a16="http://schemas.microsoft.com/office/drawing/2014/main" id="{50AB03AF-EF3B-4E6E-8C25-DCD86B16E1CF}"/>
              </a:ext>
            </a:extLst>
          </p:cNvPr>
          <p:cNvSpPr/>
          <p:nvPr/>
        </p:nvSpPr>
        <p:spPr>
          <a:xfrm>
            <a:off x="4790494" y="2332045"/>
            <a:ext cx="759435" cy="50405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348C144-0A5A-4727-823B-827C83458C90}"/>
              </a:ext>
            </a:extLst>
          </p:cNvPr>
          <p:cNvSpPr txBox="1"/>
          <p:nvPr/>
        </p:nvSpPr>
        <p:spPr>
          <a:xfrm>
            <a:off x="2630083" y="974655"/>
            <a:ext cx="14125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Клюв Клеста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3FEB79A-FA38-4567-A77C-8F72AAF3F8B7}"/>
              </a:ext>
            </a:extLst>
          </p:cNvPr>
          <p:cNvSpPr txBox="1"/>
          <p:nvPr/>
        </p:nvSpPr>
        <p:spPr>
          <a:xfrm>
            <a:off x="5831168" y="1022289"/>
            <a:ext cx="20690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Монтажные клещи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F2CBA6B-ACB7-4F8B-83D2-3417E3F232ED}"/>
              </a:ext>
            </a:extLst>
          </p:cNvPr>
          <p:cNvSpPr txBox="1"/>
          <p:nvPr/>
        </p:nvSpPr>
        <p:spPr>
          <a:xfrm>
            <a:off x="2405213" y="3578537"/>
            <a:ext cx="16374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Клюв Колпицы</a:t>
            </a:r>
          </a:p>
        </p:txBody>
      </p:sp>
      <p:sp>
        <p:nvSpPr>
          <p:cNvPr id="11" name="Стрелка: вправо 10">
            <a:extLst>
              <a:ext uri="{FF2B5EF4-FFF2-40B4-BE49-F238E27FC236}">
                <a16:creationId xmlns:a16="http://schemas.microsoft.com/office/drawing/2014/main" id="{00E1E5F8-463D-4655-83DC-77FC38C593CD}"/>
              </a:ext>
            </a:extLst>
          </p:cNvPr>
          <p:cNvSpPr/>
          <p:nvPr/>
        </p:nvSpPr>
        <p:spPr>
          <a:xfrm>
            <a:off x="4791635" y="4724962"/>
            <a:ext cx="759435" cy="50405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20D4D852-07C3-4AB8-9B9B-2E0DD871ED5D}"/>
              </a:ext>
            </a:extLst>
          </p:cNvPr>
          <p:cNvSpPr txBox="1"/>
          <p:nvPr/>
        </p:nvSpPr>
        <p:spPr>
          <a:xfrm>
            <a:off x="5831168" y="3578537"/>
            <a:ext cx="18925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Кухонные щипцы</a:t>
            </a:r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9329F327-E6C4-400B-B802-86E9322B26F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89814" y="1421874"/>
            <a:ext cx="1975275" cy="1820342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4A2CD31F-DF5E-4CC0-9872-44A40CFB412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08175" y="1460625"/>
            <a:ext cx="2476501" cy="1757363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195D3DC0-D40C-4757-B24A-1E46ED5853D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985681" y="4153990"/>
            <a:ext cx="2476501" cy="2150059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6166E353-3AF2-4AB6-B924-D3E79E52622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658037" y="4084272"/>
            <a:ext cx="3000563" cy="22894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75078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4500"/>
                            </p:stCondLst>
                            <p:childTnLst>
                              <p:par>
                                <p:cTn id="3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500"/>
                            </p:stCondLst>
                            <p:childTnLst>
                              <p:par>
                                <p:cTn id="3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6500"/>
                            </p:stCondLst>
                            <p:childTnLst>
                              <p:par>
                                <p:cTn id="4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7500"/>
                            </p:stCondLst>
                            <p:childTnLst>
                              <p:par>
                                <p:cTn id="4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8500"/>
                            </p:stCondLst>
                            <p:childTnLst>
                              <p:par>
                                <p:cTn id="5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9500"/>
                            </p:stCondLst>
                            <p:childTnLst>
                              <p:par>
                                <p:cTn id="5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3" grpId="0"/>
      <p:bldP spid="4" grpId="0" animBg="1"/>
      <p:bldP spid="5" grpId="0"/>
      <p:bldP spid="6" grpId="0"/>
      <p:bldP spid="8" grpId="0"/>
      <p:bldP spid="11" grpId="0" animBg="1"/>
      <p:bldP spid="1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24BAE7A-0208-4AF5-A193-28EC67975BF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/>
              <a:t>Спасибо за внимание!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357A9264-8F6F-47A7-B9E5-96641C5BB31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803107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K:\ProPowerPoint\Шаблоны\ПРИРОДА\Мир птиц\MirPtitsPrint.jpg">
            <a:extLst>
              <a:ext uri="{FF2B5EF4-FFF2-40B4-BE49-F238E27FC236}">
                <a16:creationId xmlns:a16="http://schemas.microsoft.com/office/drawing/2014/main" id="{3EAEB7B3-6A82-488B-ADD4-1577E84F9AA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3" name="Заголовок 1">
            <a:extLst>
              <a:ext uri="{FF2B5EF4-FFF2-40B4-BE49-F238E27FC236}">
                <a16:creationId xmlns:a16="http://schemas.microsoft.com/office/drawing/2014/main" id="{27F0B8E0-52CC-43D6-9F90-772ABFBB43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08175" y="115888"/>
            <a:ext cx="6911975" cy="1143000"/>
          </a:xfrm>
        </p:spPr>
        <p:txBody>
          <a:bodyPr/>
          <a:lstStyle/>
          <a:p>
            <a:pPr algn="l"/>
            <a:r>
              <a:rPr lang="ru-RU" alt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Актуальность: </a:t>
            </a:r>
            <a:r>
              <a:rPr lang="ru-RU" altLang="ru-RU" sz="2000" b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нашем городе много разных птиц. У каждой птицы разные клювы. Нам стало интересно отчего зависит форма клюва и для чего служит. в наш непростой век, когда вопросы экологии значимы, как не когда. </a:t>
            </a:r>
          </a:p>
        </p:txBody>
      </p:sp>
      <p:sp>
        <p:nvSpPr>
          <p:cNvPr id="5124" name="Объект 2">
            <a:extLst>
              <a:ext uri="{FF2B5EF4-FFF2-40B4-BE49-F238E27FC236}">
                <a16:creationId xmlns:a16="http://schemas.microsoft.com/office/drawing/2014/main" id="{A435D600-6141-495B-88D5-2D185D22ACE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08175" y="1600200"/>
            <a:ext cx="6911975" cy="4997450"/>
          </a:xfrm>
        </p:spPr>
        <p:txBody>
          <a:bodyPr/>
          <a:lstStyle/>
          <a:p>
            <a:pPr marL="0" indent="0">
              <a:buNone/>
            </a:pPr>
            <a:r>
              <a:rPr lang="ru-RU" alt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Цель</a:t>
            </a:r>
            <a:r>
              <a:rPr lang="ru-RU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узнать для чего нужен клюв птицам</a:t>
            </a:r>
          </a:p>
          <a:p>
            <a:pPr marL="0" indent="0">
              <a:buNone/>
            </a:pPr>
            <a:r>
              <a:rPr lang="ru-RU" alt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Задачи: </a:t>
            </a:r>
          </a:p>
          <a:p>
            <a:pPr marL="0" indent="0">
              <a:buNone/>
            </a:pPr>
            <a:r>
              <a:rPr lang="ru-RU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познакомиться с разнообразием птиц и особенностями;</a:t>
            </a:r>
          </a:p>
          <a:p>
            <a:pPr marL="0" indent="0">
              <a:buNone/>
            </a:pPr>
            <a:r>
              <a:rPr lang="ru-RU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узнать, чем и как питаются птицы; </a:t>
            </a:r>
          </a:p>
          <a:p>
            <a:pPr marL="0" indent="0">
              <a:buNone/>
            </a:pPr>
            <a:r>
              <a:rPr lang="ru-RU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научиться собрать информацию о форме клювов</a:t>
            </a:r>
          </a:p>
          <a:p>
            <a:endParaRPr lang="ru-RU" alt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1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1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1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1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1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1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000"/>
                            </p:stCondLst>
                            <p:childTnLst>
                              <p:par>
                                <p:cTn id="2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1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1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1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4000"/>
                            </p:stCondLst>
                            <p:childTnLst>
                              <p:par>
                                <p:cTn id="3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1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1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51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0"/>
                            </p:stCondLst>
                            <p:childTnLst>
                              <p:par>
                                <p:cTn id="3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512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512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512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3" grpId="0"/>
      <p:bldP spid="5124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K:\ProPowerPoint\Шаблоны\ПРИРОДА\Мир птиц\MirPtitsPrint.jpg">
            <a:extLst>
              <a:ext uri="{FF2B5EF4-FFF2-40B4-BE49-F238E27FC236}">
                <a16:creationId xmlns:a16="http://schemas.microsoft.com/office/drawing/2014/main" id="{3EAEB7B3-6A82-488B-ADD4-1577E84F9AA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5989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3" name="Заголовок 1">
            <a:extLst>
              <a:ext uri="{FF2B5EF4-FFF2-40B4-BE49-F238E27FC236}">
                <a16:creationId xmlns:a16="http://schemas.microsoft.com/office/drawing/2014/main" id="{27F0B8E0-52CC-43D6-9F90-772ABFBB43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53424" y="-46613"/>
            <a:ext cx="6911975" cy="648816"/>
          </a:xfrm>
        </p:spPr>
        <p:txBody>
          <a:bodyPr/>
          <a:lstStyle/>
          <a:p>
            <a:pPr algn="l"/>
            <a:r>
              <a:rPr lang="ru-RU" altLang="ru-RU" sz="2000" b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Этапы работы:</a:t>
            </a:r>
          </a:p>
        </p:txBody>
      </p:sp>
      <p:sp>
        <p:nvSpPr>
          <p:cNvPr id="5124" name="Объект 2">
            <a:extLst>
              <a:ext uri="{FF2B5EF4-FFF2-40B4-BE49-F238E27FC236}">
                <a16:creationId xmlns:a16="http://schemas.microsoft.com/office/drawing/2014/main" id="{A435D600-6141-495B-88D5-2D185D22ACE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53424" y="511234"/>
            <a:ext cx="7056462" cy="5887509"/>
          </a:xfrm>
        </p:spPr>
        <p:txBody>
          <a:bodyPr/>
          <a:lstStyle/>
          <a:p>
            <a:pPr marL="0" indent="0">
              <a:buNone/>
            </a:pPr>
            <a:r>
              <a:rPr lang="ru-RU" alt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Подготовительный:</a:t>
            </a:r>
          </a:p>
          <a:p>
            <a:r>
              <a:rPr lang="ru-RU" alt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определение цели и задач проекта;</a:t>
            </a:r>
          </a:p>
          <a:p>
            <a:r>
              <a:rPr lang="ru-RU" alt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выявление первоначальных знаний детей о птицах;</a:t>
            </a:r>
          </a:p>
          <a:p>
            <a:r>
              <a:rPr lang="ru-RU" alt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изучение необходимой литературы;</a:t>
            </a:r>
          </a:p>
          <a:p>
            <a:r>
              <a:rPr lang="ru-RU" alt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подбор методической литературы;</a:t>
            </a:r>
          </a:p>
          <a:p>
            <a:r>
              <a:rPr lang="ru-RU" alt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разработка тематического плана для реализации проекта;</a:t>
            </a:r>
          </a:p>
          <a:p>
            <a:pPr marL="0" indent="0">
              <a:buNone/>
            </a:pPr>
            <a:r>
              <a:rPr lang="ru-RU" alt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 Основной:</a:t>
            </a:r>
          </a:p>
          <a:p>
            <a:r>
              <a:rPr lang="ru-RU" alt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Проведение тематических бесед с детьми, чтение художественных произведений по теме;</a:t>
            </a:r>
          </a:p>
          <a:p>
            <a:r>
              <a:rPr lang="ru-RU" alt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Рассмотрение альбома «Строение клюва разных птиц и как они устроены»;</a:t>
            </a:r>
          </a:p>
          <a:p>
            <a:r>
              <a:rPr lang="ru-RU" alt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Просмотр презентации «Как строение клюва связано с образом жизни птицы»;</a:t>
            </a:r>
          </a:p>
          <a:p>
            <a:r>
              <a:rPr lang="ru-RU" alt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Изготовление альбома проект «Клювы разных птиц». </a:t>
            </a:r>
          </a:p>
          <a:p>
            <a:r>
              <a:rPr lang="ru-RU" alt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Исследование: как человек может использовать в своей жизни приспособления, похожие клювы птиц разного строения</a:t>
            </a:r>
          </a:p>
          <a:p>
            <a:pPr marL="0" indent="0">
              <a:buNone/>
            </a:pPr>
            <a:r>
              <a:rPr lang="ru-RU" alt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Заключительный:</a:t>
            </a:r>
          </a:p>
          <a:p>
            <a:r>
              <a:rPr lang="ru-RU" alt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Составление театрализованного представления «Чей нос лучше» (по мотивам сказки «Чей нос лучше» </a:t>
            </a:r>
            <a:r>
              <a:rPr lang="ru-RU" altLang="ru-RU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В.Бьянки</a:t>
            </a:r>
            <a:r>
              <a:rPr lang="ru-RU" alt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marL="0" indent="0">
              <a:buNone/>
            </a:pPr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4090135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51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1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1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1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1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1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1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1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51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00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1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1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51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12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12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512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600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512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512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512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7000"/>
                            </p:stCondLst>
                            <p:childTnLst>
                              <p:par>
                                <p:cTn id="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512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512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512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8000"/>
                            </p:stCondLst>
                            <p:childTnLst>
                              <p:par>
                                <p:cTn id="5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512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512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512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9000"/>
                            </p:stCondLst>
                            <p:childTnLst>
                              <p:par>
                                <p:cTn id="5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512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512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512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10000"/>
                            </p:stCondLst>
                            <p:childTnLst>
                              <p:par>
                                <p:cTn id="6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512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512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512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1000"/>
                            </p:stCondLst>
                            <p:childTnLst>
                              <p:par>
                                <p:cTn id="6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512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512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512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2000"/>
                            </p:stCondLst>
                            <p:childTnLst>
                              <p:par>
                                <p:cTn id="7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512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512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512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3000"/>
                            </p:stCondLst>
                            <p:childTnLst>
                              <p:par>
                                <p:cTn id="8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512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512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512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14000"/>
                            </p:stCondLst>
                            <p:childTnLst>
                              <p:par>
                                <p:cTn id="8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512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512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512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3" grpId="0"/>
      <p:bldP spid="5124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K:\ProPowerPoint\Шаблоны\ПРИРОДА\Мир птиц\MirPtitsPrint.jpg">
            <a:extLst>
              <a:ext uri="{FF2B5EF4-FFF2-40B4-BE49-F238E27FC236}">
                <a16:creationId xmlns:a16="http://schemas.microsoft.com/office/drawing/2014/main" id="{3EAEB7B3-6A82-488B-ADD4-1577E84F9AA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Объект 2">
            <a:extLst>
              <a:ext uri="{FF2B5EF4-FFF2-40B4-BE49-F238E27FC236}">
                <a16:creationId xmlns:a16="http://schemas.microsoft.com/office/drawing/2014/main" id="{EB1C8A9C-9774-4554-8C10-B6CD1C3B953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701"/>
          <a:stretch/>
        </p:blipFill>
        <p:spPr>
          <a:xfrm>
            <a:off x="2051955" y="1700808"/>
            <a:ext cx="6480720" cy="4321225"/>
          </a:xfr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95DFB71-00D7-4783-8F92-601A36771A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77515" y="293341"/>
            <a:ext cx="8229600" cy="1143000"/>
          </a:xfrm>
        </p:spPr>
        <p:txBody>
          <a:bodyPr/>
          <a:lstStyle/>
          <a:p>
            <a:r>
              <a:rPr lang="ru-RU" altLang="ru-RU" sz="2800" b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Подготовительный этап</a:t>
            </a:r>
            <a:br>
              <a:rPr lang="ru-RU" altLang="ru-RU" sz="2800" b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2800" b="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altLang="ru-RU" sz="28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пределение цели и задач проекта</a:t>
            </a:r>
            <a:br>
              <a:rPr lang="ru-RU" altLang="ru-RU" sz="2800" b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13078585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K:\ProPowerPoint\Шаблоны\ПРИРОДА\Мир птиц\MirPtitsPrint.jpg">
            <a:extLst>
              <a:ext uri="{FF2B5EF4-FFF2-40B4-BE49-F238E27FC236}">
                <a16:creationId xmlns:a16="http://schemas.microsoft.com/office/drawing/2014/main" id="{3EAEB7B3-6A82-488B-ADD4-1577E84F9AA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3" name="Заголовок 1">
            <a:extLst>
              <a:ext uri="{FF2B5EF4-FFF2-40B4-BE49-F238E27FC236}">
                <a16:creationId xmlns:a16="http://schemas.microsoft.com/office/drawing/2014/main" id="{27F0B8E0-52CC-43D6-9F90-772ABFBB43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23728" y="235110"/>
            <a:ext cx="6768281" cy="576808"/>
          </a:xfrm>
        </p:spPr>
        <p:txBody>
          <a:bodyPr/>
          <a:lstStyle/>
          <a:p>
            <a:r>
              <a:rPr lang="ru-RU" altLang="ru-RU" sz="2000" b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Основной этап</a:t>
            </a:r>
            <a:br>
              <a:rPr lang="ru-RU" altLang="ru-RU" sz="2000" b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altLang="ru-RU" sz="2000" b="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B3F57ED0-048A-4A9E-83AB-EFCC37A0BED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5872" y="1373621"/>
            <a:ext cx="6120445" cy="4896309"/>
          </a:xfrm>
        </p:spPr>
      </p:pic>
      <p:sp>
        <p:nvSpPr>
          <p:cNvPr id="6" name="Заголовок 1">
            <a:extLst>
              <a:ext uri="{FF2B5EF4-FFF2-40B4-BE49-F238E27FC236}">
                <a16:creationId xmlns:a16="http://schemas.microsoft.com/office/drawing/2014/main" id="{F3722418-534D-4481-8D25-12D7250C67E0}"/>
              </a:ext>
            </a:extLst>
          </p:cNvPr>
          <p:cNvSpPr txBox="1">
            <a:spLocks/>
          </p:cNvSpPr>
          <p:nvPr/>
        </p:nvSpPr>
        <p:spPr bwMode="auto">
          <a:xfrm>
            <a:off x="2249723" y="588070"/>
            <a:ext cx="6768281" cy="576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4400" b="1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bg1"/>
                </a:solidFill>
                <a:latin typeface="Calibri" pitchFamily="34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bg1"/>
                </a:solidFill>
                <a:latin typeface="Calibri" pitchFamily="34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bg1"/>
                </a:solidFill>
                <a:latin typeface="Calibri" pitchFamily="34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bg1"/>
                </a:solidFill>
                <a:latin typeface="Calibri" pitchFamily="34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bg1"/>
                </a:solidFill>
                <a:latin typeface="Calibri" pitchFamily="34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bg1"/>
                </a:solidFill>
                <a:latin typeface="Calibri" pitchFamily="34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bg1"/>
                </a:solidFill>
                <a:latin typeface="Calibri" pitchFamily="34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bg1"/>
                </a:solidFill>
                <a:latin typeface="Calibri" pitchFamily="34" charset="0"/>
              </a:defRPr>
            </a:lvl9pPr>
          </a:lstStyle>
          <a:p>
            <a:br>
              <a:rPr lang="ru-RU" altLang="ru-RU" sz="2000" b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altLang="ru-RU" sz="2000" b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20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Проведение тематических бесед с детьми, чтение художественных произведений по теме</a:t>
            </a:r>
            <a:br>
              <a:rPr lang="ru-RU" altLang="ru-RU" sz="2000" b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altLang="ru-RU" sz="2000" b="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453390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50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K:\ProPowerPoint\Шаблоны\ПРИРОДА\Мир птиц\MirPtitsPrint.jpg">
            <a:extLst>
              <a:ext uri="{FF2B5EF4-FFF2-40B4-BE49-F238E27FC236}">
                <a16:creationId xmlns:a16="http://schemas.microsoft.com/office/drawing/2014/main" id="{3EAEB7B3-6A82-488B-ADD4-1577E84F9AA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3" name="Заголовок 1">
            <a:extLst>
              <a:ext uri="{FF2B5EF4-FFF2-40B4-BE49-F238E27FC236}">
                <a16:creationId xmlns:a16="http://schemas.microsoft.com/office/drawing/2014/main" id="{27F0B8E0-52CC-43D6-9F90-772ABFBB43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23728" y="235110"/>
            <a:ext cx="6768281" cy="576808"/>
          </a:xfrm>
        </p:spPr>
        <p:txBody>
          <a:bodyPr/>
          <a:lstStyle/>
          <a:p>
            <a:r>
              <a:rPr lang="ru-RU" altLang="ru-RU" sz="2000" b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Основной этап</a:t>
            </a:r>
            <a:br>
              <a:rPr lang="ru-RU" altLang="ru-RU" sz="2000" b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altLang="ru-RU" sz="2000" b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altLang="ru-RU" sz="2000" b="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Заголовок 1">
            <a:extLst>
              <a:ext uri="{FF2B5EF4-FFF2-40B4-BE49-F238E27FC236}">
                <a16:creationId xmlns:a16="http://schemas.microsoft.com/office/drawing/2014/main" id="{F3722418-534D-4481-8D25-12D7250C67E0}"/>
              </a:ext>
            </a:extLst>
          </p:cNvPr>
          <p:cNvSpPr txBox="1">
            <a:spLocks/>
          </p:cNvSpPr>
          <p:nvPr/>
        </p:nvSpPr>
        <p:spPr bwMode="auto">
          <a:xfrm>
            <a:off x="1871737" y="458495"/>
            <a:ext cx="6768281" cy="576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4400" b="1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bg1"/>
                </a:solidFill>
                <a:latin typeface="Calibri" pitchFamily="34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bg1"/>
                </a:solidFill>
                <a:latin typeface="Calibri" pitchFamily="34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bg1"/>
                </a:solidFill>
                <a:latin typeface="Calibri" pitchFamily="34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bg1"/>
                </a:solidFill>
                <a:latin typeface="Calibri" pitchFamily="34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bg1"/>
                </a:solidFill>
                <a:latin typeface="Calibri" pitchFamily="34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bg1"/>
                </a:solidFill>
                <a:latin typeface="Calibri" pitchFamily="34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bg1"/>
                </a:solidFill>
                <a:latin typeface="Calibri" pitchFamily="34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bg1"/>
                </a:solidFill>
                <a:latin typeface="Calibri" pitchFamily="34" charset="0"/>
              </a:defRPr>
            </a:lvl9pPr>
          </a:lstStyle>
          <a:p>
            <a:r>
              <a:rPr lang="ru-RU" altLang="ru-RU" sz="20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Рассмотрение альбома «Строение клюва разных птиц и как они устроены»</a:t>
            </a:r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090751A3-2886-49EF-97E6-85EDC4BE12A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7538" y="1270413"/>
            <a:ext cx="3358169" cy="2518627"/>
          </a:xfr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E494FA4C-7A7D-44D9-B3EC-9E779CFCC4D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56787" y="1843428"/>
            <a:ext cx="4139952" cy="3104964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16333E36-6AB0-47B0-8329-171FD11521A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1149" y="4136474"/>
            <a:ext cx="3646956" cy="27352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80061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K:\ProPowerPoint\Шаблоны\ПРИРОДА\Мир птиц\MirPtitsPrint.jpg">
            <a:extLst>
              <a:ext uri="{FF2B5EF4-FFF2-40B4-BE49-F238E27FC236}">
                <a16:creationId xmlns:a16="http://schemas.microsoft.com/office/drawing/2014/main" id="{3EAEB7B3-6A82-488B-ADD4-1577E84F9AA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3" name="Заголовок 1">
            <a:extLst>
              <a:ext uri="{FF2B5EF4-FFF2-40B4-BE49-F238E27FC236}">
                <a16:creationId xmlns:a16="http://schemas.microsoft.com/office/drawing/2014/main" id="{27F0B8E0-52CC-43D6-9F90-772ABFBB43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32678" y="248342"/>
            <a:ext cx="6696273" cy="648816"/>
          </a:xfrm>
        </p:spPr>
        <p:txBody>
          <a:bodyPr/>
          <a:lstStyle/>
          <a:p>
            <a:r>
              <a:rPr lang="ru-RU" altLang="ru-RU" sz="2000" b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Основной этап</a:t>
            </a:r>
            <a:br>
              <a:rPr lang="ru-RU" altLang="ru-RU" sz="2000" b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20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Просмотр презентации «Как строение клюва связано с образом жизни птицы»</a:t>
            </a:r>
            <a:br>
              <a:rPr lang="ru-RU" altLang="ru-RU" sz="2000" b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altLang="ru-RU" sz="2000" b="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Объект 2">
            <a:extLst>
              <a:ext uri="{FF2B5EF4-FFF2-40B4-BE49-F238E27FC236}">
                <a16:creationId xmlns:a16="http://schemas.microsoft.com/office/drawing/2014/main" id="{B1DFE02E-E99F-4C21-AE52-3A2D6E04A6A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8176" y="1147367"/>
            <a:ext cx="3234200" cy="2425650"/>
          </a:xfr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9EB07CF3-AB8D-4C75-8A9F-7D51772AA98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6311" y="1147367"/>
            <a:ext cx="3515883" cy="2425650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F938BE77-55EA-43A6-90AF-00C0410BBD8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3489" y="4002683"/>
            <a:ext cx="3234200" cy="2425650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D587B0C4-745F-41E6-910D-2340C6C7877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6314" y="3974245"/>
            <a:ext cx="3515880" cy="2454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01531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0"/>
                            </p:stCondLst>
                            <p:childTnLst>
                              <p:par>
                                <p:cTn id="1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500"/>
                            </p:stCondLst>
                            <p:childTnLst>
                              <p:par>
                                <p:cTn id="2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K:\ProPowerPoint\Шаблоны\ПРИРОДА\Мир птиц\MirPtitsPrint.jpg">
            <a:extLst>
              <a:ext uri="{FF2B5EF4-FFF2-40B4-BE49-F238E27FC236}">
                <a16:creationId xmlns:a16="http://schemas.microsoft.com/office/drawing/2014/main" id="{3EAEB7B3-6A82-488B-ADD4-1577E84F9AA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3" name="Заголовок 1">
            <a:extLst>
              <a:ext uri="{FF2B5EF4-FFF2-40B4-BE49-F238E27FC236}">
                <a16:creationId xmlns:a16="http://schemas.microsoft.com/office/drawing/2014/main" id="{27F0B8E0-52CC-43D6-9F90-772ABFBB43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11947" y="332656"/>
            <a:ext cx="6696273" cy="648816"/>
          </a:xfrm>
        </p:spPr>
        <p:txBody>
          <a:bodyPr/>
          <a:lstStyle/>
          <a:p>
            <a:r>
              <a:rPr lang="ru-RU" altLang="ru-RU" sz="2000" b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Основной этап</a:t>
            </a:r>
            <a:br>
              <a:rPr lang="ru-RU" altLang="ru-RU" sz="20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20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Изготовление альбома «Клювы разных птиц» </a:t>
            </a:r>
            <a:br>
              <a:rPr lang="ru-RU" altLang="ru-RU" sz="2000" b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altLang="ru-RU" sz="2000" b="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347A7B60-CAE3-42C7-B192-12822C9FD80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6633" y="1124744"/>
            <a:ext cx="3528392" cy="3528392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FA19A796-2B6A-47E7-9F17-2DE301C9278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7904" y="3741677"/>
            <a:ext cx="5255459" cy="31163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78154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K:\ProPowerPoint\Шаблоны\ПРИРОДА\Мир птиц\MirPtitsPrint.jpg">
            <a:extLst>
              <a:ext uri="{FF2B5EF4-FFF2-40B4-BE49-F238E27FC236}">
                <a16:creationId xmlns:a16="http://schemas.microsoft.com/office/drawing/2014/main" id="{3EAEB7B3-6A82-488B-ADD4-1577E84F9AA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134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3" name="Заголовок 1">
            <a:extLst>
              <a:ext uri="{FF2B5EF4-FFF2-40B4-BE49-F238E27FC236}">
                <a16:creationId xmlns:a16="http://schemas.microsoft.com/office/drawing/2014/main" id="{27F0B8E0-52CC-43D6-9F90-772ABFBB43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35696" y="620688"/>
            <a:ext cx="6696273" cy="648816"/>
          </a:xfrm>
        </p:spPr>
        <p:txBody>
          <a:bodyPr/>
          <a:lstStyle/>
          <a:p>
            <a:r>
              <a:rPr lang="ru-RU" altLang="ru-RU" sz="2000" b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Основной этап</a:t>
            </a:r>
            <a:br>
              <a:rPr lang="ru-RU" altLang="ru-RU" sz="2000" b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20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Исследование: как человек может использовать в своей жизни приспособления, похожие клювы птиц разного строения</a:t>
            </a:r>
            <a:br>
              <a:rPr lang="ru-RU" altLang="ru-RU" sz="20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altLang="ru-RU" sz="2000" i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282A22D6-31AA-4EFA-98BB-3C96C265D7C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07704" y="1628800"/>
            <a:ext cx="3611893" cy="2708920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375AD4AF-C689-486C-BC2F-5E635D268DB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032" y="3730724"/>
            <a:ext cx="3995936" cy="29969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98280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3" grpId="0"/>
    </p:bldLst>
  </p:timing>
</p:sld>
</file>

<file path=ppt/theme/theme1.xml><?xml version="1.0" encoding="utf-8"?>
<a:theme xmlns:a="http://schemas.openxmlformats.org/drawingml/2006/main" name="MirPtits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MirPtits</Template>
  <TotalTime>324</TotalTime>
  <Words>474</Words>
  <Application>Microsoft Office PowerPoint</Application>
  <PresentationFormat>Экран (4:3)</PresentationFormat>
  <Paragraphs>56</Paragraphs>
  <Slides>14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9" baseType="lpstr">
      <vt:lpstr>Arial</vt:lpstr>
      <vt:lpstr>Calibri</vt:lpstr>
      <vt:lpstr>Times New Roman</vt:lpstr>
      <vt:lpstr>Wingdings</vt:lpstr>
      <vt:lpstr>MirPtits</vt:lpstr>
      <vt:lpstr>Тема: «Почему у птиц разные клювы»</vt:lpstr>
      <vt:lpstr>Актуальность: в нашем городе много разных птиц. У каждой птицы разные клювы. Нам стало интересно отчего зависит форма клюва и для чего служит. в наш непростой век, когда вопросы экологии значимы, как не когда. </vt:lpstr>
      <vt:lpstr>Этапы работы:</vt:lpstr>
      <vt:lpstr>1. Подготовительный этап Определение цели и задач проекта </vt:lpstr>
      <vt:lpstr>2. Основной этап </vt:lpstr>
      <vt:lpstr>2. Основной этап  </vt:lpstr>
      <vt:lpstr>2. Основной этап Просмотр презентации «Как строение клюва связано с образом жизни птицы» </vt:lpstr>
      <vt:lpstr>2. Основной этап Изготовление альбома «Клювы разных птиц»  </vt:lpstr>
      <vt:lpstr>2. Основной этап Исследование: как человек может использовать в своей жизни приспособления, похожие клювы птиц разного строения </vt:lpstr>
      <vt:lpstr>Составление театрализованного представления «Чей нос лучше» (по мотивам сказки «Чей нос лучше» В.Бьянки)</vt:lpstr>
      <vt:lpstr>Подведение итогов проекта</vt:lpstr>
      <vt:lpstr>Человек использует в своей жизни приспособления, похожие на клювы птиц</vt:lpstr>
      <vt:lpstr>Человек использует в своей жизни приспособления, похожие на клювы птиц</vt:lpstr>
      <vt:lpstr>Спасибо за внимание!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Тема: «Почему у птиц разные клювы»</dc:title>
  <dc:subject>Мир птиц</dc:subject>
  <dc:creator>сергей</dc:creator>
  <dc:description>http://propowerpoint.ru - Бесплатные шаблоны для презентаций. Полезные советы и уроки  PowerPoint .</dc:description>
  <cp:lastModifiedBy>сергей тихонов</cp:lastModifiedBy>
  <cp:revision>9</cp:revision>
  <cp:lastPrinted>2024-03-27T20:09:19Z</cp:lastPrinted>
  <dcterms:created xsi:type="dcterms:W3CDTF">2024-03-25T08:33:07Z</dcterms:created>
  <dcterms:modified xsi:type="dcterms:W3CDTF">2024-09-21T15:40:52Z</dcterms:modified>
</cp:coreProperties>
</file>