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6"/>
  </p:notesMasterIdLst>
  <p:sldIdLst>
    <p:sldId id="297" r:id="rId2"/>
    <p:sldId id="270" r:id="rId3"/>
    <p:sldId id="256" r:id="rId4"/>
    <p:sldId id="272" r:id="rId5"/>
    <p:sldId id="294" r:id="rId6"/>
    <p:sldId id="268" r:id="rId7"/>
    <p:sldId id="282" r:id="rId8"/>
    <p:sldId id="280" r:id="rId9"/>
    <p:sldId id="259" r:id="rId10"/>
    <p:sldId id="286" r:id="rId11"/>
    <p:sldId id="285" r:id="rId12"/>
    <p:sldId id="287" r:id="rId13"/>
    <p:sldId id="273" r:id="rId14"/>
    <p:sldId id="283" r:id="rId15"/>
    <p:sldId id="290" r:id="rId16"/>
    <p:sldId id="295" r:id="rId17"/>
    <p:sldId id="289" r:id="rId18"/>
    <p:sldId id="288" r:id="rId19"/>
    <p:sldId id="262" r:id="rId20"/>
    <p:sldId id="291" r:id="rId21"/>
    <p:sldId id="293" r:id="rId22"/>
    <p:sldId id="292" r:id="rId23"/>
    <p:sldId id="281" r:id="rId24"/>
    <p:sldId id="264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225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-75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C06CC0-FD5D-40C9-A91A-3F9D3D0D3943}" type="datetimeFigureOut">
              <a:rPr lang="ru-RU" smtClean="0"/>
              <a:t>24.06.2022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B0CF58-23AB-4693-80BF-6C288622E7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15250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5C1E48-D84D-4343-9A81-47EEA99EA8B5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61764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35DFE-20B2-4F0A-B334-8377140ED9E9}" type="datetimeFigureOut">
              <a:rPr lang="ru-RU" smtClean="0"/>
              <a:t>24.06.2022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015B6-FCB1-4F5A-BF7C-1FF70B764D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81128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35DFE-20B2-4F0A-B334-8377140ED9E9}" type="datetimeFigureOut">
              <a:rPr lang="ru-RU" smtClean="0"/>
              <a:t>24.06.2022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015B6-FCB1-4F5A-BF7C-1FF70B764D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5623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35DFE-20B2-4F0A-B334-8377140ED9E9}" type="datetimeFigureOut">
              <a:rPr lang="ru-RU" smtClean="0"/>
              <a:t>24.06.2022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015B6-FCB1-4F5A-BF7C-1FF70B764D24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310145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35DFE-20B2-4F0A-B334-8377140ED9E9}" type="datetimeFigureOut">
              <a:rPr lang="ru-RU" smtClean="0"/>
              <a:t>24.06.2022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015B6-FCB1-4F5A-BF7C-1FF70B764D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78166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35DFE-20B2-4F0A-B334-8377140ED9E9}" type="datetimeFigureOut">
              <a:rPr lang="ru-RU" smtClean="0"/>
              <a:t>24.06.2022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015B6-FCB1-4F5A-BF7C-1FF70B764D24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00364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35DFE-20B2-4F0A-B334-8377140ED9E9}" type="datetimeFigureOut">
              <a:rPr lang="ru-RU" smtClean="0"/>
              <a:t>24.06.2022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015B6-FCB1-4F5A-BF7C-1FF70B764D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57165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35DFE-20B2-4F0A-B334-8377140ED9E9}" type="datetimeFigureOut">
              <a:rPr lang="ru-RU" smtClean="0"/>
              <a:t>24.06.2022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015B6-FCB1-4F5A-BF7C-1FF70B764D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38087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35DFE-20B2-4F0A-B334-8377140ED9E9}" type="datetimeFigureOut">
              <a:rPr lang="ru-RU" smtClean="0"/>
              <a:t>24.06.2022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015B6-FCB1-4F5A-BF7C-1FF70B764D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4827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35DFE-20B2-4F0A-B334-8377140ED9E9}" type="datetimeFigureOut">
              <a:rPr lang="ru-RU" smtClean="0"/>
              <a:t>24.06.2022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015B6-FCB1-4F5A-BF7C-1FF70B764D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67990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35DFE-20B2-4F0A-B334-8377140ED9E9}" type="datetimeFigureOut">
              <a:rPr lang="ru-RU" smtClean="0"/>
              <a:t>24.06.2022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015B6-FCB1-4F5A-BF7C-1FF70B764D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91884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35DFE-20B2-4F0A-B334-8377140ED9E9}" type="datetimeFigureOut">
              <a:rPr lang="ru-RU" smtClean="0"/>
              <a:t>24.06.2022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015B6-FCB1-4F5A-BF7C-1FF70B764D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5065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35DFE-20B2-4F0A-B334-8377140ED9E9}" type="datetimeFigureOut">
              <a:rPr lang="ru-RU" smtClean="0"/>
              <a:t>24.06.2022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015B6-FCB1-4F5A-BF7C-1FF70B764D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7563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35DFE-20B2-4F0A-B334-8377140ED9E9}" type="datetimeFigureOut">
              <a:rPr lang="ru-RU" smtClean="0"/>
              <a:t>24.06.2022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015B6-FCB1-4F5A-BF7C-1FF70B764D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12289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35DFE-20B2-4F0A-B334-8377140ED9E9}" type="datetimeFigureOut">
              <a:rPr lang="ru-RU" smtClean="0"/>
              <a:t>24.06.2022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015B6-FCB1-4F5A-BF7C-1FF70B764D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50005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35DFE-20B2-4F0A-B334-8377140ED9E9}" type="datetimeFigureOut">
              <a:rPr lang="ru-RU" smtClean="0"/>
              <a:t>24.06.2022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015B6-FCB1-4F5A-BF7C-1FF70B764D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52001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35DFE-20B2-4F0A-B334-8377140ED9E9}" type="datetimeFigureOut">
              <a:rPr lang="ru-RU" smtClean="0"/>
              <a:t>24.06.2022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015B6-FCB1-4F5A-BF7C-1FF70B764D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01637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735DFE-20B2-4F0A-B334-8377140ED9E9}" type="datetimeFigureOut">
              <a:rPr lang="ru-RU" smtClean="0"/>
              <a:t>24.06.2022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70015B6-FCB1-4F5A-BF7C-1FF70B764D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0332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6.wmf"/><Relationship Id="rId3" Type="http://schemas.openxmlformats.org/officeDocument/2006/relationships/image" Target="../media/image8.png"/><Relationship Id="rId7" Type="http://schemas.openxmlformats.org/officeDocument/2006/relationships/image" Target="../media/image3.wmf"/><Relationship Id="rId12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5.wmf"/><Relationship Id="rId5" Type="http://schemas.openxmlformats.org/officeDocument/2006/relationships/image" Target="../media/image2.wmf"/><Relationship Id="rId15" Type="http://schemas.openxmlformats.org/officeDocument/2006/relationships/image" Target="../media/image7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4.wmf"/><Relationship Id="rId14" Type="http://schemas.openxmlformats.org/officeDocument/2006/relationships/oleObject" Target="../embeddings/oleObject6.bin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resh.edu.ru/subject/lesson/7232/control/2/304309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 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2822" y="2274785"/>
            <a:ext cx="6485691" cy="3514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5999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829733" y="471053"/>
            <a:ext cx="10420157" cy="181494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fontAlgn="ctr">
              <a:lnSpc>
                <a:spcPct val="107000"/>
              </a:lnSpc>
              <a:spcAft>
                <a:spcPts val="800"/>
              </a:spcAft>
            </a:pPr>
            <a:r>
              <a:rPr lang="ru-RU" dirty="0" smtClean="0"/>
              <a:t>1 задание</a:t>
            </a:r>
            <a:br>
              <a:rPr lang="ru-RU" dirty="0" smtClean="0"/>
            </a:br>
            <a:r>
              <a:rPr lang="ru-RU" dirty="0" smtClean="0">
                <a:solidFill>
                  <a:srgbClr val="1D1D1B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Укажите, чему равен показатель степени в выражении </a:t>
            </a:r>
            <a:r>
              <a:rPr lang="en-US" dirty="0" err="1" smtClean="0">
                <a:solidFill>
                  <a:srgbClr val="1D1D1B"/>
                </a:solidFill>
                <a:latin typeface="MJXc-TeX-math-Iw"/>
                <a:ea typeface="Times New Roman" panose="02020603050405020304" pitchFamily="18" charset="0"/>
                <a:cs typeface="Arial" panose="020B0604020202020204" pitchFamily="34" charset="0"/>
              </a:rPr>
              <a:t>b</a:t>
            </a:r>
            <a:r>
              <a:rPr lang="en-US" baseline="30000" dirty="0" err="1" smtClean="0">
                <a:solidFill>
                  <a:srgbClr val="1D1D1B"/>
                </a:solidFill>
                <a:latin typeface="MJXc-TeX-math-Iw"/>
                <a:ea typeface="Times New Roman" panose="02020603050405020304" pitchFamily="18" charset="0"/>
                <a:cs typeface="Arial" panose="020B0604020202020204" pitchFamily="34" charset="0"/>
              </a:rPr>
              <a:t>m</a:t>
            </a:r>
            <a:r>
              <a:rPr lang="ru-RU" dirty="0" smtClean="0">
                <a:solidFill>
                  <a:srgbClr val="1D1D1B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=c.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167639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8" name="Заголовок 3"/>
          <p:cNvSpPr txBox="1">
            <a:spLocks/>
          </p:cNvSpPr>
          <p:nvPr/>
        </p:nvSpPr>
        <p:spPr>
          <a:xfrm>
            <a:off x="829733" y="2424546"/>
            <a:ext cx="8596668" cy="149629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4800" dirty="0"/>
              <a:t>c</a:t>
            </a:r>
            <a:endParaRPr lang="en-US" sz="4800" dirty="0" smtClean="0"/>
          </a:p>
          <a:p>
            <a:pPr algn="ctr"/>
            <a:r>
              <a:rPr lang="en-US" sz="4800" dirty="0"/>
              <a:t>b</a:t>
            </a:r>
            <a:r>
              <a:rPr lang="en-US" sz="4800" dirty="0" smtClean="0"/>
              <a:t/>
            </a:r>
            <a:br>
              <a:rPr lang="en-US" sz="4800" dirty="0" smtClean="0"/>
            </a:br>
            <a:endParaRPr lang="ru-RU" sz="4800" dirty="0"/>
          </a:p>
        </p:txBody>
      </p:sp>
      <p:sp>
        <p:nvSpPr>
          <p:cNvPr id="10" name="Заголовок 3"/>
          <p:cNvSpPr txBox="1">
            <a:spLocks/>
          </p:cNvSpPr>
          <p:nvPr/>
        </p:nvSpPr>
        <p:spPr>
          <a:xfrm>
            <a:off x="829733" y="4144820"/>
            <a:ext cx="8596668" cy="81741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4800" dirty="0" smtClean="0"/>
              <a:t>m</a:t>
            </a:r>
            <a:br>
              <a:rPr lang="en-US" sz="4800" dirty="0" smtClean="0"/>
            </a:b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462537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7116" y="457199"/>
            <a:ext cx="11015902" cy="1759527"/>
          </a:xfrm>
        </p:spPr>
        <p:txBody>
          <a:bodyPr>
            <a:normAutofit fontScale="90000"/>
          </a:bodyPr>
          <a:lstStyle/>
          <a:p>
            <a:pPr algn="ctr" fontAlgn="ctr">
              <a:lnSpc>
                <a:spcPct val="107000"/>
              </a:lnSpc>
              <a:spcAft>
                <a:spcPts val="0"/>
              </a:spcAft>
            </a:pPr>
            <a:r>
              <a:rPr lang="en-US" dirty="0" smtClean="0"/>
              <a:t>2 </a:t>
            </a:r>
            <a:r>
              <a:rPr lang="ru-RU" dirty="0" smtClean="0"/>
              <a:t>задание</a:t>
            </a:r>
            <a:br>
              <a:rPr lang="ru-RU" dirty="0" smtClean="0"/>
            </a:br>
            <a:r>
              <a:rPr lang="ru-RU" b="1" dirty="0">
                <a:solidFill>
                  <a:srgbClr val="1D1D1B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Степень </a:t>
            </a:r>
            <a:r>
              <a:rPr lang="ru-RU" b="1" dirty="0" smtClean="0">
                <a:solidFill>
                  <a:srgbClr val="1D1D1B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числа</a:t>
            </a:r>
            <a:br>
              <a:rPr lang="ru-RU" b="1" dirty="0" smtClean="0">
                <a:solidFill>
                  <a:srgbClr val="1D1D1B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</a:br>
            <a:r>
              <a:rPr lang="ru-RU" b="1" dirty="0" smtClean="0">
                <a:solidFill>
                  <a:srgbClr val="1D1D1B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Назовите </a:t>
            </a:r>
            <a:r>
              <a:rPr lang="ru-RU" b="1" dirty="0" smtClean="0">
                <a:solidFill>
                  <a:srgbClr val="1D1D1B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названия </a:t>
            </a:r>
            <a:r>
              <a:rPr lang="ru-RU" b="1" dirty="0">
                <a:solidFill>
                  <a:srgbClr val="1D1D1B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компонентов выражения.</a:t>
            </a:r>
            <a:r>
              <a:rPr lang="ru-RU" sz="1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9681" y="2359007"/>
            <a:ext cx="2929155" cy="2651468"/>
          </a:xfrm>
          <a:prstGeom prst="rect">
            <a:avLst/>
          </a:prstGeom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3011649" y="5219975"/>
            <a:ext cx="839913" cy="747071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70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dirty="0" smtClean="0"/>
              <a:t> </a:t>
            </a:r>
            <a:r>
              <a:rPr lang="en-US" sz="6300" dirty="0" smtClean="0"/>
              <a:t>a-</a:t>
            </a:r>
            <a:endParaRPr lang="ru-RU" sz="6300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802304" y="5681384"/>
            <a:ext cx="1149927" cy="637163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dirty="0" smtClean="0"/>
              <a:t>  </a:t>
            </a:r>
            <a:r>
              <a:rPr lang="en-US" dirty="0" smtClean="0"/>
              <a:t>n-</a:t>
            </a:r>
            <a:endParaRPr lang="ru-RU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952231" y="5320599"/>
            <a:ext cx="3718235" cy="72157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77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dirty="0" smtClean="0"/>
              <a:t> основание степени</a:t>
            </a:r>
            <a:endParaRPr lang="ru-RU" sz="6500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3851562" y="5732570"/>
            <a:ext cx="3976256" cy="49930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85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dirty="0" smtClean="0"/>
              <a:t>  </a:t>
            </a:r>
            <a:r>
              <a:rPr lang="ru-RU" sz="3300" dirty="0" smtClean="0"/>
              <a:t>показатель степени</a:t>
            </a:r>
            <a:endParaRPr lang="ru-RU" sz="3300" dirty="0"/>
          </a:p>
        </p:txBody>
      </p:sp>
    </p:spTree>
    <p:extLst>
      <p:ext uri="{BB962C8B-B14F-4D97-AF65-F5344CB8AC3E}">
        <p14:creationId xmlns:p14="http://schemas.microsoft.com/office/powerpoint/2010/main" val="4102387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634836"/>
          </a:xfrm>
        </p:spPr>
        <p:txBody>
          <a:bodyPr>
            <a:normAutofit fontScale="90000"/>
          </a:bodyPr>
          <a:lstStyle/>
          <a:p>
            <a:pPr algn="ctr" fontAlgn="ctr">
              <a:lnSpc>
                <a:spcPct val="107000"/>
              </a:lnSpc>
              <a:spcAft>
                <a:spcPts val="0"/>
              </a:spcAft>
            </a:pPr>
            <a:r>
              <a:rPr lang="ru-RU" dirty="0" smtClean="0"/>
              <a:t>3 задание </a:t>
            </a:r>
            <a:br>
              <a:rPr lang="ru-RU" dirty="0" smtClean="0"/>
            </a:br>
            <a:r>
              <a:rPr lang="ru-RU" dirty="0">
                <a:solidFill>
                  <a:srgbClr val="1D1D1B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Чему равно произведение?</a:t>
            </a: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dirty="0">
                <a:solidFill>
                  <a:srgbClr val="1D1D1B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2800" baseline="30000" dirty="0">
                <a:solidFill>
                  <a:srgbClr val="1D1D1B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2 </a:t>
            </a:r>
            <a:r>
              <a:rPr lang="en-US" dirty="0">
                <a:solidFill>
                  <a:srgbClr val="1D1D1B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 a</a:t>
            </a:r>
            <a:r>
              <a:rPr lang="en-US" sz="2800" baseline="30000" dirty="0">
                <a:solidFill>
                  <a:srgbClr val="1D1D1B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dirty="0">
                <a:solidFill>
                  <a:srgbClr val="1D1D1B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· a</a:t>
            </a:r>
            <a:r>
              <a:rPr lang="en-US" sz="2800" baseline="30000" dirty="0">
                <a:solidFill>
                  <a:srgbClr val="1D1D1B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dirty="0">
                <a:solidFill>
                  <a:srgbClr val="1D1D1B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· a</a:t>
            </a:r>
            <a:r>
              <a:rPr lang="en-US" sz="2800" baseline="30000" dirty="0">
                <a:solidFill>
                  <a:srgbClr val="1D1D1B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1425479" y="2535382"/>
            <a:ext cx="8596668" cy="123305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lnSpc>
                <a:spcPct val="107000"/>
              </a:lnSpc>
            </a:pPr>
            <a:r>
              <a:rPr lang="ru-RU" dirty="0" smtClean="0"/>
              <a:t> </a:t>
            </a:r>
            <a:r>
              <a:rPr lang="en-US" sz="5400" dirty="0" smtClean="0">
                <a:solidFill>
                  <a:srgbClr val="26262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u-RU" baseline="30000" dirty="0" smtClean="0">
                <a:solidFill>
                  <a:srgbClr val="26262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endParaRPr lang="ru-RU" sz="4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425479" y="3560618"/>
            <a:ext cx="3645285" cy="257694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85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lnSpc>
                <a:spcPct val="107000"/>
              </a:lnSpc>
              <a:spcBef>
                <a:spcPts val="750"/>
              </a:spcBef>
              <a:spcAft>
                <a:spcPts val="0"/>
              </a:spcAft>
            </a:pPr>
            <a:r>
              <a:rPr lang="ru-RU" dirty="0" smtClean="0"/>
              <a:t> </a:t>
            </a:r>
            <a:r>
              <a:rPr lang="en-US" sz="6600" dirty="0" smtClean="0">
                <a:solidFill>
                  <a:srgbClr val="26262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u-RU" sz="4400" baseline="30000" dirty="0" smtClean="0">
                <a:solidFill>
                  <a:srgbClr val="26262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19</a:t>
            </a:r>
          </a:p>
          <a:p>
            <a:pPr>
              <a:lnSpc>
                <a:spcPct val="107000"/>
              </a:lnSpc>
              <a:spcBef>
                <a:spcPts val="750"/>
              </a:spcBef>
              <a:spcAft>
                <a:spcPts val="0"/>
              </a:spcAft>
            </a:pPr>
            <a:r>
              <a:rPr lang="en-US" sz="6600" dirty="0" smtClean="0">
                <a:solidFill>
                  <a:srgbClr val="26262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4400" baseline="30000" dirty="0" smtClean="0">
                <a:solidFill>
                  <a:srgbClr val="26262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210</a:t>
            </a:r>
            <a:endParaRPr lang="ru-RU" sz="5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ts val="750"/>
              </a:spcBef>
              <a:spcAft>
                <a:spcPts val="0"/>
              </a:spcAft>
            </a:pPr>
            <a:r>
              <a:rPr lang="en-US" sz="6600" dirty="0">
                <a:solidFill>
                  <a:srgbClr val="26262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4400" baseline="30000" dirty="0">
                <a:solidFill>
                  <a:srgbClr val="26262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360</a:t>
            </a:r>
            <a:endParaRPr lang="ru-RU" sz="5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endParaRPr lang="ru-RU" sz="4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9897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" decel="100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346363"/>
            <a:ext cx="8596668" cy="1550989"/>
          </a:xfrm>
        </p:spPr>
        <p:txBody>
          <a:bodyPr>
            <a:normAutofit fontScale="90000"/>
          </a:bodyPr>
          <a:lstStyle/>
          <a:p>
            <a:pPr algn="ctr">
              <a:lnSpc>
                <a:spcPct val="107000"/>
              </a:lnSpc>
              <a:spcBef>
                <a:spcPts val="200"/>
              </a:spcBef>
              <a:spcAft>
                <a:spcPts val="0"/>
              </a:spcAft>
            </a:pPr>
            <a:r>
              <a:rPr lang="ru-RU" dirty="0" smtClean="0"/>
              <a:t>4 задание 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 smtClean="0">
                <a:solidFill>
                  <a:srgbClr val="1D1D1B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Каждому </a:t>
            </a:r>
            <a:r>
              <a:rPr lang="ru-RU" b="1" dirty="0">
                <a:solidFill>
                  <a:srgbClr val="1D1D1B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выражению поставьте в соответствие его значение.</a:t>
            </a:r>
            <a:r>
              <a:rPr lang="ru-RU" sz="1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dirty="0" smtClean="0">
                <a:solidFill>
                  <a:srgbClr val="000000"/>
                </a:solidFill>
                <a:latin typeface="Cambria Math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  </a:t>
            </a:r>
            <a:r>
              <a:rPr lang="ru-RU" sz="3600" dirty="0" smtClean="0">
                <a:solidFill>
                  <a:srgbClr val="000000"/>
                </a:solidFill>
                <a:latin typeface="Cambria Math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а</a:t>
            </a:r>
            <a:r>
              <a:rPr lang="ru-RU" sz="3600" baseline="30000" dirty="0" smtClean="0">
                <a:solidFill>
                  <a:srgbClr val="000000"/>
                </a:solidFill>
                <a:latin typeface="Cambria Math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3</a:t>
            </a:r>
            <a:r>
              <a:rPr lang="ru-RU" sz="3600" dirty="0">
                <a:solidFill>
                  <a:srgbClr val="000000"/>
                </a:solidFill>
                <a:latin typeface="Cambria Math" panose="02040503050406030204" pitchFamily="18" charset="0"/>
                <a:ea typeface="Times New Roman" panose="02020603050405020304" pitchFamily="18" charset="0"/>
                <a:cs typeface="Cambria Math" panose="02040503050406030204" pitchFamily="18" charset="0"/>
              </a:rPr>
              <a:t>⋅</a:t>
            </a:r>
            <a:r>
              <a:rPr lang="ru-RU" sz="3600" dirty="0" smtClean="0">
                <a:solidFill>
                  <a:srgbClr val="000000"/>
                </a:solidFill>
                <a:latin typeface="Cambria Math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а</a:t>
            </a:r>
            <a:r>
              <a:rPr lang="ru-RU" sz="3600" baseline="30000" dirty="0" smtClean="0">
                <a:solidFill>
                  <a:srgbClr val="000000"/>
                </a:solidFill>
                <a:latin typeface="MJXc-TeX-main-Rw"/>
                <a:ea typeface="Times New Roman" panose="02020603050405020304" pitchFamily="18" charset="0"/>
                <a:cs typeface="Arial" panose="020B0604020202020204" pitchFamily="34" charset="0"/>
              </a:rPr>
              <a:t>5</a:t>
            </a:r>
            <a:endParaRPr lang="ru-RU" sz="36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3600" dirty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solidFill>
                  <a:srgbClr val="000000"/>
                </a:solidFill>
                <a:latin typeface="Cambria Math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а</a:t>
            </a:r>
            <a:r>
              <a:rPr lang="ru-RU" sz="3600" baseline="30000" dirty="0">
                <a:solidFill>
                  <a:srgbClr val="000000"/>
                </a:solidFill>
                <a:latin typeface="MJXc-TeX-main-Rw"/>
                <a:ea typeface="Times New Roman" panose="02020603050405020304" pitchFamily="18" charset="0"/>
                <a:cs typeface="Arial" panose="020B0604020202020204" pitchFamily="34" charset="0"/>
              </a:rPr>
              <a:t>4</a:t>
            </a:r>
            <a:r>
              <a:rPr lang="ru-RU" sz="3600" dirty="0">
                <a:solidFill>
                  <a:srgbClr val="000000"/>
                </a:solidFill>
                <a:latin typeface="Cambria Math" panose="02040503050406030204" pitchFamily="18" charset="0"/>
                <a:ea typeface="Times New Roman" panose="02020603050405020304" pitchFamily="18" charset="0"/>
                <a:cs typeface="Cambria Math" panose="02040503050406030204" pitchFamily="18" charset="0"/>
              </a:rPr>
              <a:t>⋅</a:t>
            </a:r>
            <a:r>
              <a:rPr lang="ru-RU" sz="3600" dirty="0">
                <a:solidFill>
                  <a:srgbClr val="000000"/>
                </a:solidFill>
                <a:latin typeface="Cambria Math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а</a:t>
            </a:r>
            <a:r>
              <a:rPr lang="ru-RU" sz="3600" baseline="30000" dirty="0">
                <a:solidFill>
                  <a:srgbClr val="000000"/>
                </a:solidFill>
                <a:latin typeface="MJXc-TeX-main-Rw"/>
                <a:ea typeface="Times New Roman" panose="02020603050405020304" pitchFamily="18" charset="0"/>
                <a:cs typeface="Arial" panose="020B0604020202020204" pitchFamily="34" charset="0"/>
              </a:rPr>
              <a:t>6</a:t>
            </a: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3600" dirty="0" smtClean="0">
                <a:solidFill>
                  <a:srgbClr val="000000"/>
                </a:solidFill>
                <a:latin typeface="MJXc-TeX-main-Rw"/>
                <a:ea typeface="Times New Roman" panose="02020603050405020304" pitchFamily="18" charset="0"/>
                <a:cs typeface="Arial" panose="020B0604020202020204" pitchFamily="34" charset="0"/>
              </a:rPr>
              <a:t> (</a:t>
            </a:r>
            <a:r>
              <a:rPr lang="ru-RU" sz="3600" dirty="0">
                <a:solidFill>
                  <a:srgbClr val="000000"/>
                </a:solidFill>
                <a:latin typeface="Cambria Math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а</a:t>
            </a:r>
            <a:r>
              <a:rPr lang="ru-RU" sz="3600" baseline="30000" dirty="0">
                <a:solidFill>
                  <a:srgbClr val="000000"/>
                </a:solidFill>
                <a:latin typeface="MJXc-TeX-main-Rw"/>
                <a:ea typeface="Times New Roman" panose="02020603050405020304" pitchFamily="18" charset="0"/>
                <a:cs typeface="Arial" panose="020B0604020202020204" pitchFamily="34" charset="0"/>
              </a:rPr>
              <a:t>3</a:t>
            </a:r>
            <a:r>
              <a:rPr lang="ru-RU" sz="3600" dirty="0">
                <a:solidFill>
                  <a:srgbClr val="000000"/>
                </a:solidFill>
                <a:latin typeface="MJXc-TeX-main-Rw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r>
              <a:rPr lang="ru-RU" sz="3600" baseline="30000" dirty="0">
                <a:solidFill>
                  <a:srgbClr val="000000"/>
                </a:solidFill>
                <a:latin typeface="MJXc-TeX-main-Rw"/>
                <a:ea typeface="Times New Roman" panose="02020603050405020304" pitchFamily="18" charset="0"/>
                <a:cs typeface="Arial" panose="020B0604020202020204" pitchFamily="34" charset="0"/>
              </a:rPr>
              <a:t>5</a:t>
            </a: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dirty="0" smtClean="0">
                <a:solidFill>
                  <a:srgbClr val="000000"/>
                </a:solidFill>
                <a:latin typeface="MJXc-TeX-main-Rw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3600" dirty="0" smtClean="0">
                <a:solidFill>
                  <a:srgbClr val="000000"/>
                </a:solidFill>
                <a:latin typeface="MJXc-TeX-main-Rw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ru-RU" sz="3600" dirty="0">
                <a:solidFill>
                  <a:srgbClr val="000000"/>
                </a:solidFill>
                <a:latin typeface="Cambria Math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а</a:t>
            </a:r>
            <a:r>
              <a:rPr lang="ru-RU" sz="3600" baseline="30000" dirty="0">
                <a:solidFill>
                  <a:srgbClr val="000000"/>
                </a:solidFill>
                <a:latin typeface="MJXc-TeX-main-Rw"/>
                <a:ea typeface="Times New Roman" panose="02020603050405020304" pitchFamily="18" charset="0"/>
                <a:cs typeface="Arial" panose="020B0604020202020204" pitchFamily="34" charset="0"/>
              </a:rPr>
              <a:t>4</a:t>
            </a:r>
            <a:r>
              <a:rPr lang="ru-RU" sz="3600" dirty="0">
                <a:solidFill>
                  <a:srgbClr val="000000"/>
                </a:solidFill>
                <a:latin typeface="MJXc-TeX-main-Rw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r>
              <a:rPr lang="ru-RU" sz="3600" baseline="30000" dirty="0">
                <a:solidFill>
                  <a:srgbClr val="000000"/>
                </a:solidFill>
                <a:latin typeface="MJXc-TeX-main-Rw"/>
                <a:ea typeface="Times New Roman" panose="02020603050405020304" pitchFamily="18" charset="0"/>
                <a:cs typeface="Arial" panose="020B0604020202020204" pitchFamily="34" charset="0"/>
              </a:rPr>
              <a:t>6</a:t>
            </a: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8906934" y="1897352"/>
            <a:ext cx="1026775" cy="831273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lnSpc>
                <a:spcPct val="107000"/>
              </a:lnSpc>
            </a:pPr>
            <a:r>
              <a:rPr lang="ru-RU" dirty="0" smtClean="0"/>
              <a:t> </a:t>
            </a:r>
            <a:r>
              <a:rPr lang="en-US" sz="5400" dirty="0" smtClean="0">
                <a:solidFill>
                  <a:srgbClr val="26262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u-RU" baseline="30000" dirty="0" smtClean="0">
                <a:solidFill>
                  <a:srgbClr val="26262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ru-RU" sz="4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9088929" y="2728625"/>
            <a:ext cx="1026775" cy="831273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lnSpc>
                <a:spcPct val="107000"/>
              </a:lnSpc>
            </a:pPr>
            <a:r>
              <a:rPr lang="ru-RU" dirty="0" smtClean="0"/>
              <a:t> </a:t>
            </a:r>
            <a:r>
              <a:rPr lang="en-US" sz="5400" dirty="0" smtClean="0">
                <a:solidFill>
                  <a:srgbClr val="26262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u-RU" baseline="30000" dirty="0">
                <a:solidFill>
                  <a:srgbClr val="26262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ru-RU" sz="4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9274002" y="3823135"/>
            <a:ext cx="1026775" cy="831273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lnSpc>
                <a:spcPct val="107000"/>
              </a:lnSpc>
            </a:pPr>
            <a:r>
              <a:rPr lang="ru-RU" dirty="0" smtClean="0"/>
              <a:t> </a:t>
            </a:r>
            <a:r>
              <a:rPr lang="en-US" sz="5400" dirty="0" smtClean="0">
                <a:solidFill>
                  <a:srgbClr val="26262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u-RU" baseline="30000" dirty="0" smtClean="0">
                <a:solidFill>
                  <a:srgbClr val="26262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24</a:t>
            </a:r>
            <a:endParaRPr lang="ru-RU" sz="4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9404928" y="4807527"/>
            <a:ext cx="1026775" cy="831273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lnSpc>
                <a:spcPct val="107000"/>
              </a:lnSpc>
            </a:pPr>
            <a:r>
              <a:rPr lang="ru-RU" dirty="0" smtClean="0"/>
              <a:t> </a:t>
            </a:r>
            <a:r>
              <a:rPr lang="en-US" sz="5400" dirty="0" smtClean="0">
                <a:solidFill>
                  <a:srgbClr val="26262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u-RU" baseline="30000" dirty="0" smtClean="0">
                <a:solidFill>
                  <a:srgbClr val="26262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endParaRPr lang="ru-RU" sz="4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2286000" y="2507673"/>
            <a:ext cx="6438939" cy="636588"/>
          </a:xfrm>
          <a:prstGeom prst="straightConnector1">
            <a:avLst/>
          </a:prstGeom>
          <a:ln w="38100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 flipV="1">
            <a:off x="2175511" y="2465388"/>
            <a:ext cx="6549428" cy="1011743"/>
          </a:xfrm>
          <a:prstGeom prst="straightConnector1">
            <a:avLst/>
          </a:prstGeom>
          <a:ln w="38100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>
            <a:off x="2175164" y="4279614"/>
            <a:ext cx="6913765" cy="943549"/>
          </a:xfrm>
          <a:prstGeom prst="straightConnector1">
            <a:avLst/>
          </a:prstGeom>
          <a:ln w="38100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>
            <a:endCxn id="7" idx="1"/>
          </p:cNvCxnSpPr>
          <p:nvPr/>
        </p:nvCxnSpPr>
        <p:spPr>
          <a:xfrm flipV="1">
            <a:off x="2050473" y="4238772"/>
            <a:ext cx="7223529" cy="818137"/>
          </a:xfrm>
          <a:prstGeom prst="straightConnector1">
            <a:avLst/>
          </a:prstGeom>
          <a:ln w="38100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1673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ctr">
              <a:lnSpc>
                <a:spcPct val="107000"/>
              </a:lnSpc>
              <a:spcAft>
                <a:spcPts val="800"/>
              </a:spcAft>
            </a:pPr>
            <a:r>
              <a:rPr lang="ru-RU" dirty="0" smtClean="0"/>
              <a:t> 5 задание</a:t>
            </a:r>
            <a:br>
              <a:rPr lang="ru-RU" dirty="0" smtClean="0"/>
            </a:br>
            <a:r>
              <a:rPr lang="ru-RU" dirty="0">
                <a:solidFill>
                  <a:srgbClr val="1D1D1B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Сравните числа, не выполняя </a:t>
            </a:r>
            <a:r>
              <a:rPr lang="ru-RU" dirty="0" smtClean="0">
                <a:solidFill>
                  <a:srgbClr val="1D1D1B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вычислений</a:t>
            </a:r>
            <a:br>
              <a:rPr lang="ru-RU" dirty="0" smtClean="0">
                <a:solidFill>
                  <a:srgbClr val="1D1D1B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1D1D1B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1D1D1B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1D1D1B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1D1D1B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9304102"/>
              </p:ext>
            </p:extLst>
          </p:nvPr>
        </p:nvGraphicFramePr>
        <p:xfrm>
          <a:off x="1017027" y="2441264"/>
          <a:ext cx="8012544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70848">
                  <a:extLst>
                    <a:ext uri="{9D8B030D-6E8A-4147-A177-3AD203B41FA5}">
                      <a16:colId xmlns:a16="http://schemas.microsoft.com/office/drawing/2014/main" xmlns="" val="1149789399"/>
                    </a:ext>
                  </a:extLst>
                </a:gridCol>
                <a:gridCol w="2670848">
                  <a:extLst>
                    <a:ext uri="{9D8B030D-6E8A-4147-A177-3AD203B41FA5}">
                      <a16:colId xmlns:a16="http://schemas.microsoft.com/office/drawing/2014/main" xmlns="" val="841073414"/>
                    </a:ext>
                  </a:extLst>
                </a:gridCol>
                <a:gridCol w="2670848">
                  <a:extLst>
                    <a:ext uri="{9D8B030D-6E8A-4147-A177-3AD203B41FA5}">
                      <a16:colId xmlns:a16="http://schemas.microsoft.com/office/drawing/2014/main" xmlns="" val="640478205"/>
                    </a:ext>
                  </a:extLst>
                </a:gridCol>
              </a:tblGrid>
              <a:tr h="378922"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effectLst/>
                          <a:latin typeface="MJXc-TeX-main-Rw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71</a:t>
                      </a:r>
                      <a:r>
                        <a:rPr lang="ru-RU" sz="3600" baseline="30000" dirty="0" smtClean="0">
                          <a:effectLst/>
                          <a:latin typeface="MJXc-TeX-main-Rw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r>
                        <a:rPr lang="ru-RU" sz="3600" baseline="300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1</a:t>
                      </a:r>
                      <a:endParaRPr lang="ru-RU" sz="3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34246820"/>
                  </a:ext>
                </a:extLst>
              </a:tr>
              <a:tr h="378922"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effectLst/>
                          <a:latin typeface="MJXc-TeX-main-Rw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(−267)</a:t>
                      </a:r>
                      <a:r>
                        <a:rPr kumimoji="0" lang="ru-RU" sz="3600" b="1" i="0" u="none" strike="noStrike" kern="1200" cap="none" spc="0" normalizeH="0" baseline="3000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MJXc-TeX-main-Rw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</a:t>
                      </a:r>
                      <a:endParaRPr lang="ru-RU" sz="3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1</a:t>
                      </a:r>
                      <a:endParaRPr lang="ru-RU" sz="3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42157583"/>
                  </a:ext>
                </a:extLst>
              </a:tr>
              <a:tr h="378922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dirty="0" smtClean="0">
                          <a:effectLst/>
                          <a:latin typeface="MJXc-TeX-main-Rw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(−26)</a:t>
                      </a:r>
                      <a:r>
                        <a:rPr kumimoji="0" lang="ru-RU" sz="3600" b="1" i="0" u="none" strike="noStrike" kern="1200" cap="none" spc="0" normalizeH="0" baseline="3000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JXc-TeX-main-Rw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kumimoji="0" lang="ru-RU" sz="3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-1</a:t>
                      </a:r>
                      <a:endParaRPr lang="ru-RU" sz="3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47506511"/>
                  </a:ext>
                </a:extLst>
              </a:tr>
              <a:tr h="378922"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effectLst/>
                          <a:latin typeface="MJXc-TeX-main-Rw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(−6,7)</a:t>
                      </a:r>
                      <a:r>
                        <a:rPr kumimoji="0" lang="ru-RU" sz="3600" b="1" i="0" u="none" strike="noStrike" kern="1200" cap="none" spc="0" normalizeH="0" baseline="3000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JXc-TeX-main-Rw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effectLst/>
                          <a:latin typeface="MJXc-TeX-main-Rw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(−6,7)</a:t>
                      </a:r>
                      <a:r>
                        <a:rPr lang="ru-RU" sz="3600" baseline="30000" dirty="0" smtClean="0">
                          <a:effectLst/>
                          <a:latin typeface="MJXc-TeX-main-Rw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lang="ru-RU" sz="3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28522463"/>
                  </a:ext>
                </a:extLst>
              </a:tr>
            </a:tbl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6052" y="2503689"/>
            <a:ext cx="619211" cy="46679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5114" y="3231951"/>
            <a:ext cx="581106" cy="42868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1325" y="3723467"/>
            <a:ext cx="523948" cy="48584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6052" y="4414031"/>
            <a:ext cx="581106" cy="428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38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9020848" cy="1870364"/>
          </a:xfrm>
        </p:spPr>
        <p:txBody>
          <a:bodyPr>
            <a:normAutofit fontScale="90000"/>
          </a:bodyPr>
          <a:lstStyle/>
          <a:p>
            <a:pPr algn="ctr" fontAlgn="ctr">
              <a:spcAft>
                <a:spcPts val="0"/>
              </a:spcAft>
            </a:pPr>
            <a:r>
              <a:rPr lang="ru-RU" dirty="0" smtClean="0"/>
              <a:t>6 задание</a:t>
            </a:r>
            <a:br>
              <a:rPr lang="ru-RU" dirty="0" smtClean="0"/>
            </a:br>
            <a:r>
              <a:rPr lang="ru-RU" sz="4000" dirty="0">
                <a:solidFill>
                  <a:srgbClr val="1D1D1B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Найдите значение выражения.</a:t>
            </a:r>
            <a:r>
              <a:rPr lang="ru-RU" sz="4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40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4000" b="1" dirty="0">
                <a:solidFill>
                  <a:srgbClr val="1D1D1B"/>
                </a:solidFill>
                <a:latin typeface="MJXc-TeX-main-Rw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ru-RU" sz="4000" dirty="0">
                <a:solidFill>
                  <a:srgbClr val="1D1D1B"/>
                </a:solidFill>
                <a:latin typeface="MJXc-TeX-main-Rw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ru-RU" sz="4000" dirty="0" err="1">
                <a:solidFill>
                  <a:srgbClr val="1D1D1B"/>
                </a:solidFill>
                <a:latin typeface="Cambria Math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а</a:t>
            </a:r>
            <a:r>
              <a:rPr lang="ru-RU" sz="4000" dirty="0" err="1">
                <a:solidFill>
                  <a:srgbClr val="1D1D1B"/>
                </a:solidFill>
                <a:latin typeface="MJXc-TeX-main-Rw"/>
                <a:ea typeface="Times New Roman" panose="02020603050405020304" pitchFamily="18" charset="0"/>
                <a:cs typeface="Arial" panose="020B0604020202020204" pitchFamily="34" charset="0"/>
              </a:rPr>
              <a:t>+</a:t>
            </a:r>
            <a:r>
              <a:rPr lang="ru-RU" sz="4000" dirty="0" err="1">
                <a:solidFill>
                  <a:srgbClr val="1D1D1B"/>
                </a:solidFill>
                <a:latin typeface="MJXc-TeX-math-Iw"/>
                <a:ea typeface="Times New Roman" panose="02020603050405020304" pitchFamily="18" charset="0"/>
                <a:cs typeface="Arial" panose="020B0604020202020204" pitchFamily="34" charset="0"/>
              </a:rPr>
              <a:t>b</a:t>
            </a:r>
            <a:r>
              <a:rPr lang="ru-RU" sz="4000" dirty="0">
                <a:solidFill>
                  <a:srgbClr val="1D1D1B"/>
                </a:solidFill>
                <a:latin typeface="MJXc-TeX-main-Rw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r>
              <a:rPr lang="ru-RU" sz="4000" baseline="30000" dirty="0">
                <a:solidFill>
                  <a:srgbClr val="1D1D1B"/>
                </a:solidFill>
                <a:latin typeface="MJXc-TeX-main-Rw"/>
                <a:ea typeface="Times New Roman" panose="02020603050405020304" pitchFamily="18" charset="0"/>
                <a:cs typeface="Arial" panose="020B0604020202020204" pitchFamily="34" charset="0"/>
              </a:rPr>
              <a:t>11</a:t>
            </a:r>
            <a:r>
              <a:rPr lang="ru-RU" sz="4000" dirty="0">
                <a:solidFill>
                  <a:srgbClr val="1D1D1B"/>
                </a:solidFill>
                <a:latin typeface="MJXc-TeX-main-Rw"/>
                <a:ea typeface="Times New Roman" panose="02020603050405020304" pitchFamily="18" charset="0"/>
                <a:cs typeface="Arial" panose="020B0604020202020204" pitchFamily="34" charset="0"/>
              </a:rPr>
              <a:t>:(</a:t>
            </a:r>
            <a:r>
              <a:rPr lang="ru-RU" sz="4000" dirty="0" err="1">
                <a:solidFill>
                  <a:srgbClr val="1D1D1B"/>
                </a:solidFill>
                <a:latin typeface="MJXc-TeX-math-Iw"/>
                <a:ea typeface="Times New Roman" panose="02020603050405020304" pitchFamily="18" charset="0"/>
                <a:cs typeface="Arial" panose="020B0604020202020204" pitchFamily="34" charset="0"/>
              </a:rPr>
              <a:t>a</a:t>
            </a:r>
            <a:r>
              <a:rPr lang="ru-RU" sz="4000" dirty="0" err="1">
                <a:solidFill>
                  <a:srgbClr val="1D1D1B"/>
                </a:solidFill>
                <a:latin typeface="MJXc-TeX-main-Rw"/>
                <a:ea typeface="Times New Roman" panose="02020603050405020304" pitchFamily="18" charset="0"/>
                <a:cs typeface="Arial" panose="020B0604020202020204" pitchFamily="34" charset="0"/>
              </a:rPr>
              <a:t>+</a:t>
            </a:r>
            <a:r>
              <a:rPr lang="ru-RU" sz="4000" dirty="0" err="1">
                <a:solidFill>
                  <a:srgbClr val="1D1D1B"/>
                </a:solidFill>
                <a:latin typeface="MJXc-TeX-math-Iw"/>
                <a:ea typeface="Times New Roman" panose="02020603050405020304" pitchFamily="18" charset="0"/>
                <a:cs typeface="Arial" panose="020B0604020202020204" pitchFamily="34" charset="0"/>
              </a:rPr>
              <a:t>b</a:t>
            </a:r>
            <a:r>
              <a:rPr lang="ru-RU" sz="4000" dirty="0">
                <a:solidFill>
                  <a:srgbClr val="1D1D1B"/>
                </a:solidFill>
                <a:latin typeface="MJXc-TeX-main-Rw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r>
              <a:rPr lang="ru-RU" sz="4000" baseline="30000" dirty="0">
                <a:solidFill>
                  <a:srgbClr val="1D1D1B"/>
                </a:solidFill>
                <a:latin typeface="MJXc-TeX-main-Rw"/>
                <a:ea typeface="Times New Roman" panose="02020603050405020304" pitchFamily="18" charset="0"/>
                <a:cs typeface="Arial" panose="020B0604020202020204" pitchFamily="34" charset="0"/>
              </a:rPr>
              <a:t>8</a:t>
            </a:r>
            <a:r>
              <a:rPr lang="ru-RU" sz="4000" b="1" dirty="0">
                <a:solidFill>
                  <a:srgbClr val="1D1D1B"/>
                </a:solidFill>
                <a:latin typeface="MJXc-TeX-main-Rw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r>
              <a:rPr lang="ru-RU" sz="4000" baseline="30000" dirty="0">
                <a:solidFill>
                  <a:srgbClr val="1D1D1B"/>
                </a:solidFill>
                <a:latin typeface="MJXc-TeX-main-Rw"/>
                <a:ea typeface="Times New Roman" panose="02020603050405020304" pitchFamily="18" charset="0"/>
                <a:cs typeface="Arial" panose="020B0604020202020204" pitchFamily="34" charset="0"/>
              </a:rPr>
              <a:t>12</a:t>
            </a:r>
            <a:r>
              <a:rPr lang="ru-RU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4000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2369126" y="2479964"/>
            <a:ext cx="5708073" cy="2854036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lnSpc>
                <a:spcPct val="107000"/>
              </a:lnSpc>
            </a:pPr>
            <a:endParaRPr lang="ru-RU" sz="4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3446705" y="2971800"/>
            <a:ext cx="3728411" cy="187036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lnSpc>
                <a:spcPct val="107000"/>
              </a:lnSpc>
            </a:pPr>
            <a:r>
              <a:rPr lang="ru-RU" sz="3700" dirty="0" smtClean="0">
                <a:solidFill>
                  <a:srgbClr val="26262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3700" dirty="0" err="1" smtClean="0">
                <a:solidFill>
                  <a:srgbClr val="26262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а+в</a:t>
            </a:r>
            <a:r>
              <a:rPr lang="ru-RU" sz="3700" dirty="0" smtClean="0">
                <a:solidFill>
                  <a:srgbClr val="26262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3700" baseline="30000" dirty="0" smtClean="0">
                <a:solidFill>
                  <a:srgbClr val="26262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35</a:t>
            </a:r>
            <a:r>
              <a:rPr lang="ru-RU" sz="3700" dirty="0" smtClean="0">
                <a:solidFill>
                  <a:srgbClr val="26262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>
              <a:lnSpc>
                <a:spcPct val="107000"/>
              </a:lnSpc>
              <a:spcBef>
                <a:spcPts val="0"/>
              </a:spcBef>
            </a:pPr>
            <a:r>
              <a:rPr lang="ru-RU" sz="3700" dirty="0" smtClean="0">
                <a:solidFill>
                  <a:srgbClr val="26262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3700" dirty="0" err="1" smtClean="0">
                <a:solidFill>
                  <a:srgbClr val="26262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а+в</a:t>
            </a:r>
            <a:r>
              <a:rPr lang="ru-RU" sz="3700" dirty="0" smtClean="0">
                <a:solidFill>
                  <a:srgbClr val="26262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3700" baseline="30000" dirty="0" smtClean="0">
                <a:solidFill>
                  <a:srgbClr val="26262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31</a:t>
            </a:r>
            <a:r>
              <a:rPr lang="ru-RU" sz="3700" dirty="0" smtClean="0">
                <a:solidFill>
                  <a:srgbClr val="26262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700" dirty="0">
              <a:solidFill>
                <a:srgbClr val="262626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Bef>
                <a:spcPts val="0"/>
              </a:spcBef>
            </a:pPr>
            <a:r>
              <a:rPr lang="ru-RU" sz="3700" dirty="0" smtClean="0">
                <a:solidFill>
                  <a:srgbClr val="26262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3700" dirty="0" err="1" smtClean="0">
                <a:solidFill>
                  <a:srgbClr val="26262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а+в</a:t>
            </a:r>
            <a:r>
              <a:rPr lang="ru-RU" sz="3700" dirty="0" smtClean="0">
                <a:solidFill>
                  <a:srgbClr val="26262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3700" baseline="30000" dirty="0" smtClean="0">
                <a:solidFill>
                  <a:srgbClr val="26262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r>
              <a:rPr lang="ru-RU" sz="3700" dirty="0" smtClean="0">
                <a:solidFill>
                  <a:srgbClr val="26262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700" dirty="0">
              <a:solidFill>
                <a:srgbClr val="262626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endParaRPr lang="ru-RU" sz="4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3446705" y="4842165"/>
            <a:ext cx="2287538" cy="983671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lnSpc>
                <a:spcPct val="107000"/>
              </a:lnSpc>
            </a:pPr>
            <a:r>
              <a:rPr lang="ru-RU" dirty="0" smtClean="0">
                <a:solidFill>
                  <a:schemeClr val="tx1"/>
                </a:solidFill>
              </a:rPr>
              <a:t>(</a:t>
            </a: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u-RU" dirty="0" smtClean="0">
                <a:solidFill>
                  <a:srgbClr val="26262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+в)</a:t>
            </a:r>
            <a:r>
              <a:rPr lang="ru-RU" baseline="30000" dirty="0" smtClean="0">
                <a:solidFill>
                  <a:srgbClr val="26262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36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073" name="DefaultOcx"/>
          <p:cNvPicPr preferRelativeResize="0">
            <a:picLocks noChangeArrowheads="1" noChangeShapeType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71600" cy="3048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HTMLOption1"/>
          <p:cNvPicPr preferRelativeResize="0">
            <a:picLocks noChangeArrowheads="1" noChangeShapeType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71600" cy="3048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HTMLOption2"/>
          <p:cNvPicPr preferRelativeResize="0">
            <a:picLocks noChangeArrowheads="1" noChangeShapeType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71600" cy="3048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09830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1916" y="124691"/>
            <a:ext cx="10253902" cy="171796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               7 задание</a:t>
            </a:r>
            <a:br>
              <a:rPr lang="ru-RU" dirty="0" smtClean="0"/>
            </a:br>
            <a:r>
              <a:rPr lang="ru-RU" dirty="0">
                <a:solidFill>
                  <a:srgbClr val="1D1D1B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Найдя значения выражений, </a:t>
            </a:r>
            <a:r>
              <a:rPr lang="ru-RU" dirty="0" smtClean="0">
                <a:solidFill>
                  <a:srgbClr val="1D1D1B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1D1D1B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</a:br>
            <a:r>
              <a:rPr lang="ru-RU" dirty="0" smtClean="0">
                <a:solidFill>
                  <a:srgbClr val="1D1D1B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вы </a:t>
            </a:r>
            <a:r>
              <a:rPr lang="ru-RU" dirty="0">
                <a:solidFill>
                  <a:srgbClr val="1D1D1B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разгадаете </a:t>
            </a:r>
            <a:r>
              <a:rPr lang="ru-RU" dirty="0" smtClean="0">
                <a:solidFill>
                  <a:srgbClr val="1D1D1B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кроссворд:</a:t>
            </a:r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109298" y="2230582"/>
            <a:ext cx="6000557" cy="171796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05691" y="2639806"/>
            <a:ext cx="3519054" cy="498763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45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1D1D1B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endParaRPr lang="ru-RU" dirty="0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877027" y="3199170"/>
            <a:ext cx="1256574" cy="61083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solidFill>
                  <a:srgbClr val="1D1D1B"/>
                </a:solidFill>
                <a:latin typeface="MJXc-TeX-main-Rw"/>
                <a:ea typeface="Times New Roman" panose="02020603050405020304" pitchFamily="18" charset="0"/>
                <a:cs typeface="Arial" panose="020B0604020202020204" pitchFamily="34" charset="0"/>
              </a:rPr>
              <a:t>3</a:t>
            </a:r>
            <a:r>
              <a:rPr lang="ru-RU" sz="3200" dirty="0">
                <a:solidFill>
                  <a:srgbClr val="1D1D1B"/>
                </a:solidFill>
                <a:latin typeface="Cambria Math" panose="02040503050406030204" pitchFamily="18" charset="0"/>
                <a:ea typeface="Times New Roman" panose="02020603050405020304" pitchFamily="18" charset="0"/>
                <a:cs typeface="Cambria Math" panose="02040503050406030204" pitchFamily="18" charset="0"/>
              </a:rPr>
              <a:t>⋅</a:t>
            </a:r>
            <a:r>
              <a:rPr lang="ru-RU" sz="3200" dirty="0" smtClean="0">
                <a:solidFill>
                  <a:srgbClr val="1D1D1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3200" baseline="30000" dirty="0" smtClean="0">
                <a:solidFill>
                  <a:srgbClr val="1D1D1B"/>
                </a:solidFill>
                <a:latin typeface="MJXc-TeX-main-Rw"/>
                <a:ea typeface="Times New Roman" panose="02020603050405020304" pitchFamily="18" charset="0"/>
                <a:cs typeface="Arial" panose="020B0604020202020204" pitchFamily="34" charset="0"/>
              </a:rPr>
              <a:t>5 =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621916" y="3948546"/>
            <a:ext cx="1844192" cy="498763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25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2800" dirty="0">
                <a:solidFill>
                  <a:srgbClr val="1D1D1B"/>
                </a:solidFill>
                <a:latin typeface="MJXc-TeX-main-Rw"/>
                <a:ea typeface="Times New Roman" panose="02020603050405020304" pitchFamily="18" charset="0"/>
                <a:cs typeface="Arial" panose="020B0604020202020204" pitchFamily="34" charset="0"/>
              </a:rPr>
              <a:t>(−6)</a:t>
            </a:r>
            <a:r>
              <a:rPr lang="ru-RU" sz="12800" baseline="30000" dirty="0">
                <a:solidFill>
                  <a:srgbClr val="1D1D1B"/>
                </a:solidFill>
                <a:latin typeface="MJXc-TeX-main-Rw"/>
                <a:ea typeface="Times New Roman" panose="02020603050405020304" pitchFamily="18" charset="0"/>
                <a:cs typeface="Arial" panose="020B0604020202020204" pitchFamily="34" charset="0"/>
              </a:rPr>
              <a:t>2</a:t>
            </a:r>
            <a:r>
              <a:rPr lang="ru-RU" sz="12800" dirty="0">
                <a:solidFill>
                  <a:srgbClr val="1D1D1B"/>
                </a:solidFill>
                <a:latin typeface="Cambria Math" panose="02040503050406030204" pitchFamily="18" charset="0"/>
                <a:ea typeface="Times New Roman" panose="02020603050405020304" pitchFamily="18" charset="0"/>
                <a:cs typeface="Cambria Math" panose="02040503050406030204" pitchFamily="18" charset="0"/>
              </a:rPr>
              <a:t>⋅</a:t>
            </a:r>
            <a:r>
              <a:rPr lang="ru-RU" sz="12800" dirty="0">
                <a:solidFill>
                  <a:srgbClr val="1D1D1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10=</a:t>
            </a:r>
            <a:endParaRPr lang="ru-RU" sz="1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1D1D1B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877027" y="2438402"/>
            <a:ext cx="1589081" cy="6222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81</a:t>
            </a:r>
            <a:r>
              <a:rPr lang="ru-RU" sz="3200" dirty="0" smtClean="0">
                <a:solidFill>
                  <a:srgbClr val="1D1D1B"/>
                </a:solidFill>
                <a:latin typeface="MJXc-TeX-main-Rw"/>
                <a:ea typeface="Times New Roman" panose="02020603050405020304" pitchFamily="18" charset="0"/>
                <a:cs typeface="Arial" panose="020B0604020202020204" pitchFamily="34" charset="0"/>
              </a:rPr>
              <a:t>:3</a:t>
            </a:r>
            <a:r>
              <a:rPr lang="ru-RU" sz="3200" baseline="30000" dirty="0" smtClean="0">
                <a:solidFill>
                  <a:srgbClr val="1D1D1B"/>
                </a:solidFill>
                <a:latin typeface="MJXc-TeX-main-Rw"/>
                <a:ea typeface="Times New Roman" panose="02020603050405020304" pitchFamily="18" charset="0"/>
                <a:cs typeface="Arial" panose="020B0604020202020204" pitchFamily="34" charset="0"/>
              </a:rPr>
              <a:t>4</a:t>
            </a:r>
            <a:r>
              <a:rPr lang="ru-RU" sz="3200" dirty="0" smtClean="0"/>
              <a:t>=</a:t>
            </a:r>
            <a:endParaRPr lang="ru-RU" sz="32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736271" y="2506121"/>
            <a:ext cx="68853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1D1D1B"/>
                </a:solidFill>
                <a:latin typeface="MJXc-TeX-main-Rw"/>
                <a:ea typeface="Times New Roman" panose="02020603050405020304" pitchFamily="18" charset="0"/>
                <a:cs typeface="Arial" panose="020B0604020202020204" pitchFamily="34" charset="0"/>
              </a:rPr>
              <a:t> 1</a:t>
            </a:r>
            <a:endParaRPr lang="ru-RU" sz="32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745294" y="3186435"/>
            <a:ext cx="68853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1D1D1B"/>
                </a:solidFill>
                <a:latin typeface="MJXc-TeX-main-Rw"/>
                <a:ea typeface="Times New Roman" panose="02020603050405020304" pitchFamily="18" charset="0"/>
                <a:cs typeface="Arial" panose="020B0604020202020204" pitchFamily="34" charset="0"/>
              </a:rPr>
              <a:t>96</a:t>
            </a:r>
            <a:endParaRPr lang="ru-RU" sz="32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673922" y="3857562"/>
            <a:ext cx="99060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1D1D1B"/>
                </a:solidFill>
                <a:latin typeface="MJXc-TeX-main-Rw"/>
                <a:ea typeface="Times New Roman" panose="02020603050405020304" pitchFamily="18" charset="0"/>
                <a:cs typeface="Arial" panose="020B0604020202020204" pitchFamily="34" charset="0"/>
              </a:rPr>
              <a:t>  </a:t>
            </a:r>
            <a:endParaRPr lang="ru-RU" sz="32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689211" y="3931697"/>
            <a:ext cx="88382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1D1D1B"/>
                </a:solidFill>
                <a:latin typeface="MJXc-TeX-main-Rw"/>
                <a:ea typeface="Times New Roman" panose="02020603050405020304" pitchFamily="18" charset="0"/>
                <a:cs typeface="Arial" panose="020B0604020202020204" pitchFamily="34" charset="0"/>
              </a:rPr>
              <a:t>360</a:t>
            </a:r>
            <a:endParaRPr lang="ru-RU" sz="32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0126887"/>
              </p:ext>
            </p:extLst>
          </p:nvPr>
        </p:nvGraphicFramePr>
        <p:xfrm>
          <a:off x="4045524" y="2536927"/>
          <a:ext cx="6626430" cy="2029176"/>
        </p:xfrm>
        <a:graphic>
          <a:graphicData uri="http://schemas.openxmlformats.org/drawingml/2006/table">
            <a:tbl>
              <a:tblPr firstRow="1" firstCol="1" bandRow="1"/>
              <a:tblGrid>
                <a:gridCol w="662643">
                  <a:extLst>
                    <a:ext uri="{9D8B030D-6E8A-4147-A177-3AD203B41FA5}">
                      <a16:colId xmlns:a16="http://schemas.microsoft.com/office/drawing/2014/main" xmlns="" val="2065469019"/>
                    </a:ext>
                  </a:extLst>
                </a:gridCol>
                <a:gridCol w="662643">
                  <a:extLst>
                    <a:ext uri="{9D8B030D-6E8A-4147-A177-3AD203B41FA5}">
                      <a16:colId xmlns:a16="http://schemas.microsoft.com/office/drawing/2014/main" xmlns="" val="2046961461"/>
                    </a:ext>
                  </a:extLst>
                </a:gridCol>
                <a:gridCol w="662643">
                  <a:extLst>
                    <a:ext uri="{9D8B030D-6E8A-4147-A177-3AD203B41FA5}">
                      <a16:colId xmlns:a16="http://schemas.microsoft.com/office/drawing/2014/main" xmlns="" val="166279209"/>
                    </a:ext>
                  </a:extLst>
                </a:gridCol>
                <a:gridCol w="662643">
                  <a:extLst>
                    <a:ext uri="{9D8B030D-6E8A-4147-A177-3AD203B41FA5}">
                      <a16:colId xmlns:a16="http://schemas.microsoft.com/office/drawing/2014/main" xmlns="" val="2132594689"/>
                    </a:ext>
                  </a:extLst>
                </a:gridCol>
                <a:gridCol w="662643">
                  <a:extLst>
                    <a:ext uri="{9D8B030D-6E8A-4147-A177-3AD203B41FA5}">
                      <a16:colId xmlns:a16="http://schemas.microsoft.com/office/drawing/2014/main" xmlns="" val="4125952974"/>
                    </a:ext>
                  </a:extLst>
                </a:gridCol>
                <a:gridCol w="662643">
                  <a:extLst>
                    <a:ext uri="{9D8B030D-6E8A-4147-A177-3AD203B41FA5}">
                      <a16:colId xmlns:a16="http://schemas.microsoft.com/office/drawing/2014/main" xmlns="" val="168824108"/>
                    </a:ext>
                  </a:extLst>
                </a:gridCol>
                <a:gridCol w="662643">
                  <a:extLst>
                    <a:ext uri="{9D8B030D-6E8A-4147-A177-3AD203B41FA5}">
                      <a16:colId xmlns:a16="http://schemas.microsoft.com/office/drawing/2014/main" xmlns="" val="1342377684"/>
                    </a:ext>
                  </a:extLst>
                </a:gridCol>
                <a:gridCol w="662643">
                  <a:extLst>
                    <a:ext uri="{9D8B030D-6E8A-4147-A177-3AD203B41FA5}">
                      <a16:colId xmlns:a16="http://schemas.microsoft.com/office/drawing/2014/main" xmlns="" val="3498644579"/>
                    </a:ext>
                  </a:extLst>
                </a:gridCol>
                <a:gridCol w="662643">
                  <a:extLst>
                    <a:ext uri="{9D8B030D-6E8A-4147-A177-3AD203B41FA5}">
                      <a16:colId xmlns:a16="http://schemas.microsoft.com/office/drawing/2014/main" xmlns="" val="1102509495"/>
                    </a:ext>
                  </a:extLst>
                </a:gridCol>
                <a:gridCol w="662643">
                  <a:extLst>
                    <a:ext uri="{9D8B030D-6E8A-4147-A177-3AD203B41FA5}">
                      <a16:colId xmlns:a16="http://schemas.microsoft.com/office/drawing/2014/main" xmlns="" val="2013510963"/>
                    </a:ext>
                  </a:extLst>
                </a:gridCol>
              </a:tblGrid>
              <a:tr h="676392"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Aft>
                          <a:spcPts val="375"/>
                        </a:spcAft>
                      </a:pPr>
                      <a:r>
                        <a:rPr lang="ru-RU" sz="900" b="1" i="1" baseline="30000" dirty="0">
                          <a:solidFill>
                            <a:srgbClr val="1D1D1B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75"/>
                        </a:spcAft>
                      </a:pPr>
                      <a:r>
                        <a:rPr lang="ru-RU" sz="900" b="1" dirty="0" smtClean="0">
                          <a:solidFill>
                            <a:srgbClr val="1D1D1B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b="1" dirty="0">
                          <a:solidFill>
                            <a:srgbClr val="1D1D1B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75"/>
                        </a:spcAft>
                      </a:pPr>
                      <a:r>
                        <a:rPr lang="ru-RU" sz="900" b="1" dirty="0">
                          <a:solidFill>
                            <a:srgbClr val="1D1D1B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75"/>
                        </a:spcAft>
                      </a:pPr>
                      <a:r>
                        <a:rPr lang="ru-RU" sz="900" b="1" dirty="0">
                          <a:solidFill>
                            <a:srgbClr val="1D1D1B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75"/>
                        </a:spcAft>
                      </a:pPr>
                      <a:r>
                        <a:rPr lang="ru-RU" sz="900" b="1" dirty="0">
                          <a:solidFill>
                            <a:srgbClr val="1D1D1B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75"/>
                        </a:spcAft>
                      </a:pPr>
                      <a:r>
                        <a:rPr lang="ru-RU" sz="900" b="1" dirty="0">
                          <a:solidFill>
                            <a:srgbClr val="1D1D1B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75"/>
                        </a:spcAft>
                      </a:pPr>
                      <a:r>
                        <a:rPr lang="ru-RU" sz="900" b="1" dirty="0">
                          <a:solidFill>
                            <a:srgbClr val="1D1D1B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58107566"/>
                  </a:ext>
                </a:extLst>
              </a:tr>
              <a:tr h="676392"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Aft>
                          <a:spcPts val="375"/>
                        </a:spcAft>
                      </a:pPr>
                      <a:r>
                        <a:rPr lang="ru-RU" sz="1400" b="1" i="1" baseline="30000" dirty="0">
                          <a:solidFill>
                            <a:srgbClr val="1D1D1B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75"/>
                        </a:spcAft>
                      </a:pPr>
                      <a:r>
                        <a:rPr lang="ru-RU" sz="2600" b="1">
                          <a:solidFill>
                            <a:srgbClr val="1D1D1B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75"/>
                        </a:spcAft>
                      </a:pPr>
                      <a:r>
                        <a:rPr lang="ru-RU" sz="2600" b="1" dirty="0">
                          <a:solidFill>
                            <a:srgbClr val="1D1D1B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75"/>
                        </a:spcAft>
                      </a:pPr>
                      <a:r>
                        <a:rPr lang="ru-RU" sz="2600" b="1" dirty="0">
                          <a:solidFill>
                            <a:srgbClr val="1D1D1B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75"/>
                        </a:spcAft>
                      </a:pPr>
                      <a:r>
                        <a:rPr lang="ru-RU" sz="2600" b="1" dirty="0">
                          <a:solidFill>
                            <a:srgbClr val="1D1D1B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75"/>
                        </a:spcAft>
                      </a:pPr>
                      <a:r>
                        <a:rPr lang="ru-RU" sz="2600" b="1">
                          <a:solidFill>
                            <a:srgbClr val="1D1D1B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75"/>
                        </a:spcAft>
                      </a:pPr>
                      <a:r>
                        <a:rPr lang="ru-RU" sz="2600" b="1">
                          <a:solidFill>
                            <a:srgbClr val="1D1D1B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75"/>
                        </a:spcAft>
                      </a:pPr>
                      <a:r>
                        <a:rPr lang="ru-RU" sz="2600" b="1">
                          <a:solidFill>
                            <a:srgbClr val="1D1D1B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75"/>
                        </a:spcAft>
                      </a:pPr>
                      <a:r>
                        <a:rPr lang="ru-RU" sz="2600" b="1" dirty="0">
                          <a:solidFill>
                            <a:srgbClr val="1D1D1B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21145723"/>
                  </a:ext>
                </a:extLst>
              </a:tr>
              <a:tr h="676392"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Aft>
                          <a:spcPts val="375"/>
                        </a:spcAft>
                      </a:pPr>
                      <a:r>
                        <a:rPr lang="ru-RU" sz="1400" b="1" i="1" baseline="30000" dirty="0">
                          <a:solidFill>
                            <a:srgbClr val="1D1D1B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75"/>
                        </a:spcAft>
                      </a:pPr>
                      <a:r>
                        <a:rPr lang="ru-RU" sz="2600" b="1">
                          <a:solidFill>
                            <a:srgbClr val="1D1D1B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75"/>
                        </a:spcAft>
                      </a:pPr>
                      <a:r>
                        <a:rPr lang="ru-RU" sz="2600" b="1" dirty="0">
                          <a:solidFill>
                            <a:srgbClr val="1D1D1B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75"/>
                        </a:spcAft>
                      </a:pPr>
                      <a:r>
                        <a:rPr lang="ru-RU" sz="2600" b="1">
                          <a:solidFill>
                            <a:srgbClr val="1D1D1B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75"/>
                        </a:spcAft>
                      </a:pPr>
                      <a:r>
                        <a:rPr lang="ru-RU" sz="2600" b="1">
                          <a:solidFill>
                            <a:srgbClr val="1D1D1B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75"/>
                        </a:spcAft>
                      </a:pPr>
                      <a:r>
                        <a:rPr lang="ru-RU" sz="2600" b="1">
                          <a:solidFill>
                            <a:srgbClr val="1D1D1B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75"/>
                        </a:spcAft>
                      </a:pPr>
                      <a:r>
                        <a:rPr lang="ru-RU" sz="2600" b="1">
                          <a:solidFill>
                            <a:srgbClr val="1D1D1B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75"/>
                        </a:spcAft>
                      </a:pPr>
                      <a:r>
                        <a:rPr lang="ru-RU" sz="2600" b="1">
                          <a:solidFill>
                            <a:srgbClr val="1D1D1B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75"/>
                        </a:spcAft>
                      </a:pPr>
                      <a:r>
                        <a:rPr lang="ru-RU" sz="2600" b="1">
                          <a:solidFill>
                            <a:srgbClr val="1D1D1B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75"/>
                        </a:spcAft>
                      </a:pPr>
                      <a:r>
                        <a:rPr lang="ru-RU" sz="2600" b="1" dirty="0">
                          <a:solidFill>
                            <a:srgbClr val="1D1D1B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6136585"/>
                  </a:ext>
                </a:extLst>
              </a:tr>
            </a:tbl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4141353" y="2569194"/>
            <a:ext cx="472979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   Т    Е    П    Е    Н    Ь</a:t>
            </a:r>
            <a:endParaRPr lang="ru-RU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028266" y="3263466"/>
            <a:ext cx="59090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    С    Н   О    В    А   Н    И    Е</a:t>
            </a:r>
            <a:endParaRPr lang="ru-RU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045524" y="3948546"/>
            <a:ext cx="720689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   О    К    А    З    А    Т    </a:t>
            </a:r>
            <a:r>
              <a:rPr lang="ru-RU" sz="320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    Л    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Ь  </a:t>
            </a:r>
            <a:endParaRPr lang="ru-RU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8287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6" grpId="0"/>
      <p:bldP spid="11" grpId="0"/>
      <p:bldP spid="21" grpId="0"/>
      <p:bldP spid="2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10808084" cy="1482436"/>
          </a:xfrm>
        </p:spPr>
        <p:txBody>
          <a:bodyPr>
            <a:normAutofit fontScale="90000"/>
          </a:bodyPr>
          <a:lstStyle/>
          <a:p>
            <a:pPr algn="ctr" fontAlgn="ctr">
              <a:spcAft>
                <a:spcPts val="0"/>
              </a:spcAft>
            </a:pPr>
            <a:r>
              <a:rPr lang="ru-RU" dirty="0" smtClean="0">
                <a:solidFill>
                  <a:srgbClr val="90C226"/>
                </a:solidFill>
              </a:rPr>
              <a:t>А теперь посмотрим, какие есть примеры заданий по нашей  теме на платформе Учи.ру</a:t>
            </a:r>
            <a:br>
              <a:rPr lang="ru-RU" dirty="0" smtClean="0">
                <a:solidFill>
                  <a:srgbClr val="90C226"/>
                </a:solidFill>
              </a:rPr>
            </a:br>
            <a:r>
              <a:rPr lang="ru-RU" dirty="0" smtClean="0">
                <a:solidFill>
                  <a:srgbClr val="1D1D1B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Найдите значения выражения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189952" y="2313709"/>
            <a:ext cx="4060921" cy="831273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60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lnSpc>
                <a:spcPct val="107000"/>
              </a:lnSpc>
            </a:pPr>
            <a:r>
              <a:rPr lang="ru-RU" sz="5400" dirty="0">
                <a:solidFill>
                  <a:srgbClr val="1D1D1B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а</a:t>
            </a:r>
            <a:r>
              <a:rPr lang="ru-RU" sz="5400" dirty="0" smtClean="0">
                <a:solidFill>
                  <a:srgbClr val="1D1D1B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)10</a:t>
            </a:r>
            <a:r>
              <a:rPr lang="ru-RU" sz="4400" baseline="30000" dirty="0" smtClean="0">
                <a:solidFill>
                  <a:srgbClr val="1D1D1B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2</a:t>
            </a:r>
            <a:r>
              <a:rPr lang="ru-RU" sz="5400" dirty="0">
                <a:solidFill>
                  <a:srgbClr val="1D1D1B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 · 10</a:t>
            </a:r>
            <a:r>
              <a:rPr lang="ru-RU" sz="4400" baseline="30000" dirty="0">
                <a:solidFill>
                  <a:srgbClr val="1D1D1B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3</a:t>
            </a:r>
            <a:r>
              <a:rPr lang="ru-RU" sz="5400" dirty="0">
                <a:solidFill>
                  <a:srgbClr val="1D1D1B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 · 10 : 10</a:t>
            </a:r>
            <a:r>
              <a:rPr lang="ru-RU" sz="4400" baseline="30000" dirty="0">
                <a:solidFill>
                  <a:srgbClr val="1D1D1B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5</a:t>
            </a:r>
            <a:r>
              <a:rPr lang="ru-RU" sz="5400" dirty="0">
                <a:solidFill>
                  <a:srgbClr val="1D1D1B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 </a:t>
            </a:r>
            <a:endParaRPr lang="ru-RU" sz="4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7535334" y="2313708"/>
            <a:ext cx="1026775" cy="831273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lnSpc>
                <a:spcPct val="107000"/>
              </a:lnSpc>
            </a:pPr>
            <a:r>
              <a:rPr lang="ru-RU" dirty="0" smtClean="0"/>
              <a:t> </a:t>
            </a:r>
            <a:r>
              <a:rPr lang="ru-RU" dirty="0" smtClean="0">
                <a:solidFill>
                  <a:schemeClr val="tx1"/>
                </a:solidFill>
              </a:rPr>
              <a:t>10</a:t>
            </a:r>
            <a:endParaRPr lang="ru-RU" sz="4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1314643" y="3528291"/>
            <a:ext cx="3520593" cy="831273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lnSpc>
                <a:spcPct val="107000"/>
              </a:lnSpc>
            </a:pPr>
            <a:r>
              <a:rPr lang="ru-RU" dirty="0">
                <a:solidFill>
                  <a:srgbClr val="1D1D1B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б</a:t>
            </a:r>
            <a:r>
              <a:rPr lang="ru-RU" dirty="0" smtClean="0">
                <a:solidFill>
                  <a:srgbClr val="1D1D1B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)(-</a:t>
            </a:r>
            <a:r>
              <a:rPr lang="ru-RU" dirty="0">
                <a:solidFill>
                  <a:srgbClr val="1D1D1B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12)</a:t>
            </a:r>
            <a:r>
              <a:rPr lang="ru-RU" sz="2800" baseline="30000" dirty="0">
                <a:solidFill>
                  <a:srgbClr val="1D1D1B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2 </a:t>
            </a:r>
            <a:r>
              <a:rPr lang="ru-RU" dirty="0">
                <a:solidFill>
                  <a:srgbClr val="1D1D1B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- (-4)</a:t>
            </a:r>
            <a:r>
              <a:rPr lang="ru-RU" sz="2800" baseline="30000" dirty="0">
                <a:solidFill>
                  <a:srgbClr val="1D1D1B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3</a:t>
            </a:r>
            <a:r>
              <a:rPr lang="ru-RU" dirty="0">
                <a:solidFill>
                  <a:srgbClr val="1D1D1B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 </a:t>
            </a:r>
            <a:endParaRPr lang="ru-RU" sz="4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7535333" y="3528291"/>
            <a:ext cx="1026775" cy="831273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60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lnSpc>
                <a:spcPct val="107000"/>
              </a:lnSpc>
            </a:pPr>
            <a:r>
              <a:rPr lang="ru-RU" dirty="0" smtClean="0"/>
              <a:t> </a:t>
            </a:r>
            <a:r>
              <a:rPr lang="ru-RU" sz="5400" dirty="0" smtClean="0">
                <a:solidFill>
                  <a:srgbClr val="26262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208</a:t>
            </a:r>
            <a:endParaRPr lang="ru-RU" sz="4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1314644" y="4742874"/>
            <a:ext cx="3728412" cy="141316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lnSpc>
                <a:spcPct val="107000"/>
              </a:lnSpc>
            </a:pPr>
            <a:r>
              <a:rPr lang="ru-RU" sz="44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в) </a:t>
            </a:r>
            <a:r>
              <a:rPr lang="ru-RU" sz="4400" u="sng" dirty="0">
                <a:solidFill>
                  <a:srgbClr val="1D1D1B"/>
                </a:solidFill>
                <a:latin typeface="MJXc-TeX-main-Rw"/>
                <a:ea typeface="Calibri" panose="020F0502020204030204" pitchFamily="34" charset="0"/>
                <a:cs typeface="Arial" panose="020B0604020202020204" pitchFamily="34" charset="0"/>
              </a:rPr>
              <a:t>8</a:t>
            </a:r>
            <a:r>
              <a:rPr lang="ru-RU" sz="4400" u="sng" baseline="30000" dirty="0">
                <a:solidFill>
                  <a:srgbClr val="1D1D1B"/>
                </a:solidFill>
                <a:latin typeface="MJXc-TeX-main-Rw"/>
                <a:ea typeface="Calibri" panose="020F0502020204030204" pitchFamily="34" charset="0"/>
                <a:cs typeface="Arial" panose="020B0604020202020204" pitchFamily="34" charset="0"/>
              </a:rPr>
              <a:t>16</a:t>
            </a:r>
            <a:r>
              <a:rPr lang="ru-RU" sz="4400" u="sng" dirty="0">
                <a:solidFill>
                  <a:srgbClr val="1D1D1B"/>
                </a:solidFill>
                <a:latin typeface="Cambria Math" panose="02040503050406030204" pitchFamily="18" charset="0"/>
                <a:ea typeface="Calibri" panose="020F0502020204030204" pitchFamily="34" charset="0"/>
                <a:cs typeface="Cambria Math" panose="02040503050406030204" pitchFamily="18" charset="0"/>
              </a:rPr>
              <a:t>⋅</a:t>
            </a:r>
            <a:r>
              <a:rPr lang="ru-RU" sz="4400" u="sng" dirty="0">
                <a:solidFill>
                  <a:srgbClr val="1D1D1B"/>
                </a:solidFill>
                <a:latin typeface="MJXc-TeX-main-Rw"/>
                <a:ea typeface="Calibri" panose="020F0502020204030204" pitchFamily="34" charset="0"/>
                <a:cs typeface="Arial" panose="020B0604020202020204" pitchFamily="34" charset="0"/>
              </a:rPr>
              <a:t>8</a:t>
            </a:r>
            <a:r>
              <a:rPr lang="ru-RU" sz="4400" u="sng" baseline="30000" dirty="0">
                <a:solidFill>
                  <a:srgbClr val="1D1D1B"/>
                </a:solidFill>
                <a:latin typeface="MJXc-TeX-main-Rw"/>
                <a:ea typeface="Calibri" panose="020F0502020204030204" pitchFamily="34" charset="0"/>
                <a:cs typeface="Arial" panose="020B0604020202020204" pitchFamily="34" charset="0"/>
              </a:rPr>
              <a:t>10</a:t>
            </a:r>
            <a:r>
              <a:rPr lang="ru-RU" sz="4400" u="sng" dirty="0">
                <a:solidFill>
                  <a:srgbClr val="1D1D1B"/>
                </a:solidFill>
                <a:latin typeface="MJXc-TeX-main-Rw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ru-RU" sz="4400" u="sng" dirty="0">
                <a:solidFill>
                  <a:srgbClr val="1D1D1B"/>
                </a:solidFill>
                <a:latin typeface="MJXc-TeX-main-Rw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ru-RU" sz="4400" dirty="0">
                <a:solidFill>
                  <a:srgbClr val="1D1D1B"/>
                </a:solidFill>
                <a:latin typeface="MJXc-TeX-main-Rw"/>
                <a:ea typeface="Calibri" panose="020F0502020204030204" pitchFamily="34" charset="0"/>
                <a:cs typeface="Arial" panose="020B0604020202020204" pitchFamily="34" charset="0"/>
              </a:rPr>
              <a:t>     8</a:t>
            </a:r>
            <a:r>
              <a:rPr lang="ru-RU" sz="4400" baseline="30000" dirty="0">
                <a:solidFill>
                  <a:srgbClr val="1D1D1B"/>
                </a:solidFill>
                <a:latin typeface="MJXc-TeX-main-Rw"/>
                <a:ea typeface="Calibri" panose="020F0502020204030204" pitchFamily="34" charset="0"/>
                <a:cs typeface="Arial" panose="020B0604020202020204" pitchFamily="34" charset="0"/>
              </a:rPr>
              <a:t>24</a:t>
            </a:r>
            <a:r>
              <a:rPr lang="ru-RU" sz="2000" baseline="30000" dirty="0">
                <a:solidFill>
                  <a:srgbClr val="1D1D1B"/>
                </a:solidFill>
                <a:latin typeface="MJXc-TeX-main-Rw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ru-RU" sz="4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7687733" y="5070764"/>
            <a:ext cx="1026775" cy="1085273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lnSpc>
                <a:spcPct val="107000"/>
              </a:lnSpc>
            </a:pPr>
            <a:r>
              <a:rPr lang="ru-RU" dirty="0" smtClean="0">
                <a:solidFill>
                  <a:schemeClr val="tx1"/>
                </a:solidFill>
              </a:rPr>
              <a:t>64 </a:t>
            </a:r>
            <a:endParaRPr lang="ru-RU" sz="4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9734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8061" y="1205347"/>
            <a:ext cx="2384521" cy="2008908"/>
          </a:xfrm>
        </p:spPr>
        <p:txBody>
          <a:bodyPr>
            <a:normAutofit fontScale="90000"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arenR"/>
            </a:pP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sz="5400" b="1" u="sng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8</a:t>
            </a:r>
            <a:r>
              <a:rPr lang="ru-RU" sz="5400" b="1" u="sng" baseline="30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ru-RU" sz="5400" b="1" u="sng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*5</a:t>
            </a:r>
            <a:r>
              <a:rPr lang="ru-RU" sz="5400" b="1" u="sng" baseline="30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br>
              <a:rPr lang="ru-RU" sz="5400" b="1" u="sng" baseline="30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5400" b="1" baseline="30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54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20</a:t>
            </a:r>
            <a:r>
              <a:rPr lang="ru-RU" sz="5400" b="1" baseline="30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endParaRPr lang="ru-RU" sz="40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178570" y="374073"/>
            <a:ext cx="12013430" cy="831273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lnSpc>
                <a:spcPct val="107000"/>
              </a:lnSpc>
            </a:pPr>
            <a:endParaRPr lang="ru-RU" sz="4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08061" y="3214254"/>
            <a:ext cx="2814012" cy="168867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ru-RU" sz="4900" dirty="0" smtClean="0">
                <a:solidFill>
                  <a:schemeClr val="tx1"/>
                </a:solidFill>
              </a:rPr>
              <a:t>2) </a:t>
            </a:r>
            <a:r>
              <a:rPr lang="ru-RU" sz="4900" b="1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900" b="1" u="sng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ru-RU" sz="4900" b="1" u="sng" baseline="30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12</a:t>
            </a:r>
            <a:r>
              <a:rPr lang="ru-RU" sz="4900" b="1" u="sng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49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ru-RU" sz="49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ru-RU" sz="4900" b="1" baseline="30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ru-RU" sz="49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* 8</a:t>
            </a:r>
            <a:r>
              <a:rPr lang="ru-RU" sz="4900" b="1" baseline="30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endParaRPr lang="ru-RU" sz="49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989830" y="5223162"/>
            <a:ext cx="3014133" cy="144087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08062" y="5223162"/>
            <a:ext cx="2814012" cy="2628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ru-RU" sz="49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3)</a:t>
            </a:r>
            <a:r>
              <a:rPr lang="ru-RU" sz="4900" b="1" u="sng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ru-RU" sz="4900" b="1" u="sng" baseline="30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9</a:t>
            </a:r>
            <a:r>
              <a:rPr lang="ru-RU" sz="4900" b="1" u="sng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900" b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*27</a:t>
            </a:r>
            <a:r>
              <a:rPr lang="ru-RU" sz="4900" b="1" u="sng" baseline="30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endParaRPr lang="ru-RU" sz="49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ru-RU" sz="49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9</a:t>
            </a:r>
            <a:r>
              <a:rPr lang="ru-RU" sz="4900" b="1" baseline="30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</a:t>
            </a:r>
            <a:r>
              <a:rPr lang="ru-RU" sz="5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5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5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401782" y="53842"/>
            <a:ext cx="11693236" cy="126288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lnSpc>
                <a:spcPct val="107000"/>
              </a:lnSpc>
            </a:pP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 сейчас я хочу вам показать примеры по нашей теме «Степень», которые   у нас встречаются в заданиях ГИА по математике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830290" y="3484034"/>
            <a:ext cx="817419" cy="6851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</a:pPr>
            <a:r>
              <a:rPr lang="ru-RU" sz="3600" b="1" dirty="0" smtClean="0">
                <a:solidFill>
                  <a:prstClr val="black"/>
                </a:solidFill>
              </a:rPr>
              <a:t>4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endParaRPr lang="ru-RU" sz="44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650182" y="1636954"/>
            <a:ext cx="762000" cy="655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</a:pPr>
            <a:r>
              <a:rPr lang="ru-RU" sz="3600" b="1" dirty="0" smtClean="0">
                <a:solidFill>
                  <a:prstClr val="black"/>
                </a:solidFill>
              </a:rPr>
              <a:t>20 </a:t>
            </a:r>
            <a:endParaRPr lang="ru-RU" sz="36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830290" y="5749250"/>
            <a:ext cx="1101436" cy="655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</a:pP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sz="3600" b="1" dirty="0" smtClean="0">
                <a:solidFill>
                  <a:prstClr val="black"/>
                </a:solidFill>
              </a:rPr>
              <a:t>9</a:t>
            </a:r>
            <a:endParaRPr lang="ru-RU" sz="36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0150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207818"/>
            <a:ext cx="10309321" cy="15151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>
                <a:solidFill>
                  <a:srgbClr val="90C226">
                    <a:lumMod val="75000"/>
                  </a:srgb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Магический квадрат</a:t>
            </a:r>
            <a:r>
              <a:rPr lang="ru-RU" sz="1800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700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Заполните свободные клетки квадрата так, чтобы произведение выражений каждого столбца, каждой строки и каждой диагонали равнялась </a:t>
            </a:r>
            <a:r>
              <a:rPr lang="en-US" sz="40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X</a:t>
            </a:r>
            <a:r>
              <a:rPr lang="ru-RU" sz="4000" b="1" baseline="300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15</a:t>
            </a:r>
            <a:r>
              <a:rPr lang="ru-RU" sz="1800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90C22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68638" y="1927911"/>
            <a:ext cx="5753860" cy="3881437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2128260" y="2190459"/>
            <a:ext cx="905885" cy="831273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lnSpc>
                <a:spcPct val="107000"/>
              </a:lnSpc>
            </a:pPr>
            <a:r>
              <a:rPr lang="en-US" sz="5400" dirty="0" smtClean="0">
                <a:solidFill>
                  <a:srgbClr val="262626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x</a:t>
            </a:r>
            <a:r>
              <a:rPr lang="en-US" baseline="30000" dirty="0" smtClean="0">
                <a:solidFill>
                  <a:srgbClr val="262626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6</a:t>
            </a:r>
            <a:endParaRPr lang="ru-RU" sz="4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2654575" y="2514931"/>
            <a:ext cx="1026775" cy="831273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lnSpc>
                <a:spcPct val="107000"/>
              </a:lnSpc>
            </a:pPr>
            <a:r>
              <a:rPr lang="ru-RU" dirty="0" smtClean="0"/>
              <a:t> </a:t>
            </a:r>
            <a:endParaRPr lang="ru-RU" sz="4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4128032" y="3452994"/>
            <a:ext cx="1026775" cy="831273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lnSpc>
                <a:spcPct val="107000"/>
              </a:lnSpc>
            </a:pPr>
            <a:r>
              <a:rPr lang="en-US" sz="5400" dirty="0" smtClean="0">
                <a:solidFill>
                  <a:srgbClr val="262626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x</a:t>
            </a:r>
            <a:r>
              <a:rPr lang="ru-RU" baseline="30000" dirty="0" smtClean="0">
                <a:solidFill>
                  <a:srgbClr val="262626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5</a:t>
            </a:r>
            <a:endParaRPr lang="ru-RU" sz="4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5976280" y="2106553"/>
            <a:ext cx="1026775" cy="831273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lnSpc>
                <a:spcPct val="107000"/>
              </a:lnSpc>
            </a:pPr>
            <a:r>
              <a:rPr lang="ru-RU" dirty="0" smtClean="0"/>
              <a:t> </a:t>
            </a:r>
            <a:r>
              <a:rPr lang="en-US" sz="5400" dirty="0" smtClean="0">
                <a:solidFill>
                  <a:srgbClr val="262626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x</a:t>
            </a:r>
            <a:r>
              <a:rPr lang="ru-RU" baseline="30000" dirty="0" smtClean="0">
                <a:solidFill>
                  <a:srgbClr val="262626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8</a:t>
            </a:r>
            <a:endParaRPr lang="ru-RU" sz="4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4056981" y="2190459"/>
            <a:ext cx="1026775" cy="831273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lnSpc>
                <a:spcPct val="107000"/>
              </a:lnSpc>
            </a:pPr>
            <a:r>
              <a:rPr lang="ru-RU" sz="5400" dirty="0" smtClean="0">
                <a:solidFill>
                  <a:srgbClr val="262626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 </a:t>
            </a:r>
            <a:r>
              <a:rPr lang="en-US" sz="5400" dirty="0" smtClean="0">
                <a:solidFill>
                  <a:srgbClr val="262626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x</a:t>
            </a:r>
            <a:endParaRPr lang="ru-RU" sz="4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2141187" y="4715529"/>
            <a:ext cx="1026775" cy="831273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lnSpc>
                <a:spcPct val="107000"/>
              </a:lnSpc>
            </a:pPr>
            <a:r>
              <a:rPr lang="ru-RU" dirty="0" smtClean="0"/>
              <a:t> </a:t>
            </a:r>
            <a:r>
              <a:rPr lang="en-US" sz="5400" dirty="0" smtClean="0">
                <a:solidFill>
                  <a:srgbClr val="262626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x</a:t>
            </a:r>
            <a:r>
              <a:rPr lang="ru-RU" baseline="30000" dirty="0" smtClean="0">
                <a:solidFill>
                  <a:srgbClr val="262626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2</a:t>
            </a:r>
            <a:endParaRPr lang="ru-RU" sz="4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5874038" y="4629284"/>
            <a:ext cx="1026775" cy="831273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lnSpc>
                <a:spcPct val="107000"/>
              </a:lnSpc>
            </a:pPr>
            <a:r>
              <a:rPr lang="ru-RU" dirty="0" smtClean="0"/>
              <a:t> </a:t>
            </a:r>
            <a:r>
              <a:rPr lang="en-US" sz="5400" dirty="0" smtClean="0">
                <a:solidFill>
                  <a:srgbClr val="262626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x</a:t>
            </a:r>
            <a:r>
              <a:rPr lang="ru-RU" baseline="30000" dirty="0" smtClean="0">
                <a:solidFill>
                  <a:srgbClr val="262626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4</a:t>
            </a:r>
            <a:endParaRPr lang="ru-RU" sz="4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1868638" y="3484749"/>
            <a:ext cx="1026775" cy="831273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lnSpc>
                <a:spcPct val="107000"/>
              </a:lnSpc>
            </a:pPr>
            <a:r>
              <a:rPr lang="ru-RU" dirty="0" smtClean="0"/>
              <a:t>   </a:t>
            </a:r>
            <a:r>
              <a:rPr lang="en-US" sz="5400" dirty="0" smtClean="0">
                <a:solidFill>
                  <a:srgbClr val="262626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x</a:t>
            </a:r>
            <a:r>
              <a:rPr lang="ru-RU" baseline="30000" dirty="0" smtClean="0">
                <a:solidFill>
                  <a:srgbClr val="262626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7</a:t>
            </a:r>
            <a:endParaRPr lang="ru-RU" sz="4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3935700" y="4715529"/>
            <a:ext cx="1026775" cy="831273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lnSpc>
                <a:spcPct val="107000"/>
              </a:lnSpc>
            </a:pPr>
            <a:r>
              <a:rPr lang="ru-RU" dirty="0" smtClean="0"/>
              <a:t> </a:t>
            </a:r>
            <a:r>
              <a:rPr lang="en-US" sz="5400" dirty="0" smtClean="0">
                <a:solidFill>
                  <a:srgbClr val="262626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x</a:t>
            </a:r>
            <a:r>
              <a:rPr lang="ru-RU" baseline="30000" dirty="0" smtClean="0">
                <a:solidFill>
                  <a:srgbClr val="262626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9</a:t>
            </a:r>
            <a:endParaRPr lang="ru-RU" sz="4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5874038" y="3279842"/>
            <a:ext cx="1026775" cy="831273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lnSpc>
                <a:spcPct val="107000"/>
              </a:lnSpc>
            </a:pPr>
            <a:r>
              <a:rPr lang="ru-RU" dirty="0" smtClean="0"/>
              <a:t> </a:t>
            </a:r>
            <a:r>
              <a:rPr lang="en-US" sz="5400" dirty="0" smtClean="0">
                <a:solidFill>
                  <a:srgbClr val="262626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x</a:t>
            </a:r>
            <a:r>
              <a:rPr lang="ru-RU" baseline="30000" dirty="0">
                <a:solidFill>
                  <a:srgbClr val="262626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3</a:t>
            </a:r>
            <a:endParaRPr lang="ru-RU" sz="4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2141187" y="2190459"/>
            <a:ext cx="905885" cy="831273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lnSpc>
                <a:spcPct val="107000"/>
              </a:lnSpc>
            </a:pPr>
            <a:r>
              <a:rPr lang="en-US" sz="5400" dirty="0" smtClean="0">
                <a:solidFill>
                  <a:srgbClr val="262626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x</a:t>
            </a:r>
            <a:r>
              <a:rPr lang="en-US" baseline="30000" dirty="0" smtClean="0">
                <a:solidFill>
                  <a:srgbClr val="262626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6</a:t>
            </a:r>
            <a:endParaRPr lang="ru-RU" sz="4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5853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65141" y="734290"/>
            <a:ext cx="7650788" cy="3302691"/>
          </a:xfrm>
        </p:spPr>
        <p:txBody>
          <a:bodyPr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Умножать и делить</a:t>
            </a:r>
            <a:b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Степень в степень возводить…</a:t>
            </a:r>
            <a:b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Свойства эти нам знакомы</a:t>
            </a:r>
            <a:b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давно уже не новы.</a:t>
            </a:r>
            <a:b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Пять несложных правил этих</a:t>
            </a:r>
            <a:b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в классе уж ответил</a:t>
            </a:r>
            <a:b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7164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25450" y="781381"/>
            <a:ext cx="2701636" cy="651163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/>
              <a:t>Вариант 2</a:t>
            </a:r>
            <a:endParaRPr lang="ru-RU" sz="1800" dirty="0"/>
          </a:p>
        </p:txBody>
      </p:sp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107374" y="886691"/>
            <a:ext cx="11448040" cy="5833198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87927" y="845126"/>
            <a:ext cx="2701636" cy="6511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2000" dirty="0" smtClean="0"/>
              <a:t>Вариант 1 </a:t>
            </a:r>
            <a:endParaRPr lang="ru-RU" sz="2000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585855" y="193963"/>
            <a:ext cx="2701636" cy="6511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1600" dirty="0" smtClean="0"/>
              <a:t>ТЕСТ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247650" y="1330035"/>
            <a:ext cx="4462896" cy="803565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25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lvl="0" algn="ctr" fontAlgn="ctr">
              <a:lnSpc>
                <a:spcPct val="107000"/>
              </a:lnSpc>
              <a:spcBef>
                <a:spcPts val="0"/>
              </a:spcBef>
            </a:pPr>
            <a:r>
              <a:rPr lang="ru-RU" sz="7200" b="1" dirty="0" smtClean="0">
                <a:solidFill>
                  <a:srgbClr val="1D1D1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1.Чему </a:t>
            </a:r>
            <a:r>
              <a:rPr lang="ru-RU" sz="7200" b="1" dirty="0">
                <a:solidFill>
                  <a:srgbClr val="1D1D1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равно значение выражения?</a:t>
            </a:r>
            <a:endParaRPr lang="ru-RU" sz="7200" b="1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65760" indent="-283464" algn="ctr" defTabSz="912813">
              <a:spcBef>
                <a:spcPts val="600"/>
              </a:spcBef>
              <a:buClr>
                <a:srgbClr val="3891A7"/>
              </a:buClr>
              <a:buSzPct val="80000"/>
            </a:pPr>
            <a:r>
              <a:rPr lang="ru-RU" sz="8000" dirty="0" smtClean="0">
                <a:solidFill>
                  <a:schemeClr val="tx1"/>
                </a:solidFill>
              </a:rPr>
              <a:t>(2</a:t>
            </a:r>
            <a:r>
              <a:rPr lang="ru-RU" sz="8000" b="1" baseline="30000" dirty="0" smtClean="0">
                <a:solidFill>
                  <a:schemeClr val="tx1"/>
                </a:solidFill>
              </a:rPr>
              <a:t>3</a:t>
            </a:r>
            <a:r>
              <a:rPr lang="ru-RU" sz="8000" b="1" dirty="0" smtClean="0">
                <a:solidFill>
                  <a:schemeClr val="tx1"/>
                </a:solidFill>
              </a:rPr>
              <a:t>)</a:t>
            </a:r>
            <a:r>
              <a:rPr lang="ru-RU" sz="8000" b="1" baseline="30000" dirty="0" smtClean="0">
                <a:solidFill>
                  <a:schemeClr val="tx1"/>
                </a:solidFill>
              </a:rPr>
              <a:t>2</a:t>
            </a:r>
            <a:r>
              <a:rPr lang="ru-RU" sz="8000" dirty="0" smtClean="0">
                <a:solidFill>
                  <a:srgbClr val="1D1D1B"/>
                </a:solidFill>
                <a:latin typeface="Cambria Math" panose="02040503050406030204" pitchFamily="18" charset="0"/>
                <a:ea typeface="Times New Roman" panose="02020603050405020304" pitchFamily="18" charset="0"/>
                <a:cs typeface="Cambria Math" panose="02040503050406030204" pitchFamily="18" charset="0"/>
              </a:rPr>
              <a:t>⋅14</a:t>
            </a:r>
            <a:endParaRPr lang="ru-RU" sz="8000" b="1" baseline="30000" dirty="0"/>
          </a:p>
          <a:p>
            <a:pPr marL="365760" indent="-283464" defTabSz="912813">
              <a:spcBef>
                <a:spcPts val="600"/>
              </a:spcBef>
              <a:buClr>
                <a:srgbClr val="3891A7"/>
              </a:buClr>
              <a:buSzPct val="80000"/>
            </a:pPr>
            <a:endParaRPr lang="ru-RU" sz="9600" b="1" baseline="30000" dirty="0">
              <a:solidFill>
                <a:schemeClr val="tx1"/>
              </a:solidFill>
            </a:endParaRPr>
          </a:p>
          <a:p>
            <a:pPr marL="365760" indent="-283464" defTabSz="912813">
              <a:spcBef>
                <a:spcPts val="600"/>
              </a:spcBef>
              <a:buClr>
                <a:srgbClr val="3891A7"/>
              </a:buClr>
              <a:buSzPct val="80000"/>
            </a:pPr>
            <a:endParaRPr lang="ru-RU" sz="9600" b="1" baseline="30000" dirty="0">
              <a:solidFill>
                <a:schemeClr val="tx1"/>
              </a:solidFill>
            </a:endParaRPr>
          </a:p>
          <a:p>
            <a:pPr marL="365760" lvl="0" indent="-283464" defTabSz="912813">
              <a:spcBef>
                <a:spcPts val="600"/>
              </a:spcBef>
              <a:buClr>
                <a:srgbClr val="3891A7"/>
              </a:buClr>
              <a:buSzPct val="80000"/>
            </a:pPr>
            <a:endParaRPr lang="ru-RU" sz="9600" b="1" baseline="30000" dirty="0">
              <a:solidFill>
                <a:prstClr val="black"/>
              </a:solidFill>
              <a:latin typeface="Corbel" panose="020B0503020204020204" pitchFamily="34" charset="0"/>
              <a:ea typeface="+mn-ea"/>
              <a:cs typeface="+mn-cs"/>
            </a:endParaRPr>
          </a:p>
          <a:p>
            <a:pPr fontAlgn="ctr"/>
            <a:endParaRPr lang="ru-RU" sz="7200" dirty="0">
              <a:solidFill>
                <a:schemeClr val="tx1"/>
              </a:solidFill>
            </a:endParaRPr>
          </a:p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247650" y="2251362"/>
            <a:ext cx="1080655" cy="6511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а)188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1065935" y="2251362"/>
            <a:ext cx="970684" cy="6511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б)896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1982068" y="2483645"/>
            <a:ext cx="872836" cy="6511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в)250</a:t>
            </a:r>
            <a:endParaRPr lang="ru-RU" dirty="0"/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153267" y="3134809"/>
            <a:ext cx="3338078" cy="102523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365760" lvl="0" indent="-283464" defTabSz="912813">
              <a:spcBef>
                <a:spcPts val="600"/>
              </a:spcBef>
              <a:buClr>
                <a:srgbClr val="3891A7"/>
              </a:buClr>
              <a:buSzPct val="80000"/>
            </a:pP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2.Выполните вычисления:  </a:t>
            </a:r>
          </a:p>
          <a:p>
            <a:pPr marL="365760" lvl="0" indent="-283464" algn="ctr" defTabSz="912813">
              <a:spcBef>
                <a:spcPts val="600"/>
              </a:spcBef>
              <a:buClr>
                <a:srgbClr val="3891A7"/>
              </a:buClr>
              <a:buSzPct val="80000"/>
            </a:pPr>
            <a:r>
              <a:rPr lang="ru-RU" sz="2000" dirty="0" smtClean="0">
                <a:solidFill>
                  <a:schemeClr val="tx1"/>
                </a:solidFill>
              </a:rPr>
              <a:t> (5</a:t>
            </a:r>
            <a:r>
              <a:rPr lang="ru-RU" sz="2000" dirty="0">
                <a:solidFill>
                  <a:schemeClr val="tx1"/>
                </a:solidFill>
              </a:rPr>
              <a:t>⋅</a:t>
            </a:r>
            <a:r>
              <a:rPr lang="ru-RU" sz="2000" dirty="0" smtClean="0">
                <a:solidFill>
                  <a:schemeClr val="tx1"/>
                </a:solidFill>
              </a:rPr>
              <a:t>2</a:t>
            </a:r>
            <a:r>
              <a:rPr lang="ru-RU" sz="2000" b="1" baseline="30000" dirty="0" smtClean="0">
                <a:solidFill>
                  <a:prstClr val="black"/>
                </a:solidFill>
                <a:latin typeface="Corbel" panose="020B0503020204020204" pitchFamily="34" charset="0"/>
                <a:ea typeface="+mn-ea"/>
                <a:cs typeface="+mn-cs"/>
              </a:rPr>
              <a:t>4</a:t>
            </a:r>
            <a:r>
              <a:rPr lang="ru-RU" sz="2000" dirty="0" smtClean="0">
                <a:solidFill>
                  <a:schemeClr val="tx1"/>
                </a:solidFill>
              </a:rPr>
              <a:t>)</a:t>
            </a:r>
            <a:r>
              <a:rPr lang="ru-RU" sz="2000" baseline="30000" dirty="0" smtClean="0">
                <a:solidFill>
                  <a:schemeClr val="tx1"/>
                </a:solidFill>
              </a:rPr>
              <a:t>3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303068" y="4215462"/>
            <a:ext cx="1373331" cy="6511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а)500 000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1592047" y="4215462"/>
            <a:ext cx="1441234" cy="48122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б)724 500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219510" y="4596463"/>
            <a:ext cx="3784454" cy="65116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fontAlgn="ctr">
              <a:spcAft>
                <a:spcPts val="0"/>
              </a:spcAft>
            </a:pPr>
            <a:r>
              <a:rPr lang="ru-RU" sz="2000" b="1" dirty="0" smtClean="0">
                <a:solidFill>
                  <a:srgbClr val="1D1D1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3.Выделите </a:t>
            </a:r>
            <a:r>
              <a:rPr lang="ru-RU" sz="2000" b="1" dirty="0">
                <a:solidFill>
                  <a:srgbClr val="1D1D1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верный ответ.</a:t>
            </a:r>
            <a:endParaRPr lang="ru-RU" sz="20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ctr">
              <a:spcAft>
                <a:spcPts val="0"/>
              </a:spcAft>
            </a:pPr>
            <a:r>
              <a:rPr lang="en-US" sz="2000" dirty="0">
                <a:solidFill>
                  <a:srgbClr val="1D1D1B"/>
                </a:solidFill>
                <a:latin typeface="MJXc-TeX-main-Rw"/>
                <a:ea typeface="Times New Roman" panose="02020603050405020304" pitchFamily="18" charset="0"/>
                <a:cs typeface="Arial" panose="020B0604020202020204" pitchFamily="34" charset="0"/>
              </a:rPr>
              <a:t>m</a:t>
            </a:r>
            <a:r>
              <a:rPr lang="en-US" sz="2000" baseline="30000" dirty="0">
                <a:solidFill>
                  <a:srgbClr val="1D1D1B"/>
                </a:solidFill>
                <a:latin typeface="MJXc-TeX-main-Rw"/>
                <a:ea typeface="Times New Roman" panose="02020603050405020304" pitchFamily="18" charset="0"/>
                <a:cs typeface="Arial" panose="020B0604020202020204" pitchFamily="34" charset="0"/>
              </a:rPr>
              <a:t>8</a:t>
            </a:r>
            <a:r>
              <a:rPr lang="ru-RU" sz="2000" dirty="0">
                <a:solidFill>
                  <a:srgbClr val="1D1D1B"/>
                </a:solidFill>
                <a:latin typeface="Cambria Math" panose="02040503050406030204" pitchFamily="18" charset="0"/>
                <a:ea typeface="Times New Roman" panose="02020603050405020304" pitchFamily="18" charset="0"/>
                <a:cs typeface="Cambria Math" panose="02040503050406030204" pitchFamily="18" charset="0"/>
              </a:rPr>
              <a:t>⋅</a:t>
            </a:r>
            <a:r>
              <a:rPr lang="ru-RU" sz="2000" dirty="0">
                <a:solidFill>
                  <a:srgbClr val="1D1D1B"/>
                </a:solidFill>
                <a:latin typeface="MJXc-TeX-math-Iw"/>
                <a:ea typeface="Times New Roman" panose="02020603050405020304" pitchFamily="18" charset="0"/>
                <a:cs typeface="Arial" panose="020B0604020202020204" pitchFamily="34" charset="0"/>
              </a:rPr>
              <a:t>m</a:t>
            </a:r>
            <a:r>
              <a:rPr lang="ru-RU" sz="2000" baseline="30000" dirty="0">
                <a:solidFill>
                  <a:srgbClr val="1D1D1B"/>
                </a:solidFill>
                <a:latin typeface="MJXc-TeX-main-Rw"/>
                <a:ea typeface="Times New Roman" panose="02020603050405020304" pitchFamily="18" charset="0"/>
                <a:cs typeface="Arial" panose="020B0604020202020204" pitchFamily="34" charset="0"/>
              </a:rPr>
              <a:t>11</a:t>
            </a:r>
            <a:r>
              <a:rPr lang="ru-RU" sz="2000" dirty="0">
                <a:solidFill>
                  <a:srgbClr val="1D1D1B"/>
                </a:solidFill>
                <a:latin typeface="Cambria Math" panose="02040503050406030204" pitchFamily="18" charset="0"/>
                <a:ea typeface="Times New Roman" panose="02020603050405020304" pitchFamily="18" charset="0"/>
                <a:cs typeface="Cambria Math" panose="02040503050406030204" pitchFamily="18" charset="0"/>
              </a:rPr>
              <a:t>⋅</a:t>
            </a:r>
            <a:r>
              <a:rPr lang="ru-RU" sz="2000" dirty="0">
                <a:solidFill>
                  <a:srgbClr val="1D1D1B"/>
                </a:solidFill>
                <a:latin typeface="MJXc-TeX-math-Iw"/>
                <a:ea typeface="Times New Roman" panose="02020603050405020304" pitchFamily="18" charset="0"/>
                <a:cs typeface="Arial" panose="020B0604020202020204" pitchFamily="34" charset="0"/>
              </a:rPr>
              <a:t>m</a:t>
            </a:r>
            <a:r>
              <a:rPr lang="ru-RU" sz="2000" baseline="30000" dirty="0">
                <a:solidFill>
                  <a:srgbClr val="1D1D1B"/>
                </a:solidFill>
                <a:latin typeface="MJXc-TeX-main-Rw"/>
                <a:ea typeface="Times New Roman" panose="02020603050405020304" pitchFamily="18" charset="0"/>
                <a:cs typeface="Arial" panose="020B0604020202020204" pitchFamily="34" charset="0"/>
              </a:rPr>
              <a:t>13</a:t>
            </a:r>
            <a:r>
              <a:rPr lang="ru-RU" sz="2000" dirty="0">
                <a:solidFill>
                  <a:srgbClr val="1D1D1B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=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sz="1800" dirty="0" smtClean="0"/>
              <a:t>  </a:t>
            </a:r>
            <a:endParaRPr lang="ru-RU" sz="1800" dirty="0"/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3033281" y="4215460"/>
            <a:ext cx="1177637" cy="6511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в)512 000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547689" y="5472980"/>
            <a:ext cx="1219200" cy="651163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55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4200" dirty="0" smtClean="0">
                <a:solidFill>
                  <a:schemeClr val="tx1"/>
                </a:solidFill>
              </a:rPr>
              <a:t>а)m</a:t>
            </a:r>
            <a:r>
              <a:rPr lang="ru-RU" sz="4200" baseline="30000" dirty="0" smtClean="0">
                <a:solidFill>
                  <a:schemeClr val="tx1"/>
                </a:solidFill>
              </a:rPr>
              <a:t>32</a:t>
            </a:r>
            <a:endParaRPr lang="ru-RU" sz="4200" dirty="0">
              <a:solidFill>
                <a:schemeClr val="tx1"/>
              </a:solidFill>
            </a:endParaRPr>
          </a:p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8" name="Заголовок 1"/>
          <p:cNvSpPr txBox="1">
            <a:spLocks/>
          </p:cNvSpPr>
          <p:nvPr/>
        </p:nvSpPr>
        <p:spPr>
          <a:xfrm>
            <a:off x="1834862" y="5530668"/>
            <a:ext cx="1787237" cy="680278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25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spcAft>
                <a:spcPts val="0"/>
              </a:spcAft>
            </a:pPr>
            <a:r>
              <a:rPr lang="ru-RU" sz="8000" dirty="0" smtClean="0">
                <a:solidFill>
                  <a:srgbClr val="262626"/>
                </a:solidFill>
                <a:latin typeface="MJXc-TeX-math-Iw"/>
                <a:ea typeface="Times New Roman" panose="02020603050405020304" pitchFamily="18" charset="0"/>
                <a:cs typeface="Arial" panose="020B0604020202020204" pitchFamily="34" charset="0"/>
              </a:rPr>
              <a:t>б)m</a:t>
            </a:r>
            <a:r>
              <a:rPr lang="ru-RU" sz="8000" baseline="30000" dirty="0" smtClean="0">
                <a:solidFill>
                  <a:srgbClr val="262626"/>
                </a:solidFill>
                <a:latin typeface="MJXc-TeX-main-Rw"/>
                <a:ea typeface="Times New Roman" panose="02020603050405020304" pitchFamily="18" charset="0"/>
                <a:cs typeface="Arial" panose="020B0604020202020204" pitchFamily="34" charset="0"/>
              </a:rPr>
              <a:t>30</a:t>
            </a:r>
            <a:r>
              <a:rPr lang="ru-RU" sz="8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</a:t>
            </a:r>
            <a:r>
              <a:rPr lang="ru-RU" sz="8000" dirty="0">
                <a:solidFill>
                  <a:srgbClr val="262626"/>
                </a:solidFill>
                <a:latin typeface="MJXc-TeX-math-Iw"/>
                <a:ea typeface="Times New Roman" panose="02020603050405020304" pitchFamily="18" charset="0"/>
                <a:cs typeface="Arial" panose="020B0604020202020204" pitchFamily="34" charset="0"/>
              </a:rPr>
              <a:t>в</a:t>
            </a:r>
            <a:r>
              <a:rPr lang="ru-RU" sz="8000" dirty="0" smtClean="0">
                <a:solidFill>
                  <a:srgbClr val="262626"/>
                </a:solidFill>
                <a:latin typeface="MJXc-TeX-math-Iw"/>
                <a:ea typeface="Times New Roman" panose="02020603050405020304" pitchFamily="18" charset="0"/>
                <a:cs typeface="Arial" panose="020B0604020202020204" pitchFamily="34" charset="0"/>
              </a:rPr>
              <a:t>)m</a:t>
            </a:r>
            <a:r>
              <a:rPr lang="ru-RU" sz="8000" baseline="30000" dirty="0" smtClean="0">
                <a:solidFill>
                  <a:srgbClr val="262626"/>
                </a:solidFill>
                <a:latin typeface="MJXc-TeX-main-Rw"/>
                <a:ea typeface="Times New Roman" panose="02020603050405020304" pitchFamily="18" charset="0"/>
                <a:cs typeface="Arial" panose="020B0604020202020204" pitchFamily="34" charset="0"/>
              </a:rPr>
              <a:t>102</a:t>
            </a:r>
            <a:endParaRPr lang="ru-RU" sz="8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4900" dirty="0" smtClean="0">
                <a:solidFill>
                  <a:srgbClr val="262626"/>
                </a:solidFill>
                <a:latin typeface="MJXc-TeX-math-Iw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ru-RU" sz="49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sz="1600" dirty="0" smtClean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6698673" y="3093243"/>
            <a:ext cx="2701636" cy="6511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1600" dirty="0" smtClean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0" name="Заголовок 1"/>
          <p:cNvSpPr txBox="1">
            <a:spLocks/>
          </p:cNvSpPr>
          <p:nvPr/>
        </p:nvSpPr>
        <p:spPr>
          <a:xfrm>
            <a:off x="7799141" y="2230095"/>
            <a:ext cx="898093" cy="6511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а)1053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1" name="Заголовок 1"/>
          <p:cNvSpPr txBox="1">
            <a:spLocks/>
          </p:cNvSpPr>
          <p:nvPr/>
        </p:nvSpPr>
        <p:spPr>
          <a:xfrm>
            <a:off x="8867060" y="2483645"/>
            <a:ext cx="1197837" cy="64629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б)1231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2" name="Заголовок 1"/>
          <p:cNvSpPr txBox="1">
            <a:spLocks/>
          </p:cNvSpPr>
          <p:nvPr/>
        </p:nvSpPr>
        <p:spPr>
          <a:xfrm>
            <a:off x="10404548" y="2440895"/>
            <a:ext cx="811215" cy="6511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в)156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3" name="Заголовок 1"/>
          <p:cNvSpPr txBox="1">
            <a:spLocks/>
          </p:cNvSpPr>
          <p:nvPr/>
        </p:nvSpPr>
        <p:spPr>
          <a:xfrm>
            <a:off x="7827818" y="1219199"/>
            <a:ext cx="4364182" cy="65116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fontAlgn="ctr">
              <a:lnSpc>
                <a:spcPct val="107000"/>
              </a:lnSpc>
              <a:spcAft>
                <a:spcPts val="0"/>
              </a:spcAft>
            </a:pPr>
            <a:r>
              <a:rPr lang="ru-RU" sz="1800" b="1" dirty="0" smtClean="0">
                <a:solidFill>
                  <a:srgbClr val="1D1D1B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1.Чему </a:t>
            </a:r>
            <a:r>
              <a:rPr lang="ru-RU" sz="1800" b="1" dirty="0">
                <a:solidFill>
                  <a:srgbClr val="1D1D1B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равно значение выражения?</a:t>
            </a:r>
            <a:endParaRPr lang="ru-RU" sz="18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fontAlgn="ctr"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solidFill>
                  <a:srgbClr val="1D1D1B"/>
                </a:solidFill>
                <a:latin typeface="MJXc-TeX-main-Rw"/>
                <a:ea typeface="Times New Roman" panose="02020603050405020304" pitchFamily="18" charset="0"/>
                <a:cs typeface="Arial" panose="020B0604020202020204" pitchFamily="34" charset="0"/>
              </a:rPr>
              <a:t>(3</a:t>
            </a:r>
            <a:r>
              <a:rPr lang="ru-RU" sz="2000" baseline="30000" dirty="0">
                <a:solidFill>
                  <a:srgbClr val="1D1D1B"/>
                </a:solidFill>
                <a:latin typeface="MJXc-TeX-main-Rw"/>
                <a:ea typeface="Times New Roman" panose="02020603050405020304" pitchFamily="18" charset="0"/>
                <a:cs typeface="Arial" panose="020B0604020202020204" pitchFamily="34" charset="0"/>
              </a:rPr>
              <a:t>2</a:t>
            </a:r>
            <a:r>
              <a:rPr lang="ru-RU" sz="2000" dirty="0">
                <a:solidFill>
                  <a:srgbClr val="1D1D1B"/>
                </a:solidFill>
                <a:latin typeface="MJXc-TeX-main-Rw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r>
              <a:rPr lang="ru-RU" sz="2000" baseline="30000" dirty="0">
                <a:solidFill>
                  <a:srgbClr val="1D1D1B"/>
                </a:solidFill>
                <a:latin typeface="MJXc-TeX-main-Rw"/>
                <a:ea typeface="Times New Roman" panose="02020603050405020304" pitchFamily="18" charset="0"/>
                <a:cs typeface="Arial" panose="020B0604020202020204" pitchFamily="34" charset="0"/>
              </a:rPr>
              <a:t>2</a:t>
            </a:r>
            <a:r>
              <a:rPr lang="ru-RU" sz="2000" dirty="0">
                <a:solidFill>
                  <a:srgbClr val="1D1D1B"/>
                </a:solidFill>
                <a:latin typeface="Cambria Math" panose="02040503050406030204" pitchFamily="18" charset="0"/>
                <a:ea typeface="Times New Roman" panose="02020603050405020304" pitchFamily="18" charset="0"/>
                <a:cs typeface="Cambria Math" panose="02040503050406030204" pitchFamily="18" charset="0"/>
              </a:rPr>
              <a:t>⋅</a:t>
            </a:r>
            <a:r>
              <a:rPr lang="ru-RU" sz="2000" dirty="0">
                <a:solidFill>
                  <a:srgbClr val="1D1D1B"/>
                </a:solidFill>
                <a:latin typeface="MJXc-TeX-main-Rw"/>
                <a:ea typeface="Times New Roman" panose="02020603050405020304" pitchFamily="18" charset="0"/>
                <a:cs typeface="Arial" panose="020B0604020202020204" pitchFamily="34" charset="0"/>
              </a:rPr>
              <a:t>13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6" name="Заголовок 1"/>
          <p:cNvSpPr txBox="1">
            <a:spLocks/>
          </p:cNvSpPr>
          <p:nvPr/>
        </p:nvSpPr>
        <p:spPr>
          <a:xfrm>
            <a:off x="10338859" y="3909040"/>
            <a:ext cx="1134598" cy="6511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в)30 625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7" name="Заголовок 1"/>
          <p:cNvSpPr txBox="1">
            <a:spLocks/>
          </p:cNvSpPr>
          <p:nvPr/>
        </p:nvSpPr>
        <p:spPr>
          <a:xfrm>
            <a:off x="7799141" y="3943678"/>
            <a:ext cx="2457761" cy="6511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а)31 275    б)85327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8" name="Заголовок 1"/>
          <p:cNvSpPr txBox="1">
            <a:spLocks/>
          </p:cNvSpPr>
          <p:nvPr/>
        </p:nvSpPr>
        <p:spPr>
          <a:xfrm>
            <a:off x="7421513" y="3235254"/>
            <a:ext cx="4643048" cy="651163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25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fontAlgn="ctr">
              <a:spcAft>
                <a:spcPts val="0"/>
              </a:spcAft>
            </a:pPr>
            <a:r>
              <a:rPr lang="ru-RU" sz="8000" b="1" dirty="0" smtClean="0">
                <a:solidFill>
                  <a:srgbClr val="1D1D1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2.Выполните вычисления:</a:t>
            </a:r>
            <a:endParaRPr lang="ru-RU" sz="80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8000" dirty="0">
                <a:solidFill>
                  <a:srgbClr val="1D1D1B"/>
                </a:solidFill>
                <a:latin typeface="MJXc-TeX-main-Rw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8000" dirty="0" smtClean="0">
                <a:solidFill>
                  <a:srgbClr val="1D1D1B"/>
                </a:solidFill>
                <a:latin typeface="MJXc-TeX-main-Rw"/>
                <a:ea typeface="Times New Roman" panose="02020603050405020304" pitchFamily="18" charset="0"/>
                <a:cs typeface="Arial" panose="020B0604020202020204" pitchFamily="34" charset="0"/>
              </a:rPr>
              <a:t>                     (</a:t>
            </a:r>
            <a:r>
              <a:rPr lang="ru-RU" sz="8000" dirty="0">
                <a:solidFill>
                  <a:srgbClr val="1D1D1B"/>
                </a:solidFill>
                <a:latin typeface="MJXc-TeX-main-Rw"/>
                <a:ea typeface="Times New Roman" panose="02020603050405020304" pitchFamily="18" charset="0"/>
                <a:cs typeface="Arial" panose="020B0604020202020204" pitchFamily="34" charset="0"/>
              </a:rPr>
              <a:t>7</a:t>
            </a:r>
            <a:r>
              <a:rPr lang="ru-RU" sz="8000" dirty="0">
                <a:solidFill>
                  <a:srgbClr val="1D1D1B"/>
                </a:solidFill>
                <a:latin typeface="Cambria Math" panose="02040503050406030204" pitchFamily="18" charset="0"/>
                <a:ea typeface="Times New Roman" panose="02020603050405020304" pitchFamily="18" charset="0"/>
                <a:cs typeface="Cambria Math" panose="02040503050406030204" pitchFamily="18" charset="0"/>
              </a:rPr>
              <a:t>⋅</a:t>
            </a:r>
            <a:r>
              <a:rPr lang="ru-RU" sz="8000" dirty="0">
                <a:solidFill>
                  <a:srgbClr val="1D1D1B"/>
                </a:solidFill>
                <a:latin typeface="MJXc-TeX-main-Rw"/>
                <a:ea typeface="Times New Roman" panose="02020603050405020304" pitchFamily="18" charset="0"/>
                <a:cs typeface="Arial" panose="020B0604020202020204" pitchFamily="34" charset="0"/>
              </a:rPr>
              <a:t>5</a:t>
            </a:r>
            <a:r>
              <a:rPr lang="ru-RU" sz="8000" baseline="30000" dirty="0">
                <a:solidFill>
                  <a:srgbClr val="1D1D1B"/>
                </a:solidFill>
                <a:latin typeface="MJXc-TeX-main-Rw"/>
                <a:ea typeface="Times New Roman" panose="02020603050405020304" pitchFamily="18" charset="0"/>
                <a:cs typeface="Arial" panose="020B0604020202020204" pitchFamily="34" charset="0"/>
              </a:rPr>
              <a:t>2</a:t>
            </a:r>
            <a:r>
              <a:rPr lang="ru-RU" sz="8000" dirty="0">
                <a:solidFill>
                  <a:srgbClr val="1D1D1B"/>
                </a:solidFill>
                <a:latin typeface="MJXc-TeX-main-Rw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r>
              <a:rPr lang="ru-RU" sz="8000" baseline="30000" dirty="0">
                <a:solidFill>
                  <a:srgbClr val="1D1D1B"/>
                </a:solidFill>
                <a:latin typeface="MJXc-TeX-main-Rw"/>
                <a:ea typeface="Times New Roman" panose="02020603050405020304" pitchFamily="18" charset="0"/>
                <a:cs typeface="Arial" panose="020B0604020202020204" pitchFamily="34" charset="0"/>
              </a:rPr>
              <a:t>2</a:t>
            </a:r>
            <a:r>
              <a:rPr lang="ru-RU" sz="8000" dirty="0">
                <a:solidFill>
                  <a:srgbClr val="1D1D1B"/>
                </a:solidFill>
                <a:latin typeface="MJXc-TeX-main-Rw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endParaRPr lang="ru-RU" sz="8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9" name="Заголовок 1"/>
          <p:cNvSpPr txBox="1">
            <a:spLocks/>
          </p:cNvSpPr>
          <p:nvPr/>
        </p:nvSpPr>
        <p:spPr>
          <a:xfrm>
            <a:off x="7924800" y="4696691"/>
            <a:ext cx="3714172" cy="97674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fontAlgn="ctr">
              <a:spcAft>
                <a:spcPts val="0"/>
              </a:spcAft>
            </a:pP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3.Выделите 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все неверные ответы.</a:t>
            </a:r>
          </a:p>
          <a:p>
            <a:pPr algn="ctr" fontAlgn="ctr">
              <a:spcAft>
                <a:spcPts val="0"/>
              </a:spcAft>
            </a:pPr>
            <a:r>
              <a:rPr lang="ru-RU" sz="2000" dirty="0">
                <a:solidFill>
                  <a:schemeClr val="tx1"/>
                </a:solidFill>
                <a:latin typeface="MJXc-TeX-math-Iw"/>
                <a:ea typeface="Times New Roman" panose="02020603050405020304" pitchFamily="18" charset="0"/>
                <a:cs typeface="Arial" panose="020B0604020202020204" pitchFamily="34" charset="0"/>
              </a:rPr>
              <a:t>y</a:t>
            </a:r>
            <a:r>
              <a:rPr lang="ru-RU" sz="2000" baseline="30000" dirty="0">
                <a:solidFill>
                  <a:schemeClr val="tx1"/>
                </a:solidFill>
                <a:latin typeface="MJXc-TeX-main-Rw"/>
                <a:ea typeface="Times New Roman" panose="02020603050405020304" pitchFamily="18" charset="0"/>
                <a:cs typeface="Arial" panose="020B0604020202020204" pitchFamily="34" charset="0"/>
              </a:rPr>
              <a:t>4</a:t>
            </a:r>
            <a:r>
              <a:rPr lang="ru-RU" sz="2000" dirty="0">
                <a:solidFill>
                  <a:schemeClr val="tx1"/>
                </a:solidFill>
                <a:latin typeface="Cambria Math" panose="02040503050406030204" pitchFamily="18" charset="0"/>
                <a:ea typeface="Times New Roman" panose="02020603050405020304" pitchFamily="18" charset="0"/>
                <a:cs typeface="Cambria Math" panose="02040503050406030204" pitchFamily="18" charset="0"/>
              </a:rPr>
              <a:t>⋅</a:t>
            </a:r>
            <a:r>
              <a:rPr lang="ru-RU" sz="2000" dirty="0">
                <a:solidFill>
                  <a:schemeClr val="tx1"/>
                </a:solidFill>
                <a:latin typeface="MJXc-TeX-math-Iw"/>
                <a:ea typeface="Times New Roman" panose="02020603050405020304" pitchFamily="18" charset="0"/>
                <a:cs typeface="Arial" panose="020B0604020202020204" pitchFamily="34" charset="0"/>
              </a:rPr>
              <a:t>y</a:t>
            </a:r>
            <a:r>
              <a:rPr lang="ru-RU" sz="2000" baseline="30000" dirty="0">
                <a:solidFill>
                  <a:schemeClr val="tx1"/>
                </a:solidFill>
                <a:latin typeface="MJXc-TeX-main-Rw"/>
                <a:ea typeface="Times New Roman" panose="02020603050405020304" pitchFamily="18" charset="0"/>
                <a:cs typeface="Arial" panose="020B0604020202020204" pitchFamily="34" charset="0"/>
              </a:rPr>
              <a:t>15</a:t>
            </a:r>
            <a:r>
              <a:rPr lang="ru-RU" sz="2000" dirty="0">
                <a:solidFill>
                  <a:schemeClr val="tx1"/>
                </a:solidFill>
                <a:latin typeface="Cambria Math" panose="02040503050406030204" pitchFamily="18" charset="0"/>
                <a:ea typeface="Times New Roman" panose="02020603050405020304" pitchFamily="18" charset="0"/>
                <a:cs typeface="Cambria Math" panose="02040503050406030204" pitchFamily="18" charset="0"/>
              </a:rPr>
              <a:t>⋅</a:t>
            </a:r>
            <a:r>
              <a:rPr lang="ru-RU" sz="2000" dirty="0">
                <a:solidFill>
                  <a:schemeClr val="tx1"/>
                </a:solidFill>
                <a:latin typeface="MJXc-TeX-math-Iw"/>
                <a:ea typeface="Times New Roman" panose="02020603050405020304" pitchFamily="18" charset="0"/>
                <a:cs typeface="Arial" panose="020B0604020202020204" pitchFamily="34" charset="0"/>
              </a:rPr>
              <a:t>y</a:t>
            </a:r>
            <a:r>
              <a:rPr lang="ru-RU" sz="2000" baseline="30000" dirty="0">
                <a:solidFill>
                  <a:schemeClr val="tx1"/>
                </a:solidFill>
                <a:latin typeface="MJXc-TeX-main-Rw"/>
                <a:ea typeface="Times New Roman" panose="02020603050405020304" pitchFamily="18" charset="0"/>
                <a:cs typeface="Arial" panose="020B0604020202020204" pitchFamily="34" charset="0"/>
              </a:rPr>
              <a:t>10</a:t>
            </a: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=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 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30" name="Заголовок 1"/>
          <p:cNvSpPr txBox="1">
            <a:spLocks/>
          </p:cNvSpPr>
          <p:nvPr/>
        </p:nvSpPr>
        <p:spPr>
          <a:xfrm>
            <a:off x="8626279" y="5673437"/>
            <a:ext cx="888984" cy="65116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spcAft>
                <a:spcPts val="0"/>
              </a:spcAft>
            </a:pPr>
            <a:r>
              <a:rPr lang="ru-RU" sz="2000" dirty="0" smtClean="0">
                <a:solidFill>
                  <a:schemeClr val="tx1"/>
                </a:solidFill>
              </a:rPr>
              <a:t>б)</a:t>
            </a:r>
            <a:r>
              <a:rPr lang="ru-RU" sz="2000" dirty="0">
                <a:solidFill>
                  <a:srgbClr val="262626"/>
                </a:solidFill>
                <a:latin typeface="MJXc-TeX-math-Iw"/>
                <a:ea typeface="Times New Roman" panose="02020603050405020304" pitchFamily="18" charset="0"/>
                <a:cs typeface="Arial" panose="020B0604020202020204" pitchFamily="34" charset="0"/>
              </a:rPr>
              <a:t> y</a:t>
            </a:r>
            <a:r>
              <a:rPr lang="ru-RU" sz="2000" baseline="30000" dirty="0">
                <a:solidFill>
                  <a:srgbClr val="262626"/>
                </a:solidFill>
                <a:latin typeface="MJXc-TeX-main-Rw"/>
                <a:ea typeface="Times New Roman" panose="02020603050405020304" pitchFamily="18" charset="0"/>
                <a:cs typeface="Arial" panose="020B0604020202020204" pitchFamily="34" charset="0"/>
              </a:rPr>
              <a:t>30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000" dirty="0" smtClean="0"/>
              <a:t> </a:t>
            </a:r>
            <a:endParaRPr lang="ru-RU" sz="2000" dirty="0"/>
          </a:p>
        </p:txBody>
      </p:sp>
      <p:sp>
        <p:nvSpPr>
          <p:cNvPr id="31" name="Заголовок 1"/>
          <p:cNvSpPr txBox="1">
            <a:spLocks/>
          </p:cNvSpPr>
          <p:nvPr/>
        </p:nvSpPr>
        <p:spPr>
          <a:xfrm>
            <a:off x="7287491" y="5673437"/>
            <a:ext cx="821748" cy="50038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000" dirty="0" smtClean="0">
                <a:solidFill>
                  <a:srgbClr val="262626"/>
                </a:solidFill>
                <a:latin typeface="MJXc-TeX-math-Iw"/>
                <a:ea typeface="Calibri" panose="020F0502020204030204" pitchFamily="34" charset="0"/>
                <a:cs typeface="Arial" panose="020B0604020202020204" pitchFamily="34" charset="0"/>
              </a:rPr>
              <a:t>а)y</a:t>
            </a:r>
            <a:r>
              <a:rPr lang="ru-RU" sz="2000" baseline="30000" dirty="0" smtClean="0">
                <a:solidFill>
                  <a:srgbClr val="262626"/>
                </a:solidFill>
                <a:latin typeface="MJXc-TeX-main-Rw"/>
                <a:ea typeface="Calibri" panose="020F0502020204030204" pitchFamily="34" charset="0"/>
                <a:cs typeface="Arial" panose="020B0604020202020204" pitchFamily="34" charset="0"/>
              </a:rPr>
              <a:t>25        </a:t>
            </a:r>
            <a:r>
              <a:rPr lang="ru-RU" sz="2000" dirty="0" smtClean="0">
                <a:solidFill>
                  <a:srgbClr val="262626"/>
                </a:solidFill>
                <a:latin typeface="MJXc-TeX-math-Iw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ru-RU" sz="5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4000" dirty="0" smtClean="0">
                <a:solidFill>
                  <a:srgbClr val="262626"/>
                </a:solidFill>
                <a:latin typeface="MJXc-TeX-math-Iw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32" name="Заголовок 1"/>
          <p:cNvSpPr txBox="1">
            <a:spLocks/>
          </p:cNvSpPr>
          <p:nvPr/>
        </p:nvSpPr>
        <p:spPr>
          <a:xfrm>
            <a:off x="10064897" y="5472980"/>
            <a:ext cx="940883" cy="6511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в)</a:t>
            </a:r>
            <a:r>
              <a:rPr lang="ru-RU" dirty="0"/>
              <a:t> </a:t>
            </a:r>
            <a:r>
              <a:rPr lang="ru-RU" sz="2000" dirty="0">
                <a:solidFill>
                  <a:schemeClr val="tx1"/>
                </a:solidFill>
              </a:rPr>
              <a:t>у</a:t>
            </a:r>
            <a:r>
              <a:rPr lang="ru-RU" sz="2000" baseline="30000" dirty="0">
                <a:solidFill>
                  <a:schemeClr val="tx1"/>
                </a:solidFill>
              </a:rPr>
              <a:t>29</a:t>
            </a:r>
            <a:endParaRPr lang="ru-RU" sz="2000" dirty="0">
              <a:solidFill>
                <a:schemeClr val="tx1"/>
              </a:solidFill>
            </a:endParaRP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1256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25450" y="781381"/>
            <a:ext cx="2701636" cy="651163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/>
              <a:t>Вариант 2</a:t>
            </a:r>
            <a:endParaRPr lang="ru-RU" sz="1800" dirty="0"/>
          </a:p>
        </p:txBody>
      </p:sp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107374" y="886691"/>
            <a:ext cx="11448040" cy="5833198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87927" y="845126"/>
            <a:ext cx="2701636" cy="6511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  <a:t>Вариант 1 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Trebuchet MS" panose="020B0603020202020204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585855" y="193963"/>
            <a:ext cx="2701636" cy="65116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  <a:t>Самопроверка 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Trebuchet MS" panose="020B0603020202020204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247650" y="1330035"/>
            <a:ext cx="4462896" cy="803565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25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ctr" defTabSz="457200" rtl="0" eaLnBrk="1" fontAlgn="ctr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D1D1B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1.Чему </a:t>
            </a:r>
            <a:r>
              <a:rPr kumimoji="0" lang="ru-RU" sz="7200" b="1" i="0" u="none" strike="noStrike" kern="1200" cap="none" spc="0" normalizeH="0" baseline="0" noProof="0" dirty="0">
                <a:ln>
                  <a:noFill/>
                </a:ln>
                <a:solidFill>
                  <a:srgbClr val="1D1D1B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равно значение выражения?</a:t>
            </a:r>
            <a:endParaRPr kumimoji="0" lang="ru-RU" sz="7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65760" marR="0" lvl="0" indent="-283464" algn="ctr" defTabSz="912813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891A7"/>
              </a:buClr>
              <a:buSzPct val="80000"/>
              <a:buFontTx/>
              <a:buNone/>
              <a:tabLst/>
              <a:defRPr/>
            </a:pPr>
            <a:r>
              <a:rPr kumimoji="0" lang="ru-RU" sz="8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  <a:t>(2</a:t>
            </a:r>
            <a:r>
              <a:rPr kumimoji="0" lang="ru-RU" sz="8000" b="1" i="0" u="none" strike="noStrike" kern="120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  <a:t>3</a:t>
            </a:r>
            <a:r>
              <a:rPr kumimoji="0" lang="ru-RU" sz="8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  <a:t>)</a:t>
            </a:r>
            <a:r>
              <a:rPr kumimoji="0" lang="ru-RU" sz="8000" b="1" i="0" u="none" strike="noStrike" kern="120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  <a:t>2</a:t>
            </a:r>
            <a:r>
              <a:rPr kumimoji="0" lang="ru-R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D1D1B"/>
                </a:solidFill>
                <a:effectLst/>
                <a:uLnTx/>
                <a:uFillTx/>
                <a:latin typeface="Cambria Math" panose="02040503050406030204" pitchFamily="18" charset="0"/>
                <a:ea typeface="Times New Roman" panose="02020603050405020304" pitchFamily="18" charset="0"/>
                <a:cs typeface="Cambria Math" panose="02040503050406030204" pitchFamily="18" charset="0"/>
              </a:rPr>
              <a:t>⋅14</a:t>
            </a:r>
            <a:endParaRPr kumimoji="0" lang="ru-RU" sz="8000" b="1" i="0" u="none" strike="noStrike" kern="1200" cap="none" spc="0" normalizeH="0" baseline="30000" noProof="0" dirty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Trebuchet MS" panose="020B0603020202020204"/>
              <a:ea typeface="+mj-ea"/>
              <a:cs typeface="+mj-cs"/>
            </a:endParaRPr>
          </a:p>
          <a:p>
            <a:pPr marL="365760" marR="0" lvl="0" indent="-283464" algn="l" defTabSz="912813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891A7"/>
              </a:buClr>
              <a:buSzPct val="80000"/>
              <a:buFontTx/>
              <a:buNone/>
              <a:tabLst/>
              <a:defRPr/>
            </a:pPr>
            <a:endParaRPr kumimoji="0" lang="ru-RU" sz="9600" b="1" i="0" u="none" strike="noStrike" kern="120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j-ea"/>
              <a:cs typeface="+mj-cs"/>
            </a:endParaRPr>
          </a:p>
          <a:p>
            <a:pPr marL="365760" marR="0" lvl="0" indent="-283464" algn="l" defTabSz="912813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891A7"/>
              </a:buClr>
              <a:buSzPct val="80000"/>
              <a:buFontTx/>
              <a:buNone/>
              <a:tabLst/>
              <a:defRPr/>
            </a:pPr>
            <a:endParaRPr kumimoji="0" lang="ru-RU" sz="9600" b="1" i="0" u="none" strike="noStrike" kern="120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j-ea"/>
              <a:cs typeface="+mj-cs"/>
            </a:endParaRPr>
          </a:p>
          <a:p>
            <a:pPr marL="365760" marR="0" lvl="0" indent="-283464" algn="l" defTabSz="912813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891A7"/>
              </a:buClr>
              <a:buSzPct val="80000"/>
              <a:buFontTx/>
              <a:buNone/>
              <a:tabLst/>
              <a:defRPr/>
            </a:pPr>
            <a:endParaRPr kumimoji="0" lang="ru-RU" sz="9600" b="1" i="0" u="none" strike="noStrike" kern="120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 panose="020B0503020204020204" pitchFamily="34" charset="0"/>
              <a:ea typeface="+mj-ea"/>
              <a:cs typeface="+mj-cs"/>
            </a:endParaRPr>
          </a:p>
          <a:p>
            <a:pPr marL="0" marR="0" lvl="0" indent="0" algn="l" defTabSz="4572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7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j-ea"/>
              <a:cs typeface="+mj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  <a:t> 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Trebuchet MS" panose="020B0603020202020204"/>
              <a:ea typeface="+mj-ea"/>
              <a:cs typeface="+mj-cs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247650" y="2251362"/>
            <a:ext cx="1080655" cy="6511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  <a:t> 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Trebuchet MS" panose="020B0603020202020204"/>
              <a:ea typeface="+mj-ea"/>
              <a:cs typeface="+mj-cs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1969081" y="2185773"/>
            <a:ext cx="970684" cy="6511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  <a:t>б)896</a:t>
            </a: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  <a:t> 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Trebuchet MS" panose="020B0603020202020204"/>
              <a:ea typeface="+mj-ea"/>
              <a:cs typeface="+mj-cs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1982068" y="2483645"/>
            <a:ext cx="872836" cy="6511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Trebuchet MS" panose="020B0603020202020204"/>
              <a:ea typeface="+mj-ea"/>
              <a:cs typeface="+mj-cs"/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153267" y="3134809"/>
            <a:ext cx="3338078" cy="102523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365760" marR="0" lvl="0" indent="-283464" algn="l" defTabSz="912813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891A7"/>
              </a:buClr>
              <a:buSzPct val="80000"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2.Выполните вычисления:  </a:t>
            </a:r>
          </a:p>
          <a:p>
            <a:pPr marL="365760" marR="0" lvl="0" indent="-283464" algn="ctr" defTabSz="912813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891A7"/>
              </a:buClr>
              <a:buSzPct val="80000"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  <a:t> (5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  <a:t>⋅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  <a:t>2</a:t>
            </a:r>
            <a:r>
              <a:rPr kumimoji="0" lang="ru-RU" sz="2000" b="1" i="0" u="none" strike="noStrike" kern="120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 panose="020B0503020204020204" pitchFamily="34" charset="0"/>
                <a:ea typeface="+mj-ea"/>
                <a:cs typeface="+mj-cs"/>
              </a:rPr>
              <a:t>4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  <a:t>)</a:t>
            </a:r>
            <a:r>
              <a:rPr kumimoji="0" lang="ru-RU" sz="2000" b="0" i="0" u="none" strike="noStrike" kern="120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  <a:t>3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j-ea"/>
              <a:cs typeface="+mj-cs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303068" y="4215462"/>
            <a:ext cx="1373331" cy="6511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  <a:t> 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j-ea"/>
              <a:cs typeface="+mj-cs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1592047" y="4215462"/>
            <a:ext cx="1441234" cy="48122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  <a:t> 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j-ea"/>
              <a:cs typeface="+mj-cs"/>
            </a:endParaRP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219510" y="4596463"/>
            <a:ext cx="3784454" cy="65116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ctr" defTabSz="4572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D1D1B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3.Выделите 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1D1D1B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верный ответ.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4572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1D1D1B"/>
                </a:solidFill>
                <a:effectLst/>
                <a:uLnTx/>
                <a:uFillTx/>
                <a:latin typeface="MJXc-TeX-main-Rw"/>
                <a:ea typeface="Times New Roman" panose="02020603050405020304" pitchFamily="18" charset="0"/>
                <a:cs typeface="Arial" panose="020B0604020202020204" pitchFamily="34" charset="0"/>
              </a:rPr>
              <a:t>m</a:t>
            </a:r>
            <a:r>
              <a:rPr kumimoji="0" lang="en-US" sz="2000" b="0" i="0" u="none" strike="noStrike" kern="1200" cap="none" spc="0" normalizeH="0" baseline="30000" noProof="0" dirty="0">
                <a:ln>
                  <a:noFill/>
                </a:ln>
                <a:solidFill>
                  <a:srgbClr val="1D1D1B"/>
                </a:solidFill>
                <a:effectLst/>
                <a:uLnTx/>
                <a:uFillTx/>
                <a:latin typeface="MJXc-TeX-main-Rw"/>
                <a:ea typeface="Times New Roman" panose="02020603050405020304" pitchFamily="18" charset="0"/>
                <a:cs typeface="Arial" panose="020B0604020202020204" pitchFamily="34" charset="0"/>
              </a:rPr>
              <a:t>8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1D1D1B"/>
                </a:solidFill>
                <a:effectLst/>
                <a:uLnTx/>
                <a:uFillTx/>
                <a:latin typeface="Cambria Math" panose="02040503050406030204" pitchFamily="18" charset="0"/>
                <a:ea typeface="Times New Roman" panose="02020603050405020304" pitchFamily="18" charset="0"/>
                <a:cs typeface="Cambria Math" panose="02040503050406030204" pitchFamily="18" charset="0"/>
              </a:rPr>
              <a:t>⋅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1D1D1B"/>
                </a:solidFill>
                <a:effectLst/>
                <a:uLnTx/>
                <a:uFillTx/>
                <a:latin typeface="MJXc-TeX-math-Iw"/>
                <a:ea typeface="Times New Roman" panose="02020603050405020304" pitchFamily="18" charset="0"/>
                <a:cs typeface="Arial" panose="020B0604020202020204" pitchFamily="34" charset="0"/>
              </a:rPr>
              <a:t>m</a:t>
            </a:r>
            <a:r>
              <a:rPr kumimoji="0" lang="ru-RU" sz="2000" b="0" i="0" u="none" strike="noStrike" kern="1200" cap="none" spc="0" normalizeH="0" baseline="30000" noProof="0" dirty="0">
                <a:ln>
                  <a:noFill/>
                </a:ln>
                <a:solidFill>
                  <a:srgbClr val="1D1D1B"/>
                </a:solidFill>
                <a:effectLst/>
                <a:uLnTx/>
                <a:uFillTx/>
                <a:latin typeface="MJXc-TeX-main-Rw"/>
                <a:ea typeface="Times New Roman" panose="02020603050405020304" pitchFamily="18" charset="0"/>
                <a:cs typeface="Arial" panose="020B0604020202020204" pitchFamily="34" charset="0"/>
              </a:rPr>
              <a:t>11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1D1D1B"/>
                </a:solidFill>
                <a:effectLst/>
                <a:uLnTx/>
                <a:uFillTx/>
                <a:latin typeface="Cambria Math" panose="02040503050406030204" pitchFamily="18" charset="0"/>
                <a:ea typeface="Times New Roman" panose="02020603050405020304" pitchFamily="18" charset="0"/>
                <a:cs typeface="Cambria Math" panose="02040503050406030204" pitchFamily="18" charset="0"/>
              </a:rPr>
              <a:t>⋅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1D1D1B"/>
                </a:solidFill>
                <a:effectLst/>
                <a:uLnTx/>
                <a:uFillTx/>
                <a:latin typeface="MJXc-TeX-math-Iw"/>
                <a:ea typeface="Times New Roman" panose="02020603050405020304" pitchFamily="18" charset="0"/>
                <a:cs typeface="Arial" panose="020B0604020202020204" pitchFamily="34" charset="0"/>
              </a:rPr>
              <a:t>m</a:t>
            </a:r>
            <a:r>
              <a:rPr kumimoji="0" lang="ru-RU" sz="2000" b="0" i="0" u="none" strike="noStrike" kern="1200" cap="none" spc="0" normalizeH="0" baseline="30000" noProof="0" dirty="0">
                <a:ln>
                  <a:noFill/>
                </a:ln>
                <a:solidFill>
                  <a:srgbClr val="1D1D1B"/>
                </a:solidFill>
                <a:effectLst/>
                <a:uLnTx/>
                <a:uFillTx/>
                <a:latin typeface="MJXc-TeX-main-Rw"/>
                <a:ea typeface="Times New Roman" panose="02020603050405020304" pitchFamily="18" charset="0"/>
                <a:cs typeface="Arial" panose="020B0604020202020204" pitchFamily="34" charset="0"/>
              </a:rPr>
              <a:t>13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1D1D1B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j-cs"/>
              </a:rPr>
              <a:t>=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j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  <a:t>  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Trebuchet MS" panose="020B0603020202020204"/>
              <a:ea typeface="+mj-ea"/>
              <a:cs typeface="+mj-cs"/>
            </a:endParaRPr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1233487" y="3950605"/>
            <a:ext cx="1177637" cy="6511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  <a:t> в)512 000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j-ea"/>
              <a:cs typeface="+mj-cs"/>
            </a:endParaRPr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1453861" y="5597671"/>
            <a:ext cx="1219200" cy="651163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55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  <a:t>а)m</a:t>
            </a:r>
            <a:r>
              <a:rPr kumimoji="0" lang="ru-RU" sz="4200" b="0" i="0" u="none" strike="noStrike" kern="120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  <a:t>32</a:t>
            </a:r>
            <a:endParaRPr kumimoji="0" lang="ru-RU" sz="4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j-ea"/>
              <a:cs typeface="+mj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  <a:t> 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Trebuchet MS" panose="020B0603020202020204"/>
              <a:ea typeface="+mj-ea"/>
              <a:cs typeface="+mj-cs"/>
            </a:endParaRPr>
          </a:p>
        </p:txBody>
      </p:sp>
      <p:sp>
        <p:nvSpPr>
          <p:cNvPr id="18" name="Заголовок 1"/>
          <p:cNvSpPr txBox="1">
            <a:spLocks/>
          </p:cNvSpPr>
          <p:nvPr/>
        </p:nvSpPr>
        <p:spPr>
          <a:xfrm>
            <a:off x="1834862" y="5530668"/>
            <a:ext cx="1787237" cy="68027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Trebuchet MS" panose="020B0603020202020204"/>
              <a:ea typeface="+mj-ea"/>
              <a:cs typeface="+mj-cs"/>
            </a:endParaRPr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6698673" y="3093243"/>
            <a:ext cx="2701636" cy="6511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  <a:t> </a:t>
            </a: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  <a:t> 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Trebuchet MS" panose="020B0603020202020204"/>
              <a:ea typeface="+mj-ea"/>
              <a:cs typeface="+mj-cs"/>
            </a:endParaRPr>
          </a:p>
        </p:txBody>
      </p:sp>
      <p:sp>
        <p:nvSpPr>
          <p:cNvPr id="20" name="Заголовок 1"/>
          <p:cNvSpPr txBox="1">
            <a:spLocks/>
          </p:cNvSpPr>
          <p:nvPr/>
        </p:nvSpPr>
        <p:spPr>
          <a:xfrm>
            <a:off x="9400309" y="2115313"/>
            <a:ext cx="898093" cy="6511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  <a:t>а)1053</a:t>
            </a: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  <a:t> 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j-ea"/>
              <a:cs typeface="+mj-cs"/>
            </a:endParaRPr>
          </a:p>
        </p:txBody>
      </p:sp>
      <p:sp>
        <p:nvSpPr>
          <p:cNvPr id="21" name="Заголовок 1"/>
          <p:cNvSpPr txBox="1">
            <a:spLocks/>
          </p:cNvSpPr>
          <p:nvPr/>
        </p:nvSpPr>
        <p:spPr>
          <a:xfrm>
            <a:off x="8867060" y="2483645"/>
            <a:ext cx="1197837" cy="64629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j-ea"/>
              <a:cs typeface="+mj-cs"/>
            </a:endParaRPr>
          </a:p>
        </p:txBody>
      </p:sp>
      <p:sp>
        <p:nvSpPr>
          <p:cNvPr id="22" name="Заголовок 1"/>
          <p:cNvSpPr txBox="1">
            <a:spLocks/>
          </p:cNvSpPr>
          <p:nvPr/>
        </p:nvSpPr>
        <p:spPr>
          <a:xfrm>
            <a:off x="10404548" y="2440895"/>
            <a:ext cx="811215" cy="6511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j-ea"/>
              <a:cs typeface="+mj-cs"/>
            </a:endParaRPr>
          </a:p>
        </p:txBody>
      </p:sp>
      <p:sp>
        <p:nvSpPr>
          <p:cNvPr id="23" name="Заголовок 1"/>
          <p:cNvSpPr txBox="1">
            <a:spLocks/>
          </p:cNvSpPr>
          <p:nvPr/>
        </p:nvSpPr>
        <p:spPr>
          <a:xfrm>
            <a:off x="7827818" y="1219199"/>
            <a:ext cx="4364182" cy="65116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ctr" defTabSz="457200" rtl="0" eaLnBrk="1" fontAlgn="ctr" latinLnBrk="0" hangingPunct="1">
              <a:lnSpc>
                <a:spcPct val="107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D1D1B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1.Чему 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1D1D1B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равно значение выражения?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457200" rtl="0" eaLnBrk="1" fontAlgn="ctr" latinLnBrk="0" hangingPunct="1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1D1D1B"/>
                </a:solidFill>
                <a:effectLst/>
                <a:uLnTx/>
                <a:uFillTx/>
                <a:latin typeface="MJXc-TeX-main-Rw"/>
                <a:ea typeface="Times New Roman" panose="02020603050405020304" pitchFamily="18" charset="0"/>
                <a:cs typeface="Arial" panose="020B0604020202020204" pitchFamily="34" charset="0"/>
              </a:rPr>
              <a:t>(3</a:t>
            </a:r>
            <a:r>
              <a:rPr kumimoji="0" lang="ru-RU" sz="2000" b="0" i="0" u="none" strike="noStrike" kern="1200" cap="none" spc="0" normalizeH="0" baseline="30000" noProof="0" dirty="0">
                <a:ln>
                  <a:noFill/>
                </a:ln>
                <a:solidFill>
                  <a:srgbClr val="1D1D1B"/>
                </a:solidFill>
                <a:effectLst/>
                <a:uLnTx/>
                <a:uFillTx/>
                <a:latin typeface="MJXc-TeX-main-Rw"/>
                <a:ea typeface="Times New Roman" panose="02020603050405020304" pitchFamily="18" charset="0"/>
                <a:cs typeface="Arial" panose="020B0604020202020204" pitchFamily="34" charset="0"/>
              </a:rPr>
              <a:t>2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1D1D1B"/>
                </a:solidFill>
                <a:effectLst/>
                <a:uLnTx/>
                <a:uFillTx/>
                <a:latin typeface="MJXc-TeX-main-Rw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r>
              <a:rPr kumimoji="0" lang="ru-RU" sz="2000" b="0" i="0" u="none" strike="noStrike" kern="1200" cap="none" spc="0" normalizeH="0" baseline="30000" noProof="0" dirty="0">
                <a:ln>
                  <a:noFill/>
                </a:ln>
                <a:solidFill>
                  <a:srgbClr val="1D1D1B"/>
                </a:solidFill>
                <a:effectLst/>
                <a:uLnTx/>
                <a:uFillTx/>
                <a:latin typeface="MJXc-TeX-main-Rw"/>
                <a:ea typeface="Times New Roman" panose="02020603050405020304" pitchFamily="18" charset="0"/>
                <a:cs typeface="Arial" panose="020B0604020202020204" pitchFamily="34" charset="0"/>
              </a:rPr>
              <a:t>2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1D1D1B"/>
                </a:solidFill>
                <a:effectLst/>
                <a:uLnTx/>
                <a:uFillTx/>
                <a:latin typeface="Cambria Math" panose="02040503050406030204" pitchFamily="18" charset="0"/>
                <a:ea typeface="Times New Roman" panose="02020603050405020304" pitchFamily="18" charset="0"/>
                <a:cs typeface="Cambria Math" panose="02040503050406030204" pitchFamily="18" charset="0"/>
              </a:rPr>
              <a:t>⋅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1D1D1B"/>
                </a:solidFill>
                <a:effectLst/>
                <a:uLnTx/>
                <a:uFillTx/>
                <a:latin typeface="MJXc-TeX-main-Rw"/>
                <a:ea typeface="Times New Roman" panose="02020603050405020304" pitchFamily="18" charset="0"/>
                <a:cs typeface="Arial" panose="020B0604020202020204" pitchFamily="34" charset="0"/>
              </a:rPr>
              <a:t>13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6" name="Заголовок 1"/>
          <p:cNvSpPr txBox="1">
            <a:spLocks/>
          </p:cNvSpPr>
          <p:nvPr/>
        </p:nvSpPr>
        <p:spPr>
          <a:xfrm>
            <a:off x="9093952" y="4045528"/>
            <a:ext cx="1134598" cy="6511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  <a:t>в)30 625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j-ea"/>
              <a:cs typeface="+mj-cs"/>
            </a:endParaRPr>
          </a:p>
        </p:txBody>
      </p:sp>
      <p:sp>
        <p:nvSpPr>
          <p:cNvPr id="27" name="Заголовок 1"/>
          <p:cNvSpPr txBox="1">
            <a:spLocks/>
          </p:cNvSpPr>
          <p:nvPr/>
        </p:nvSpPr>
        <p:spPr>
          <a:xfrm>
            <a:off x="7799141" y="3943678"/>
            <a:ext cx="2457761" cy="6511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j-ea"/>
              <a:cs typeface="+mj-cs"/>
            </a:endParaRPr>
          </a:p>
        </p:txBody>
      </p:sp>
      <p:sp>
        <p:nvSpPr>
          <p:cNvPr id="28" name="Заголовок 1"/>
          <p:cNvSpPr txBox="1">
            <a:spLocks/>
          </p:cNvSpPr>
          <p:nvPr/>
        </p:nvSpPr>
        <p:spPr>
          <a:xfrm>
            <a:off x="7421513" y="3235254"/>
            <a:ext cx="4643048" cy="651163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25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ctr" defTabSz="4572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D1D1B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2.Выполните вычисления:</a:t>
            </a:r>
            <a:endParaRPr kumimoji="0" lang="ru-RU" sz="8000" b="1" i="0" u="none" strike="noStrike" kern="1200" cap="none" spc="0" normalizeH="0" baseline="0" noProof="0" dirty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j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0" b="0" i="0" u="none" strike="noStrike" kern="1200" cap="none" spc="0" normalizeH="0" baseline="0" noProof="0" dirty="0">
                <a:ln>
                  <a:noFill/>
                </a:ln>
                <a:solidFill>
                  <a:srgbClr val="1D1D1B"/>
                </a:solidFill>
                <a:effectLst/>
                <a:uLnTx/>
                <a:uFillTx/>
                <a:latin typeface="MJXc-TeX-main-Rw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ru-R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D1D1B"/>
                </a:solidFill>
                <a:effectLst/>
                <a:uLnTx/>
                <a:uFillTx/>
                <a:latin typeface="MJXc-TeX-main-Rw"/>
                <a:ea typeface="Times New Roman" panose="02020603050405020304" pitchFamily="18" charset="0"/>
                <a:cs typeface="Arial" panose="020B0604020202020204" pitchFamily="34" charset="0"/>
              </a:rPr>
              <a:t>                     (</a:t>
            </a:r>
            <a:r>
              <a:rPr kumimoji="0" lang="ru-RU" sz="8000" b="0" i="0" u="none" strike="noStrike" kern="1200" cap="none" spc="0" normalizeH="0" baseline="0" noProof="0" dirty="0">
                <a:ln>
                  <a:noFill/>
                </a:ln>
                <a:solidFill>
                  <a:srgbClr val="1D1D1B"/>
                </a:solidFill>
                <a:effectLst/>
                <a:uLnTx/>
                <a:uFillTx/>
                <a:latin typeface="MJXc-TeX-main-Rw"/>
                <a:ea typeface="Times New Roman" panose="02020603050405020304" pitchFamily="18" charset="0"/>
                <a:cs typeface="Arial" panose="020B0604020202020204" pitchFamily="34" charset="0"/>
              </a:rPr>
              <a:t>7</a:t>
            </a:r>
            <a:r>
              <a:rPr kumimoji="0" lang="ru-RU" sz="8000" b="0" i="0" u="none" strike="noStrike" kern="1200" cap="none" spc="0" normalizeH="0" baseline="0" noProof="0" dirty="0">
                <a:ln>
                  <a:noFill/>
                </a:ln>
                <a:solidFill>
                  <a:srgbClr val="1D1D1B"/>
                </a:solidFill>
                <a:effectLst/>
                <a:uLnTx/>
                <a:uFillTx/>
                <a:latin typeface="Cambria Math" panose="02040503050406030204" pitchFamily="18" charset="0"/>
                <a:ea typeface="Times New Roman" panose="02020603050405020304" pitchFamily="18" charset="0"/>
                <a:cs typeface="Cambria Math" panose="02040503050406030204" pitchFamily="18" charset="0"/>
              </a:rPr>
              <a:t>⋅</a:t>
            </a:r>
            <a:r>
              <a:rPr kumimoji="0" lang="ru-RU" sz="8000" b="0" i="0" u="none" strike="noStrike" kern="1200" cap="none" spc="0" normalizeH="0" baseline="0" noProof="0" dirty="0">
                <a:ln>
                  <a:noFill/>
                </a:ln>
                <a:solidFill>
                  <a:srgbClr val="1D1D1B"/>
                </a:solidFill>
                <a:effectLst/>
                <a:uLnTx/>
                <a:uFillTx/>
                <a:latin typeface="MJXc-TeX-main-Rw"/>
                <a:ea typeface="Times New Roman" panose="02020603050405020304" pitchFamily="18" charset="0"/>
                <a:cs typeface="Arial" panose="020B0604020202020204" pitchFamily="34" charset="0"/>
              </a:rPr>
              <a:t>5</a:t>
            </a:r>
            <a:r>
              <a:rPr kumimoji="0" lang="ru-RU" sz="8000" b="0" i="0" u="none" strike="noStrike" kern="1200" cap="none" spc="0" normalizeH="0" baseline="30000" noProof="0" dirty="0">
                <a:ln>
                  <a:noFill/>
                </a:ln>
                <a:solidFill>
                  <a:srgbClr val="1D1D1B"/>
                </a:solidFill>
                <a:effectLst/>
                <a:uLnTx/>
                <a:uFillTx/>
                <a:latin typeface="MJXc-TeX-main-Rw"/>
                <a:ea typeface="Times New Roman" panose="02020603050405020304" pitchFamily="18" charset="0"/>
                <a:cs typeface="Arial" panose="020B0604020202020204" pitchFamily="34" charset="0"/>
              </a:rPr>
              <a:t>2</a:t>
            </a:r>
            <a:r>
              <a:rPr kumimoji="0" lang="ru-RU" sz="8000" b="0" i="0" u="none" strike="noStrike" kern="1200" cap="none" spc="0" normalizeH="0" baseline="0" noProof="0" dirty="0">
                <a:ln>
                  <a:noFill/>
                </a:ln>
                <a:solidFill>
                  <a:srgbClr val="1D1D1B"/>
                </a:solidFill>
                <a:effectLst/>
                <a:uLnTx/>
                <a:uFillTx/>
                <a:latin typeface="MJXc-TeX-main-Rw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r>
              <a:rPr kumimoji="0" lang="ru-RU" sz="8000" b="0" i="0" u="none" strike="noStrike" kern="1200" cap="none" spc="0" normalizeH="0" baseline="30000" noProof="0" dirty="0">
                <a:ln>
                  <a:noFill/>
                </a:ln>
                <a:solidFill>
                  <a:srgbClr val="1D1D1B"/>
                </a:solidFill>
                <a:effectLst/>
                <a:uLnTx/>
                <a:uFillTx/>
                <a:latin typeface="MJXc-TeX-main-Rw"/>
                <a:ea typeface="Times New Roman" panose="02020603050405020304" pitchFamily="18" charset="0"/>
                <a:cs typeface="Arial" panose="020B0604020202020204" pitchFamily="34" charset="0"/>
              </a:rPr>
              <a:t>2</a:t>
            </a:r>
            <a:r>
              <a:rPr kumimoji="0" lang="ru-RU" sz="8000" b="0" i="0" u="none" strike="noStrike" kern="1200" cap="none" spc="0" normalizeH="0" baseline="0" noProof="0" dirty="0">
                <a:ln>
                  <a:noFill/>
                </a:ln>
                <a:solidFill>
                  <a:srgbClr val="1D1D1B"/>
                </a:solidFill>
                <a:effectLst/>
                <a:uLnTx/>
                <a:uFillTx/>
                <a:latin typeface="MJXc-TeX-main-Rw"/>
                <a:ea typeface="Times New Roman" panose="02020603050405020304" pitchFamily="18" charset="0"/>
                <a:cs typeface="Arial" panose="020B0604020202020204" pitchFamily="34" charset="0"/>
              </a:rPr>
              <a:t>=</a:t>
            </a:r>
            <a:endParaRPr kumimoji="0" lang="ru-RU" sz="8000" b="0" i="0" u="none" strike="noStrike" kern="1200" cap="none" spc="0" normalizeH="0" baseline="0" noProof="0" dirty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j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  <a:t> 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Trebuchet MS" panose="020B0603020202020204"/>
              <a:ea typeface="+mj-ea"/>
              <a:cs typeface="+mj-cs"/>
            </a:endParaRPr>
          </a:p>
        </p:txBody>
      </p:sp>
      <p:sp>
        <p:nvSpPr>
          <p:cNvPr id="29" name="Заголовок 1"/>
          <p:cNvSpPr txBox="1">
            <a:spLocks/>
          </p:cNvSpPr>
          <p:nvPr/>
        </p:nvSpPr>
        <p:spPr>
          <a:xfrm>
            <a:off x="7924800" y="4696691"/>
            <a:ext cx="3714172" cy="97674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ctr" defTabSz="4572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3.Выделите 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все неверные ответы.</a:t>
            </a:r>
          </a:p>
          <a:p>
            <a:pPr marL="0" marR="0" lvl="0" indent="0" algn="ctr" defTabSz="4572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JXc-TeX-math-Iw"/>
                <a:ea typeface="Times New Roman" panose="02020603050405020304" pitchFamily="18" charset="0"/>
                <a:cs typeface="Arial" panose="020B0604020202020204" pitchFamily="34" charset="0"/>
              </a:rPr>
              <a:t>y</a:t>
            </a:r>
            <a:r>
              <a:rPr kumimoji="0" lang="ru-RU" sz="20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JXc-TeX-main-Rw"/>
                <a:ea typeface="Times New Roman" panose="02020603050405020304" pitchFamily="18" charset="0"/>
                <a:cs typeface="Arial" panose="020B0604020202020204" pitchFamily="34" charset="0"/>
              </a:rPr>
              <a:t>4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 Math" panose="02040503050406030204" pitchFamily="18" charset="0"/>
                <a:ea typeface="Times New Roman" panose="02020603050405020304" pitchFamily="18" charset="0"/>
                <a:cs typeface="Cambria Math" panose="02040503050406030204" pitchFamily="18" charset="0"/>
              </a:rPr>
              <a:t>⋅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JXc-TeX-math-Iw"/>
                <a:ea typeface="Times New Roman" panose="02020603050405020304" pitchFamily="18" charset="0"/>
                <a:cs typeface="Arial" panose="020B0604020202020204" pitchFamily="34" charset="0"/>
              </a:rPr>
              <a:t>y</a:t>
            </a:r>
            <a:r>
              <a:rPr kumimoji="0" lang="ru-RU" sz="20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JXc-TeX-main-Rw"/>
                <a:ea typeface="Times New Roman" panose="02020603050405020304" pitchFamily="18" charset="0"/>
                <a:cs typeface="Arial" panose="020B0604020202020204" pitchFamily="34" charset="0"/>
              </a:rPr>
              <a:t>15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 Math" panose="02040503050406030204" pitchFamily="18" charset="0"/>
                <a:ea typeface="Times New Roman" panose="02020603050405020304" pitchFamily="18" charset="0"/>
                <a:cs typeface="Cambria Math" panose="02040503050406030204" pitchFamily="18" charset="0"/>
              </a:rPr>
              <a:t>⋅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JXc-TeX-math-Iw"/>
                <a:ea typeface="Times New Roman" panose="02020603050405020304" pitchFamily="18" charset="0"/>
                <a:cs typeface="Arial" panose="020B0604020202020204" pitchFamily="34" charset="0"/>
              </a:rPr>
              <a:t>y</a:t>
            </a:r>
            <a:r>
              <a:rPr kumimoji="0" lang="ru-RU" sz="20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JXc-TeX-main-Rw"/>
                <a:ea typeface="Times New Roman" panose="02020603050405020304" pitchFamily="18" charset="0"/>
                <a:cs typeface="Arial" panose="020B0604020202020204" pitchFamily="34" charset="0"/>
              </a:rPr>
              <a:t>10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j-cs"/>
              </a:rPr>
              <a:t>=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j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  <a:t> 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j-ea"/>
              <a:cs typeface="+mj-cs"/>
            </a:endParaRPr>
          </a:p>
        </p:txBody>
      </p:sp>
      <p:sp>
        <p:nvSpPr>
          <p:cNvPr id="30" name="Заголовок 1"/>
          <p:cNvSpPr txBox="1">
            <a:spLocks/>
          </p:cNvSpPr>
          <p:nvPr/>
        </p:nvSpPr>
        <p:spPr>
          <a:xfrm>
            <a:off x="10064897" y="5840126"/>
            <a:ext cx="888984" cy="65116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  <a:t>б)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JXc-TeX-math-Iw"/>
                <a:ea typeface="Times New Roman" panose="02020603050405020304" pitchFamily="18" charset="0"/>
                <a:cs typeface="Arial" panose="020B0604020202020204" pitchFamily="34" charset="0"/>
              </a:rPr>
              <a:t> y</a:t>
            </a:r>
            <a:r>
              <a:rPr kumimoji="0" lang="ru-RU" sz="2000" b="0" i="0" u="none" strike="noStrike" kern="1200" cap="none" spc="0" normalizeH="0" baseline="3000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JXc-TeX-main-Rw"/>
                <a:ea typeface="Times New Roman" panose="02020603050405020304" pitchFamily="18" charset="0"/>
                <a:cs typeface="Arial" panose="020B0604020202020204" pitchFamily="34" charset="0"/>
              </a:rPr>
              <a:t>30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j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  <a:t> 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Trebuchet MS" panose="020B0603020202020204"/>
              <a:ea typeface="+mj-ea"/>
              <a:cs typeface="+mj-cs"/>
            </a:endParaRPr>
          </a:p>
        </p:txBody>
      </p:sp>
      <p:sp>
        <p:nvSpPr>
          <p:cNvPr id="31" name="Заголовок 1"/>
          <p:cNvSpPr txBox="1">
            <a:spLocks/>
          </p:cNvSpPr>
          <p:nvPr/>
        </p:nvSpPr>
        <p:spPr>
          <a:xfrm>
            <a:off x="8782595" y="5838070"/>
            <a:ext cx="821748" cy="50038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3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JXc-TeX-math-Iw"/>
                <a:ea typeface="Calibri" panose="020F0502020204030204" pitchFamily="34" charset="0"/>
                <a:cs typeface="Arial" panose="020B0604020202020204" pitchFamily="34" charset="0"/>
              </a:rPr>
              <a:t>а)y</a:t>
            </a:r>
            <a:r>
              <a:rPr kumimoji="0" lang="ru-RU" sz="23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JXc-TeX-main-Rw"/>
                <a:ea typeface="Calibri" panose="020F0502020204030204" pitchFamily="34" charset="0"/>
                <a:cs typeface="Arial" panose="020B0604020202020204" pitchFamily="34" charset="0"/>
              </a:rPr>
              <a:t>25</a:t>
            </a:r>
            <a:r>
              <a:rPr kumimoji="0" lang="ru-RU" sz="20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JXc-TeX-main-Rw"/>
                <a:ea typeface="Calibri" panose="020F0502020204030204" pitchFamily="34" charset="0"/>
                <a:cs typeface="Arial" panose="020B0604020202020204" pitchFamily="34" charset="0"/>
              </a:rPr>
              <a:t>       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JXc-TeX-math-Iw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j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5400" b="0" i="0" u="none" strike="noStrike" kern="1200" cap="none" spc="0" normalizeH="0" baseline="0" noProof="0" dirty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j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MJXc-TeX-math-Iw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j-ea"/>
              <a:cs typeface="+mj-cs"/>
            </a:endParaRPr>
          </a:p>
        </p:txBody>
      </p:sp>
      <p:sp>
        <p:nvSpPr>
          <p:cNvPr id="32" name="Заголовок 1"/>
          <p:cNvSpPr txBox="1">
            <a:spLocks/>
          </p:cNvSpPr>
          <p:nvPr/>
        </p:nvSpPr>
        <p:spPr>
          <a:xfrm>
            <a:off x="10064897" y="5472980"/>
            <a:ext cx="940883" cy="6511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343037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42900" lvl="0" indent="-342900" algn="ctr">
              <a:spcBef>
                <a:spcPts val="1000"/>
              </a:spcBef>
            </a:pPr>
            <a:r>
              <a:rPr lang="ru-RU" b="1" dirty="0" smtClean="0">
                <a:ea typeface="+mn-ea"/>
                <a:cs typeface="+mn-cs"/>
              </a:rPr>
              <a:t>Домашнее задание: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4000" b="1" dirty="0">
                <a:solidFill>
                  <a:schemeClr val="tx1"/>
                </a:solidFill>
              </a:rPr>
              <a:t>Составить задание для своего соседа по теме «Свойства с натуральным показателем» типа «Найди ошибку»</a:t>
            </a:r>
            <a:br>
              <a:rPr lang="ru-RU" sz="4000" b="1" dirty="0">
                <a:solidFill>
                  <a:schemeClr val="tx1"/>
                </a:solidFill>
              </a:rPr>
            </a:br>
            <a:endParaRPr lang="ru-RU" sz="4000" b="1" dirty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4552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42930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6627" name="Содержимое 2"/>
          <p:cNvSpPr>
            <a:spLocks noGrp="1"/>
          </p:cNvSpPr>
          <p:nvPr>
            <p:ph idx="1"/>
          </p:nvPr>
        </p:nvSpPr>
        <p:spPr>
          <a:xfrm>
            <a:off x="2063552" y="5661248"/>
            <a:ext cx="8229600" cy="392907"/>
          </a:xfrm>
        </p:spPr>
        <p:txBody>
          <a:bodyPr>
            <a:normAutofit fontScale="70000" lnSpcReduction="20000"/>
          </a:bodyPr>
          <a:lstStyle/>
          <a:p>
            <a:endParaRPr lang="ru-RU" sz="33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6628" name="Прямоугольник 3"/>
          <p:cNvSpPr>
            <a:spLocks noChangeArrowheads="1"/>
          </p:cNvSpPr>
          <p:nvPr/>
        </p:nvSpPr>
        <p:spPr bwMode="auto">
          <a:xfrm>
            <a:off x="4655840" y="620688"/>
            <a:ext cx="457200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dirty="0"/>
              <a:t>урок был интересен и полезен для меня,</a:t>
            </a:r>
          </a:p>
          <a:p>
            <a:pPr>
              <a:buFont typeface="Wingdings" pitchFamily="2" charset="2"/>
              <a:buNone/>
            </a:pPr>
            <a:r>
              <a:rPr lang="ru-RU" dirty="0"/>
              <a:t> я хорошо работал,</a:t>
            </a:r>
          </a:p>
          <a:p>
            <a:pPr>
              <a:buFont typeface="Wingdings" pitchFamily="2" charset="2"/>
              <a:buNone/>
            </a:pPr>
            <a:r>
              <a:rPr lang="ru-RU" dirty="0"/>
              <a:t> всё понимал,</a:t>
            </a:r>
          </a:p>
          <a:p>
            <a:pPr>
              <a:buFont typeface="Wingdings" pitchFamily="2" charset="2"/>
              <a:buNone/>
            </a:pPr>
            <a:r>
              <a:rPr lang="ru-RU" dirty="0"/>
              <a:t> мне было достаточно </a:t>
            </a:r>
            <a:r>
              <a:rPr lang="ru-RU" dirty="0" smtClean="0"/>
              <a:t>комфортно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39492" y="13008"/>
            <a:ext cx="788323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defRPr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31" name="Прямоугольник 6"/>
          <p:cNvSpPr>
            <a:spLocks noChangeArrowheads="1"/>
          </p:cNvSpPr>
          <p:nvPr/>
        </p:nvSpPr>
        <p:spPr bwMode="auto">
          <a:xfrm>
            <a:off x="3935760" y="2057401"/>
            <a:ext cx="619268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dirty="0"/>
              <a:t>урок был интересен и в определенной степени полезен для меня я принимал участие, но понимал не все задания,</a:t>
            </a:r>
          </a:p>
          <a:p>
            <a:pPr>
              <a:buFont typeface="Wingdings" pitchFamily="2" charset="2"/>
              <a:buNone/>
            </a:pPr>
            <a:r>
              <a:rPr lang="ru-RU" dirty="0"/>
              <a:t> с домашним заданием, думаю, справлюсь</a:t>
            </a:r>
          </a:p>
        </p:txBody>
      </p:sp>
      <p:sp>
        <p:nvSpPr>
          <p:cNvPr id="26633" name="Прямоугольник 8"/>
          <p:cNvSpPr>
            <a:spLocks noChangeArrowheads="1"/>
          </p:cNvSpPr>
          <p:nvPr/>
        </p:nvSpPr>
        <p:spPr bwMode="auto">
          <a:xfrm>
            <a:off x="3647728" y="3501009"/>
            <a:ext cx="655272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dirty="0"/>
              <a:t>пользы от урока я получил мало, я не очень понимаю, о чем идет речь, мне это не понятно, не нужно, не интересно, </a:t>
            </a:r>
          </a:p>
          <a:p>
            <a:pPr>
              <a:buFont typeface="Wingdings" pitchFamily="2" charset="2"/>
              <a:buNone/>
            </a:pPr>
            <a:r>
              <a:rPr lang="ru-RU" dirty="0"/>
              <a:t>домашнее задание я не смогу сделать.</a:t>
            </a:r>
          </a:p>
        </p:txBody>
      </p:sp>
      <p:sp>
        <p:nvSpPr>
          <p:cNvPr id="15" name="Пятно 2 14"/>
          <p:cNvSpPr/>
          <p:nvPr/>
        </p:nvSpPr>
        <p:spPr>
          <a:xfrm rot="350348">
            <a:off x="2432838" y="298701"/>
            <a:ext cx="2250976" cy="1712159"/>
          </a:xfrm>
          <a:prstGeom prst="irregularSeal2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400" dirty="0">
              <a:solidFill>
                <a:srgbClr val="FFFF00"/>
              </a:solidFill>
            </a:endParaRPr>
          </a:p>
        </p:txBody>
      </p:sp>
      <p:sp>
        <p:nvSpPr>
          <p:cNvPr id="17" name="Пятно 2 16"/>
          <p:cNvSpPr/>
          <p:nvPr/>
        </p:nvSpPr>
        <p:spPr>
          <a:xfrm rot="350348">
            <a:off x="1421634" y="1595159"/>
            <a:ext cx="2266550" cy="1896807"/>
          </a:xfrm>
          <a:prstGeom prst="irregularSeal2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/>
              <a:t> </a:t>
            </a:r>
            <a:r>
              <a:rPr lang="ru-RU" sz="4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</a:p>
        </p:txBody>
      </p:sp>
      <p:sp>
        <p:nvSpPr>
          <p:cNvPr id="18" name="Пятно 2 17"/>
          <p:cNvSpPr/>
          <p:nvPr/>
        </p:nvSpPr>
        <p:spPr>
          <a:xfrm rot="350348">
            <a:off x="1569666" y="3311613"/>
            <a:ext cx="2039189" cy="1962967"/>
          </a:xfrm>
          <a:prstGeom prst="irregularSeal2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/>
              <a:t> </a:t>
            </a:r>
            <a:r>
              <a:rPr lang="ru-RU" sz="4800" b="1" dirty="0">
                <a:solidFill>
                  <a:srgbClr val="FF0000"/>
                </a:solidFill>
              </a:rPr>
              <a:t>3</a:t>
            </a:r>
            <a:r>
              <a:rPr lang="ru-RU" sz="4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</a:p>
        </p:txBody>
      </p:sp>
      <p:sp>
        <p:nvSpPr>
          <p:cNvPr id="11" name="Улыбающееся лицо 10"/>
          <p:cNvSpPr/>
          <p:nvPr/>
        </p:nvSpPr>
        <p:spPr>
          <a:xfrm>
            <a:off x="3143672" y="764704"/>
            <a:ext cx="792088" cy="792088"/>
          </a:xfrm>
          <a:prstGeom prst="smileyFace">
            <a:avLst>
              <a:gd name="adj" fmla="val 46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лыбающееся лицо 11"/>
          <p:cNvSpPr/>
          <p:nvPr/>
        </p:nvSpPr>
        <p:spPr>
          <a:xfrm>
            <a:off x="2207568" y="3993580"/>
            <a:ext cx="720080" cy="792088"/>
          </a:xfrm>
          <a:prstGeom prst="smileyFace">
            <a:avLst>
              <a:gd name="adj" fmla="val -46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лыбающееся лицо 12"/>
          <p:cNvSpPr/>
          <p:nvPr/>
        </p:nvSpPr>
        <p:spPr>
          <a:xfrm>
            <a:off x="2135560" y="2132856"/>
            <a:ext cx="792088" cy="792088"/>
          </a:xfrm>
          <a:prstGeom prst="smileyFace">
            <a:avLst>
              <a:gd name="adj" fmla="val 110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4649271"/>
      </p:ext>
    </p:extLst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R="95250" algn="just">
              <a:lnSpc>
                <a:spcPct val="115000"/>
              </a:lnSpc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Итоги урока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Но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кроме понятия «Степень с натуральным показателем» есть и другие понятия как «Степень с отрицательным показателем», «Степень с дробным показателем». Но об этом вы узнаете 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позже,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8, 9 классах.</a:t>
            </a: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Задания на степени с натуральным показателем присутствуют в ОГЭ и ЕГЭ. Посмотрите на эти примеры. Некоторые из них вы уже можете решить, а другие вам ещё придется  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изучать.</a:t>
            </a: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Исаак Ньютон в 1677 году впервые описал действие возведения числа в отрицательную и дробную степени и обобщил формулы для всех видов степеней.  Но это предмет нашего будущего изучения.</a:t>
            </a: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7247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4400" b="1" dirty="0" smtClean="0"/>
              <a:t>Открытый урок по алгебре в 7 классе «Степень с натуральным показателем»</a:t>
            </a:r>
            <a:endParaRPr lang="ru-RU" sz="4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47500" lnSpcReduction="20000"/>
          </a:bodyPr>
          <a:lstStyle/>
          <a:p>
            <a:pPr algn="r"/>
            <a:endParaRPr lang="ru-RU" dirty="0" smtClean="0"/>
          </a:p>
          <a:p>
            <a:pPr algn="r"/>
            <a:endParaRPr lang="ru-RU" dirty="0"/>
          </a:p>
          <a:p>
            <a:pPr algn="r"/>
            <a:r>
              <a:rPr lang="ru-RU" sz="2900" dirty="0" smtClean="0"/>
              <a:t>Учитель математики </a:t>
            </a:r>
            <a:r>
              <a:rPr lang="ru-RU" sz="2900" dirty="0" err="1" smtClean="0"/>
              <a:t>Джамбаева</a:t>
            </a:r>
            <a:r>
              <a:rPr lang="ru-RU" sz="2900" dirty="0" smtClean="0"/>
              <a:t> Фатима </a:t>
            </a:r>
            <a:r>
              <a:rPr lang="ru-RU" sz="2900" dirty="0" err="1" smtClean="0"/>
              <a:t>Назировна</a:t>
            </a:r>
            <a:r>
              <a:rPr lang="ru-RU" sz="2900" dirty="0" smtClean="0"/>
              <a:t>,</a:t>
            </a:r>
          </a:p>
          <a:p>
            <a:pPr algn="r"/>
            <a:r>
              <a:rPr lang="ru-RU" sz="2900" dirty="0" smtClean="0"/>
              <a:t>МКОУ «СОШ а. Верхний Учкулан»</a:t>
            </a:r>
            <a:endParaRPr lang="ru-RU" sz="2900" dirty="0"/>
          </a:p>
        </p:txBody>
      </p:sp>
    </p:spTree>
    <p:extLst>
      <p:ext uri="{BB962C8B-B14F-4D97-AF65-F5344CB8AC3E}">
        <p14:creationId xmlns:p14="http://schemas.microsoft.com/office/powerpoint/2010/main" val="4053224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chemeClr val="tx1"/>
                </a:solidFill>
              </a:rPr>
              <a:t>Цели и задачи урока</a:t>
            </a:r>
            <a:r>
              <a:rPr lang="ru-RU" i="1" dirty="0">
                <a:solidFill>
                  <a:schemeClr val="tx1"/>
                </a:solidFill>
              </a:rPr>
              <a:t>: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Ваша задача показать свои знания свойств степени с натуральным показателем и умение применять их при выполнении различных заданий. </a:t>
            </a:r>
          </a:p>
        </p:txBody>
      </p:sp>
    </p:spTree>
    <p:extLst>
      <p:ext uri="{BB962C8B-B14F-4D97-AF65-F5344CB8AC3E}">
        <p14:creationId xmlns:p14="http://schemas.microsoft.com/office/powerpoint/2010/main" val="779982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395543" y="3612111"/>
                <a:ext cx="2052188" cy="1184226"/>
              </a:xfrm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b="1" i="1">
                              <a:solidFill>
                                <a:srgbClr val="1225AE"/>
                              </a:solidFill>
                              <a:latin typeface="Cambria Math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ru-RU" b="1" i="1">
                                  <a:solidFill>
                                    <a:srgbClr val="1225AE"/>
                                  </a:solidFill>
                                  <a:latin typeface="Cambria Math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ru-RU" b="1" i="1">
                                      <a:solidFill>
                                        <a:srgbClr val="1225AE"/>
                                      </a:solidFill>
                                      <a:latin typeface="Cambria Math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1" i="1">
                                      <a:solidFill>
                                        <a:srgbClr val="1225AE"/>
                                      </a:solidFill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𝒂</m:t>
                                  </m:r>
                                </m:num>
                                <m:den>
                                  <m:r>
                                    <a:rPr lang="en-US" b="1" i="1">
                                      <a:solidFill>
                                        <a:srgbClr val="1225AE"/>
                                      </a:solidFill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𝒃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b="1" i="1">
                              <a:solidFill>
                                <a:srgbClr val="1225AE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𝒏</m:t>
                          </m:r>
                        </m:sup>
                      </m:sSup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95543" y="3612111"/>
                <a:ext cx="2052188" cy="1184226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Заголовок 1"/>
          <p:cNvSpPr txBox="1">
            <a:spLocks/>
          </p:cNvSpPr>
          <p:nvPr/>
        </p:nvSpPr>
        <p:spPr>
          <a:xfrm>
            <a:off x="632305" y="5035465"/>
            <a:ext cx="1068339" cy="651164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225AE"/>
                </a:solidFill>
                <a:effectLst/>
                <a:uLnTx/>
                <a:uFillTx/>
                <a:latin typeface="Blackadder ITC" panose="04020505051007020D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225AE"/>
                </a:solidFill>
                <a:effectLst/>
                <a:uLnTx/>
                <a:uFillTx/>
                <a:latin typeface="Blackadder ITC" panose="04020505051007020D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kumimoji="0" lang="ru-RU" sz="36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1225AE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0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661941" y="2334492"/>
            <a:ext cx="875914" cy="65116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225AE"/>
                </a:solidFill>
                <a:effectLst/>
                <a:uLnTx/>
                <a:uFillTx/>
                <a:latin typeface="Blackadder ITC" panose="04020505051007020D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Trebuchet MS" panose="020B0603020202020204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77333" y="2861354"/>
            <a:ext cx="1234593" cy="65116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225AE"/>
                </a:solidFill>
                <a:effectLst/>
                <a:uLnTx/>
                <a:uFillTx/>
                <a:latin typeface="Blackadder ITC" panose="04020505051007020D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Trebuchet MS" panose="020B0603020202020204"/>
              <a:ea typeface="+mj-ea"/>
              <a:cs typeface="+mj-cs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1024336" y="3423863"/>
            <a:ext cx="2494087" cy="163845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j-ea"/>
              <a:cs typeface="+mj-cs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737377" y="2580084"/>
            <a:ext cx="1368519" cy="71476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l" defTabSz="457200" rtl="0" eaLnBrk="1" fontAlgn="ctr" latinLnBrk="0" hangingPunct="1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117CB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kumimoji="0" 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225AE"/>
                </a:solidFill>
                <a:effectLst/>
                <a:uLnTx/>
                <a:uFillTx/>
                <a:latin typeface="Blackadder ITC" panose="04020505051007020D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kumimoji="0" 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225AE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  <a:r>
              <a:rPr kumimoji="0" 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9AC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kumimoji="0" lang="en-US" sz="48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1225AE"/>
                </a:solidFill>
                <a:effectLst/>
                <a:uLnTx/>
                <a:uFillTx/>
                <a:latin typeface="Blackadder ITC" panose="04020505051007020D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endParaRPr kumimoji="0" lang="ru-RU" sz="4800" b="0" i="0" u="none" strike="noStrike" kern="1200" cap="none" spc="0" normalizeH="0" baseline="0" noProof="0" dirty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738910" y="5478738"/>
            <a:ext cx="486448" cy="65116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Trebuchet MS" panose="020B0603020202020204"/>
              <a:ea typeface="+mj-ea"/>
              <a:cs typeface="+mj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88759" y="1452137"/>
            <a:ext cx="10385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1225AE"/>
                </a:solidFill>
                <a:effectLst/>
                <a:uLnTx/>
                <a:uFillTx/>
                <a:latin typeface="Blackadder ITC" panose="04020505051007020D02" pitchFamily="82" charset="0"/>
                <a:ea typeface="Calibri" panose="020F0502020204030204" pitchFamily="34" charset="0"/>
                <a:cs typeface="+mn-cs"/>
              </a:rPr>
              <a:t>a</a:t>
            </a:r>
            <a:r>
              <a:rPr kumimoji="0" lang="en-US" sz="3600" b="0" i="0" u="none" strike="noStrike" kern="1200" cap="none" spc="0" normalizeH="0" baseline="30000" noProof="0" dirty="0">
                <a:ln>
                  <a:noFill/>
                </a:ln>
                <a:solidFill>
                  <a:srgbClr val="1225AE"/>
                </a:solidFill>
                <a:effectLst/>
                <a:uLnTx/>
                <a:uFillTx/>
                <a:latin typeface="Blackadder ITC" panose="04020505051007020D02" pitchFamily="82" charset="0"/>
                <a:ea typeface="Calibri" panose="020F0502020204030204" pitchFamily="34" charset="0"/>
                <a:cs typeface="+mn-cs"/>
              </a:rPr>
              <a:t>m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1225AE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: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1225AE"/>
                </a:solidFill>
                <a:effectLst/>
                <a:uLnTx/>
                <a:uFillTx/>
                <a:latin typeface="Blackadder ITC" panose="04020505051007020D02" pitchFamily="82" charset="0"/>
                <a:ea typeface="Calibri" panose="020F0502020204030204" pitchFamily="34" charset="0"/>
                <a:cs typeface="+mn-cs"/>
              </a:rPr>
              <a:t> a</a:t>
            </a:r>
            <a:r>
              <a:rPr kumimoji="0" lang="en-US" sz="3600" b="0" i="0" u="none" strike="noStrike" kern="1200" cap="none" spc="0" normalizeH="0" baseline="30000" noProof="0" dirty="0">
                <a:ln>
                  <a:noFill/>
                </a:ln>
                <a:solidFill>
                  <a:srgbClr val="1225AE"/>
                </a:solidFill>
                <a:effectLst/>
                <a:uLnTx/>
                <a:uFillTx/>
                <a:latin typeface="Blackadder ITC" panose="04020505051007020D02" pitchFamily="82" charset="0"/>
                <a:ea typeface="Calibri" panose="020F0502020204030204" pitchFamily="34" charset="0"/>
                <a:cs typeface="+mn-cs"/>
              </a:rPr>
              <a:t>n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902104" y="1962611"/>
            <a:ext cx="1039067" cy="6851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ctr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1225AE"/>
                </a:solidFill>
                <a:effectLst/>
                <a:uLnTx/>
                <a:uFillTx/>
                <a:latin typeface="Blackadder ITC" panose="04020505051007020D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kumimoji="0" lang="en-US" sz="3600" b="0" i="0" u="none" strike="noStrike" kern="1200" cap="none" spc="0" normalizeH="0" baseline="30000" noProof="0" dirty="0">
                <a:ln>
                  <a:noFill/>
                </a:ln>
                <a:solidFill>
                  <a:srgbClr val="1225AE"/>
                </a:solidFill>
                <a:effectLst/>
                <a:uLnTx/>
                <a:uFillTx/>
                <a:latin typeface="Blackadder ITC" panose="04020505051007020D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m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kumimoji="0" lang="en-US" sz="3600" b="0" i="0" u="none" strike="noStrike" kern="1200" cap="none" spc="0" normalizeH="0" baseline="30000" noProof="0" dirty="0">
                <a:ln>
                  <a:noFill/>
                </a:ln>
                <a:solidFill>
                  <a:srgbClr val="1225AE"/>
                </a:solidFill>
                <a:effectLst/>
                <a:uLnTx/>
                <a:uFillTx/>
                <a:latin typeface="Blackadder ITC" panose="04020505051007020D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r>
              <a:rPr kumimoji="0" lang="en-US" sz="3600" b="0" i="0" u="none" strike="noStrike" kern="1200" cap="none" spc="0" normalizeH="0" baseline="30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6692779" y="1025042"/>
            <a:ext cx="539294" cy="540522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Trebuchet MS" panose="020B0603020202020204"/>
              <a:ea typeface="+mj-ea"/>
              <a:cs typeface="+mj-cs"/>
            </a:endParaRP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7003990" y="1059678"/>
            <a:ext cx="581892" cy="47125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82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Trebuchet MS" panose="020B0603020202020204"/>
              <a:ea typeface="+mj-ea"/>
              <a:cs typeface="+mj-cs"/>
            </a:endParaRPr>
          </a:p>
        </p:txBody>
      </p:sp>
      <p:sp>
        <p:nvSpPr>
          <p:cNvPr id="17" name="Заголовок 1"/>
          <p:cNvSpPr txBox="1">
            <a:spLocks noGrp="1"/>
          </p:cNvSpPr>
          <p:nvPr>
            <p:ph idx="1"/>
          </p:nvPr>
        </p:nvSpPr>
        <p:spPr>
          <a:xfrm>
            <a:off x="337625" y="928468"/>
            <a:ext cx="9143597" cy="539726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lnSpc>
                <a:spcPct val="107000"/>
              </a:lnSpc>
            </a:pPr>
            <a:r>
              <a:rPr lang="ru-RU" dirty="0" smtClean="0">
                <a:solidFill>
                  <a:srgbClr val="1225AE"/>
                </a:solidFill>
                <a:latin typeface="Blackadder ITC" panose="04020505051007020D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endParaRPr lang="ru-RU" sz="1400" strike="sngStrike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Заголовок 1"/>
          <p:cNvSpPr txBox="1">
            <a:spLocks/>
          </p:cNvSpPr>
          <p:nvPr/>
        </p:nvSpPr>
        <p:spPr>
          <a:xfrm>
            <a:off x="804187" y="5927096"/>
            <a:ext cx="1068339" cy="65116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85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225AE"/>
                </a:solidFill>
                <a:effectLst/>
                <a:uLnTx/>
                <a:uFillTx/>
                <a:latin typeface="Blackadder ITC" panose="04020505051007020D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225AE"/>
                </a:solidFill>
                <a:effectLst/>
                <a:uLnTx/>
                <a:uFillTx/>
                <a:latin typeface="Blackadder ITC" panose="04020505051007020D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kumimoji="0" lang="ru-RU" sz="4800" b="0" i="0" u="none" strike="noStrike" kern="1200" cap="none" spc="0" normalizeH="0" baseline="30000" noProof="0" dirty="0">
                <a:ln>
                  <a:noFill/>
                </a:ln>
                <a:solidFill>
                  <a:srgbClr val="1225AE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endParaRPr kumimoji="0" lang="ru-RU" sz="4800" b="0" i="0" u="none" strike="noStrike" kern="1200" cap="none" spc="0" normalizeH="0" baseline="0" noProof="0" dirty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024336" y="656489"/>
            <a:ext cx="1425390" cy="8826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solidFill>
                  <a:srgbClr val="1225AE"/>
                </a:solidFill>
                <a:effectLst/>
                <a:uLnTx/>
                <a:uFillTx/>
                <a:latin typeface="Blackadder ITC" panose="04020505051007020D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kumimoji="0" lang="en-US" sz="4800" b="0" i="0" u="none" strike="noStrike" kern="1200" cap="none" spc="0" normalizeH="0" baseline="30000" noProof="0" dirty="0">
                <a:ln>
                  <a:noFill/>
                </a:ln>
                <a:solidFill>
                  <a:srgbClr val="1225AE"/>
                </a:solidFill>
                <a:effectLst/>
                <a:uLnTx/>
                <a:uFillTx/>
                <a:latin typeface="Blackadder ITC" panose="04020505051007020D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m</a:t>
            </a:r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solidFill>
                  <a:srgbClr val="1D1D1B"/>
                </a:solidFill>
                <a:effectLst/>
                <a:uLnTx/>
                <a:uFillTx/>
                <a:latin typeface="Cambria Math" panose="02040503050406030204" pitchFamily="18" charset="0"/>
                <a:ea typeface="Calibri" panose="020F0502020204030204" pitchFamily="34" charset="0"/>
                <a:cs typeface="Cambria Math" panose="02040503050406030204" pitchFamily="18" charset="0"/>
              </a:rPr>
              <a:t> </a:t>
            </a:r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mbria Math" panose="02040503050406030204" pitchFamily="18" charset="0"/>
                <a:ea typeface="Calibri" panose="020F0502020204030204" pitchFamily="34" charset="0"/>
                <a:cs typeface="Cambria Math" panose="02040503050406030204" pitchFamily="18" charset="0"/>
              </a:rPr>
              <a:t>⋅</a:t>
            </a:r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solidFill>
                  <a:srgbClr val="1225AE"/>
                </a:solidFill>
                <a:effectLst/>
                <a:uLnTx/>
                <a:uFillTx/>
                <a:latin typeface="Blackadder ITC" panose="04020505051007020D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 a</a:t>
            </a:r>
            <a:r>
              <a:rPr kumimoji="0" lang="en-US" sz="4800" b="0" i="0" u="none" strike="noStrike" kern="1200" cap="none" spc="0" normalizeH="0" baseline="30000" noProof="0" dirty="0">
                <a:ln>
                  <a:noFill/>
                </a:ln>
                <a:solidFill>
                  <a:srgbClr val="1225AE"/>
                </a:solidFill>
                <a:effectLst/>
                <a:uLnTx/>
                <a:uFillTx/>
                <a:latin typeface="Blackadder ITC" panose="04020505051007020D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endParaRPr kumimoji="0" lang="ru-RU" sz="4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8560275" y="1607964"/>
            <a:ext cx="405880" cy="8826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225AE"/>
                </a:solidFill>
                <a:effectLst/>
                <a:uLnTx/>
                <a:uFillTx/>
                <a:latin typeface="Blackadder ITC" panose="04020505051007020D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endParaRPr kumimoji="0" lang="ru-RU" sz="4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8450294" y="4496547"/>
            <a:ext cx="920445" cy="8826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225AE"/>
                </a:solidFill>
                <a:effectLst/>
                <a:uLnTx/>
                <a:uFillTx/>
                <a:latin typeface="Blackadder ITC" panose="04020505051007020D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kumimoji="0" lang="en-US" sz="48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1225AE"/>
                </a:solidFill>
                <a:effectLst/>
                <a:uLnTx/>
                <a:uFillTx/>
                <a:latin typeface="Blackadder ITC" panose="04020505051007020D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m-n</a:t>
            </a:r>
            <a:endParaRPr kumimoji="0" lang="ru-RU" sz="4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8446620" y="2783661"/>
            <a:ext cx="997389" cy="8826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225AE"/>
                </a:solidFill>
                <a:effectLst/>
                <a:uLnTx/>
                <a:uFillTx/>
                <a:latin typeface="Blackadder ITC" panose="04020505051007020D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kumimoji="0" lang="en-US" sz="4800" b="0" i="0" u="none" strike="noStrike" kern="1200" cap="none" spc="0" normalizeH="0" baseline="30000" noProof="0" dirty="0" err="1" smtClean="0">
                <a:ln>
                  <a:noFill/>
                </a:ln>
                <a:solidFill>
                  <a:srgbClr val="1225AE"/>
                </a:solidFill>
                <a:effectLst/>
                <a:uLnTx/>
                <a:uFillTx/>
                <a:latin typeface="Blackadder ITC" panose="04020505051007020D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m+n</a:t>
            </a:r>
            <a:endParaRPr kumimoji="0" lang="ru-RU" sz="4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Заголовок 1"/>
              <p:cNvSpPr txBox="1">
                <a:spLocks/>
              </p:cNvSpPr>
              <p:nvPr/>
            </p:nvSpPr>
            <p:spPr>
              <a:xfrm>
                <a:off x="8281895" y="3632032"/>
                <a:ext cx="1257245" cy="1184226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rmAutofit/>
              </a:bodyPr>
              <a:lstStyle>
                <a:lvl1pPr algn="l" defTabSz="457200" rtl="0" eaLnBrk="1" latinLnBrk="0" hangingPunct="1">
                  <a:spcBef>
                    <a:spcPct val="0"/>
                  </a:spcBef>
                  <a:buNone/>
                  <a:defRPr sz="3600" kern="1200">
                    <a:solidFill>
                      <a:schemeClr val="accent1"/>
                    </a:solidFill>
                    <a:latin typeface="+mj-lt"/>
                    <a:ea typeface="+mj-ea"/>
                    <a:cs typeface="+mj-cs"/>
                  </a:defRPr>
                </a:lvl1pPr>
                <a:lvl2pPr eaLnBrk="1" hangingPunct="1">
                  <a:defRPr>
                    <a:solidFill>
                      <a:schemeClr val="tx2"/>
                    </a:solidFill>
                  </a:defRPr>
                </a:lvl2pPr>
                <a:lvl3pPr eaLnBrk="1" hangingPunct="1">
                  <a:defRPr>
                    <a:solidFill>
                      <a:schemeClr val="tx2"/>
                    </a:solidFill>
                  </a:defRPr>
                </a:lvl3pPr>
                <a:lvl4pPr eaLnBrk="1" hangingPunct="1">
                  <a:defRPr>
                    <a:solidFill>
                      <a:schemeClr val="tx2"/>
                    </a:solidFill>
                  </a:defRPr>
                </a:lvl4pPr>
                <a:lvl5pPr eaLnBrk="1" hangingPunct="1">
                  <a:defRPr>
                    <a:solidFill>
                      <a:schemeClr val="tx2"/>
                    </a:solidFill>
                  </a:defRPr>
                </a:lvl5pPr>
                <a:lvl6pPr eaLnBrk="1" hangingPunct="1">
                  <a:defRPr>
                    <a:solidFill>
                      <a:schemeClr val="tx2"/>
                    </a:solidFill>
                  </a:defRPr>
                </a:lvl6pPr>
                <a:lvl7pPr eaLnBrk="1" hangingPunct="1">
                  <a:defRPr>
                    <a:solidFill>
                      <a:schemeClr val="tx2"/>
                    </a:solidFill>
                  </a:defRPr>
                </a:lvl7pPr>
                <a:lvl8pPr eaLnBrk="1" hangingPunct="1">
                  <a:defRPr>
                    <a:solidFill>
                      <a:schemeClr val="tx2"/>
                    </a:solidFill>
                  </a:defRPr>
                </a:lvl8pPr>
                <a:lvl9pPr eaLnBrk="1" hangingPunct="1">
                  <a:defRPr>
                    <a:solidFill>
                      <a:schemeClr val="tx2"/>
                    </a:solidFill>
                  </a:defRPr>
                </a:lvl9pPr>
              </a:lstStyle>
              <a:p>
                <a:pPr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2800" b="1" i="1" u="sng">
                          <a:solidFill>
                            <a:srgbClr val="1225AE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m:t>a</m:t>
                      </m:r>
                      <m:r>
                        <m:rPr>
                          <m:nor/>
                        </m:rPr>
                        <a:rPr lang="en-US" sz="2800" b="1" i="1" u="sng" baseline="30000">
                          <a:solidFill>
                            <a:srgbClr val="1225AE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m:t>n</m:t>
                      </m:r>
                    </m:oMath>
                    <m:oMath xmlns:m="http://schemas.openxmlformats.org/officeDocument/2006/math">
                      <m:r>
                        <m:rPr>
                          <m:nor/>
                        </m:rPr>
                        <a:rPr lang="en-US" sz="2800" b="1" i="1">
                          <a:solidFill>
                            <a:srgbClr val="1225AE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m:t>b</m:t>
                      </m:r>
                      <m:r>
                        <m:rPr>
                          <m:nor/>
                        </m:rPr>
                        <a:rPr lang="en-US" sz="2800" b="1" i="1" baseline="30000">
                          <a:solidFill>
                            <a:srgbClr val="1225AE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m:t>n</m:t>
                      </m:r>
                    </m:oMath>
                  </m:oMathPara>
                </a14:m>
                <a:endParaRPr lang="ru-RU" sz="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90C226"/>
                  </a:solidFill>
                  <a:effectLst/>
                  <a:uLnTx/>
                  <a:uFillTx/>
                  <a:latin typeface="Trebuchet MS" panose="020B0603020202020204"/>
                  <a:ea typeface="+mj-ea"/>
                  <a:cs typeface="+mj-cs"/>
                </a:endParaRPr>
              </a:p>
            </p:txBody>
          </p:sp>
        </mc:Choice>
        <mc:Fallback xmlns="">
          <p:sp>
            <p:nvSpPr>
              <p:cNvPr id="24" name="Заголовок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1895" y="3632032"/>
                <a:ext cx="1257245" cy="118422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Заголовок 1"/>
          <p:cNvSpPr txBox="1">
            <a:spLocks/>
          </p:cNvSpPr>
          <p:nvPr/>
        </p:nvSpPr>
        <p:spPr>
          <a:xfrm>
            <a:off x="8281895" y="2188304"/>
            <a:ext cx="2606499" cy="71476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Blackadder ITC" panose="04020505051007020D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kumimoji="0" lang="en-US" sz="4800" b="0" i="0" u="none" strike="noStrike" kern="1200" cap="none" spc="0" normalizeH="0" baseline="30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r>
              <a:rPr kumimoji="0" lang="en-US" sz="48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sz="4800" b="0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  <a:r>
              <a:rPr kumimoji="0" lang="en-US" sz="4800" b="0" i="0" u="none" strike="noStrike" kern="1200" cap="none" spc="0" normalizeH="0" baseline="3000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ctr" latinLnBrk="0" hangingPunct="1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225AE"/>
                </a:solidFill>
                <a:effectLst/>
                <a:uLnTx/>
                <a:uFillTx/>
                <a:latin typeface="Blackadder ITC" panose="04020505051007020D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ru-RU" sz="4800" b="0" i="0" u="none" strike="noStrike" kern="1200" cap="none" spc="0" normalizeH="0" baseline="0" noProof="0" dirty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Заголовок 1"/>
              <p:cNvSpPr txBox="1">
                <a:spLocks/>
              </p:cNvSpPr>
              <p:nvPr/>
            </p:nvSpPr>
            <p:spPr>
              <a:xfrm>
                <a:off x="7737121" y="5579529"/>
                <a:ext cx="2052188" cy="1184226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rmAutofit/>
              </a:bodyPr>
              <a:lstStyle>
                <a:lvl1pPr algn="l" defTabSz="457200" rtl="0" eaLnBrk="1" latinLnBrk="0" hangingPunct="1">
                  <a:spcBef>
                    <a:spcPct val="0"/>
                  </a:spcBef>
                  <a:buNone/>
                  <a:defRPr sz="3600" kern="1200">
                    <a:solidFill>
                      <a:schemeClr val="accent1"/>
                    </a:solidFill>
                    <a:latin typeface="+mj-lt"/>
                    <a:ea typeface="+mj-ea"/>
                    <a:cs typeface="+mj-cs"/>
                  </a:defRPr>
                </a:lvl1pPr>
                <a:lvl2pPr eaLnBrk="1" hangingPunct="1">
                  <a:defRPr>
                    <a:solidFill>
                      <a:schemeClr val="tx2"/>
                    </a:solidFill>
                  </a:defRPr>
                </a:lvl2pPr>
                <a:lvl3pPr eaLnBrk="1" hangingPunct="1">
                  <a:defRPr>
                    <a:solidFill>
                      <a:schemeClr val="tx2"/>
                    </a:solidFill>
                  </a:defRPr>
                </a:lvl3pPr>
                <a:lvl4pPr eaLnBrk="1" hangingPunct="1">
                  <a:defRPr>
                    <a:solidFill>
                      <a:schemeClr val="tx2"/>
                    </a:solidFill>
                  </a:defRPr>
                </a:lvl4pPr>
                <a:lvl5pPr eaLnBrk="1" hangingPunct="1">
                  <a:defRPr>
                    <a:solidFill>
                      <a:schemeClr val="tx2"/>
                    </a:solidFill>
                  </a:defRPr>
                </a:lvl5pPr>
                <a:lvl6pPr eaLnBrk="1" hangingPunct="1">
                  <a:defRPr>
                    <a:solidFill>
                      <a:schemeClr val="tx2"/>
                    </a:solidFill>
                  </a:defRPr>
                </a:lvl6pPr>
                <a:lvl7pPr eaLnBrk="1" hangingPunct="1">
                  <a:defRPr>
                    <a:solidFill>
                      <a:schemeClr val="tx2"/>
                    </a:solidFill>
                  </a:defRPr>
                </a:lvl7pPr>
                <a:lvl8pPr eaLnBrk="1" hangingPunct="1">
                  <a:defRPr>
                    <a:solidFill>
                      <a:schemeClr val="tx2"/>
                    </a:solidFill>
                  </a:defRPr>
                </a:lvl8pPr>
                <a:lvl9pPr eaLnBrk="1" hangingPunct="1">
                  <a:defRPr>
                    <a:solidFill>
                      <a:schemeClr val="tx2"/>
                    </a:solidFill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0" lang="ru-RU" sz="36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1225AE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kumimoji="0" lang="en-US" sz="36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1225AE"/>
                              </a:solidFill>
                              <a:effectLst/>
                              <a:uLnTx/>
                              <a:uFillTx/>
                              <a:latin typeface="Blackadder ITC" panose="04020505051007020D02" pitchFamily="82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a</m:t>
                          </m:r>
                          <m:r>
                            <m:rPr>
                              <m:nor/>
                            </m:rPr>
                            <a:rPr kumimoji="0" lang="en-US" sz="3600" b="0" i="0" u="none" strike="noStrike" kern="1200" cap="none" spc="0" normalizeH="0" baseline="30000" noProof="0">
                              <a:ln>
                                <a:noFill/>
                              </a:ln>
                              <a:solidFill>
                                <a:srgbClr val="1225AE"/>
                              </a:solidFill>
                              <a:effectLst/>
                              <a:uLnTx/>
                              <a:uFillTx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n</m:t>
                          </m:r>
                          <m:r>
                            <m:rPr>
                              <m:nor/>
                            </m:rPr>
                            <a:rPr kumimoji="0" lang="en-US" sz="3600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1225AE"/>
                              </a:solidFill>
                              <a:effectLst/>
                              <a:uLnTx/>
                              <a:uFillTx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b</m:t>
                          </m:r>
                        </m:e>
                        <m:sup>
                          <m:r>
                            <a:rPr kumimoji="0" lang="en-US" sz="36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1225A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𝒏</m:t>
                          </m:r>
                        </m:sup>
                      </m:sSup>
                    </m:oMath>
                  </m:oMathPara>
                </a14:m>
                <a:endParaRPr kumimoji="0" lang="ru-RU" sz="3600" b="0" i="0" u="none" strike="noStrike" kern="1200" cap="none" spc="0" normalizeH="0" baseline="0" noProof="0" dirty="0">
                  <a:ln>
                    <a:noFill/>
                  </a:ln>
                  <a:solidFill>
                    <a:srgbClr val="90C226"/>
                  </a:solidFill>
                  <a:effectLst/>
                  <a:uLnTx/>
                  <a:uFillTx/>
                  <a:latin typeface="Trebuchet MS" panose="020B0603020202020204"/>
                  <a:ea typeface="+mj-ea"/>
                  <a:cs typeface="+mj-cs"/>
                </a:endParaRPr>
              </a:p>
            </p:txBody>
          </p:sp>
        </mc:Choice>
        <mc:Fallback xmlns="">
          <p:sp>
            <p:nvSpPr>
              <p:cNvPr id="26" name="Заголовок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37121" y="5579529"/>
                <a:ext cx="2052188" cy="118422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Заголовок 1"/>
          <p:cNvSpPr txBox="1">
            <a:spLocks/>
          </p:cNvSpPr>
          <p:nvPr/>
        </p:nvSpPr>
        <p:spPr>
          <a:xfrm>
            <a:off x="8481850" y="1267973"/>
            <a:ext cx="1068339" cy="65116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85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225AE"/>
                </a:solidFill>
                <a:effectLst/>
                <a:uLnTx/>
                <a:uFillTx/>
                <a:latin typeface="Blackadder ITC" panose="04020505051007020D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225AE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endParaRPr kumimoji="0" lang="ru-RU" sz="4800" b="0" i="0" u="none" strike="noStrike" kern="1200" cap="none" spc="0" normalizeH="0" baseline="0" noProof="0" dirty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8560275" y="5060021"/>
            <a:ext cx="731290" cy="6851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ctr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225AE"/>
                </a:solidFill>
                <a:effectLst/>
                <a:uLnTx/>
                <a:uFillTx/>
                <a:latin typeface="Blackadder ITC" panose="04020505051007020D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kumimoji="0" lang="en-US" sz="3600" b="0" i="0" u="none" strike="noStrike" kern="1200" cap="none" spc="0" normalizeH="0" baseline="30000" noProof="0" dirty="0" err="1" smtClean="0">
                <a:ln>
                  <a:noFill/>
                </a:ln>
                <a:solidFill>
                  <a:srgbClr val="1225AE"/>
                </a:solidFill>
                <a:effectLst/>
                <a:uLnTx/>
                <a:uFillTx/>
                <a:latin typeface="Blackadder ITC" panose="04020505051007020D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mn</a:t>
            </a:r>
            <a:r>
              <a:rPr kumimoji="0" lang="en-US" sz="36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30" name="Прямая со стрелкой 29"/>
          <p:cNvCxnSpPr/>
          <p:nvPr/>
        </p:nvCxnSpPr>
        <p:spPr>
          <a:xfrm>
            <a:off x="2447731" y="1267973"/>
            <a:ext cx="5965152" cy="2026875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stCxn id="22" idx="1"/>
          </p:cNvCxnSpPr>
          <p:nvPr/>
        </p:nvCxnSpPr>
        <p:spPr>
          <a:xfrm flipH="1">
            <a:off x="8421917" y="4937886"/>
            <a:ext cx="28377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>
            <a:off x="2516626" y="1859805"/>
            <a:ext cx="5941549" cy="2956453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>
            <a:stCxn id="13" idx="3"/>
          </p:cNvCxnSpPr>
          <p:nvPr/>
        </p:nvCxnSpPr>
        <p:spPr>
          <a:xfrm>
            <a:off x="1941171" y="2305173"/>
            <a:ext cx="6480746" cy="3065836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>
            <a:off x="2030852" y="3065331"/>
            <a:ext cx="5800731" cy="2551270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>
            <a:off x="2271379" y="4204224"/>
            <a:ext cx="5907207" cy="0"/>
          </a:xfrm>
          <a:prstGeom prst="straightConnector1">
            <a:avLst/>
          </a:prstGeom>
          <a:ln w="38100">
            <a:solidFill>
              <a:schemeClr val="accent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/>
          <p:nvPr/>
        </p:nvCxnSpPr>
        <p:spPr>
          <a:xfrm flipV="1">
            <a:off x="1626342" y="1464971"/>
            <a:ext cx="6876015" cy="3776064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 стрелкой 53"/>
          <p:cNvCxnSpPr/>
          <p:nvPr/>
        </p:nvCxnSpPr>
        <p:spPr>
          <a:xfrm flipV="1">
            <a:off x="1465521" y="2096653"/>
            <a:ext cx="7094754" cy="4033249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Прямоугольник 57"/>
          <p:cNvSpPr/>
          <p:nvPr/>
        </p:nvSpPr>
        <p:spPr>
          <a:xfrm>
            <a:off x="337625" y="-60876"/>
            <a:ext cx="11854375" cy="1277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1" u="none" strike="noStrike" kern="1200" cap="none" spc="0" normalizeH="0" baseline="0" noProof="0" dirty="0" smtClean="0">
              <a:ln>
                <a:noFill/>
              </a:ln>
              <a:solidFill>
                <a:srgbClr val="1225AE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1225AE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ПОВТОРИМ основные свойства степени с натуральным показателем</a:t>
            </a:r>
          </a:p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1" u="none" strike="noStrike" kern="1200" cap="none" spc="0" normalizeH="0" baseline="0" noProof="0" dirty="0">
              <a:ln>
                <a:noFill/>
              </a:ln>
              <a:solidFill>
                <a:srgbClr val="1225AE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937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Актуализация знаний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2800" b="1" dirty="0">
                <a:solidFill>
                  <a:schemeClr val="tx1"/>
                </a:solidFill>
              </a:rPr>
              <a:t>1)х</a:t>
            </a:r>
            <a:r>
              <a:rPr lang="ru-RU" sz="2800" b="1" baseline="30000" dirty="0">
                <a:solidFill>
                  <a:schemeClr val="tx1"/>
                </a:solidFill>
              </a:rPr>
              <a:t>5</a:t>
            </a:r>
            <a:r>
              <a:rPr lang="ru-RU" sz="2800" b="1" dirty="0">
                <a:solidFill>
                  <a:schemeClr val="tx1"/>
                </a:solidFill>
              </a:rPr>
              <a:t>х</a:t>
            </a:r>
            <a:r>
              <a:rPr lang="ru-RU" sz="2800" b="1" baseline="30000" dirty="0">
                <a:solidFill>
                  <a:schemeClr val="tx1"/>
                </a:solidFill>
              </a:rPr>
              <a:t>7</a:t>
            </a:r>
            <a:r>
              <a:rPr lang="ru-RU" sz="2800" b="1" dirty="0">
                <a:solidFill>
                  <a:schemeClr val="tx1"/>
                </a:solidFill>
              </a:rPr>
              <a:t>;                           </a:t>
            </a:r>
            <a:r>
              <a:rPr lang="ru-RU" sz="2800" b="1" dirty="0" smtClean="0">
                <a:solidFill>
                  <a:schemeClr val="tx1"/>
                </a:solidFill>
              </a:rPr>
              <a:t>8) </a:t>
            </a:r>
            <a:r>
              <a:rPr lang="ru-RU" sz="2800" b="1" dirty="0">
                <a:solidFill>
                  <a:schemeClr val="tx1"/>
                </a:solidFill>
              </a:rPr>
              <a:t>а</a:t>
            </a:r>
            <a:r>
              <a:rPr lang="ru-RU" sz="2800" b="1" baseline="30000" dirty="0">
                <a:solidFill>
                  <a:schemeClr val="tx1"/>
                </a:solidFill>
              </a:rPr>
              <a:t>4</a:t>
            </a:r>
            <a:r>
              <a:rPr lang="ru-RU" sz="2800" b="1" dirty="0">
                <a:solidFill>
                  <a:schemeClr val="tx1"/>
                </a:solidFill>
              </a:rPr>
              <a:t>а</a:t>
            </a:r>
            <a:r>
              <a:rPr lang="ru-RU" sz="2800" b="1" baseline="30000" dirty="0">
                <a:solidFill>
                  <a:schemeClr val="tx1"/>
                </a:solidFill>
              </a:rPr>
              <a:t>0</a:t>
            </a:r>
            <a:r>
              <a:rPr lang="ru-RU" sz="2800" b="1" dirty="0">
                <a:solidFill>
                  <a:schemeClr val="tx1"/>
                </a:solidFill>
              </a:rPr>
              <a:t>;         </a:t>
            </a:r>
          </a:p>
          <a:p>
            <a:pPr lvl="0"/>
            <a:r>
              <a:rPr lang="ru-RU" sz="2800" b="1" dirty="0">
                <a:solidFill>
                  <a:schemeClr val="tx1"/>
                </a:solidFill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</a:rPr>
              <a:t>2)к</a:t>
            </a:r>
            <a:r>
              <a:rPr lang="ru-RU" sz="2800" b="1" baseline="30000" dirty="0" smtClean="0">
                <a:solidFill>
                  <a:schemeClr val="tx1"/>
                </a:solidFill>
              </a:rPr>
              <a:t>9</a:t>
            </a:r>
            <a:r>
              <a:rPr lang="ru-RU" sz="2800" b="1" dirty="0" smtClean="0">
                <a:solidFill>
                  <a:schemeClr val="tx1"/>
                </a:solidFill>
              </a:rPr>
              <a:t> </a:t>
            </a:r>
            <a:r>
              <a:rPr lang="ru-RU" sz="2800" b="1" dirty="0">
                <a:solidFill>
                  <a:schemeClr val="tx1"/>
                </a:solidFill>
              </a:rPr>
              <a:t>: к</a:t>
            </a:r>
            <a:r>
              <a:rPr lang="ru-RU" sz="2800" b="1" baseline="30000" dirty="0">
                <a:solidFill>
                  <a:schemeClr val="tx1"/>
                </a:solidFill>
              </a:rPr>
              <a:t>7</a:t>
            </a:r>
            <a:r>
              <a:rPr lang="ru-RU" sz="2800" b="1" dirty="0">
                <a:solidFill>
                  <a:schemeClr val="tx1"/>
                </a:solidFill>
              </a:rPr>
              <a:t>;</a:t>
            </a:r>
            <a:r>
              <a:rPr lang="en-US" sz="2800" b="1" dirty="0">
                <a:solidFill>
                  <a:schemeClr val="tx1"/>
                </a:solidFill>
              </a:rPr>
              <a:t>         </a:t>
            </a:r>
            <a:r>
              <a:rPr lang="ru-RU" sz="2800" b="1" dirty="0">
                <a:solidFill>
                  <a:schemeClr val="tx1"/>
                </a:solidFill>
              </a:rPr>
              <a:t>             </a:t>
            </a:r>
            <a:r>
              <a:rPr lang="en-US" sz="2800" b="1" dirty="0">
                <a:solidFill>
                  <a:schemeClr val="tx1"/>
                </a:solidFill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</a:rPr>
              <a:t>   </a:t>
            </a:r>
            <a:endParaRPr lang="ru-RU" sz="2800" b="1" dirty="0">
              <a:solidFill>
                <a:schemeClr val="tx1"/>
              </a:solidFill>
            </a:endParaRPr>
          </a:p>
          <a:p>
            <a:r>
              <a:rPr lang="ru-RU" sz="2800" b="1" dirty="0" smtClean="0">
                <a:solidFill>
                  <a:schemeClr val="tx1"/>
                </a:solidFill>
              </a:rPr>
              <a:t>3)5 </a:t>
            </a:r>
            <a:r>
              <a:rPr lang="ru-RU" sz="2800" b="1" dirty="0">
                <a:solidFill>
                  <a:schemeClr val="tx1"/>
                </a:solidFill>
              </a:rPr>
              <a:t>•5</a:t>
            </a:r>
            <a:r>
              <a:rPr lang="ru-RU" sz="2800" b="1" baseline="30000" dirty="0">
                <a:solidFill>
                  <a:schemeClr val="tx1"/>
                </a:solidFill>
              </a:rPr>
              <a:t>2</a:t>
            </a:r>
            <a:r>
              <a:rPr lang="ru-RU" sz="2800" b="1" dirty="0">
                <a:solidFill>
                  <a:schemeClr val="tx1"/>
                </a:solidFill>
              </a:rPr>
              <a:t>; </a:t>
            </a:r>
            <a:r>
              <a:rPr lang="ru-RU" sz="2800" b="1" dirty="0" smtClean="0">
                <a:solidFill>
                  <a:schemeClr val="tx1"/>
                </a:solidFill>
              </a:rPr>
              <a:t>                        9)  </a:t>
            </a:r>
            <a:r>
              <a:rPr lang="ru-RU" sz="2800" b="1" dirty="0">
                <a:solidFill>
                  <a:schemeClr val="tx1"/>
                </a:solidFill>
              </a:rPr>
              <a:t>(-</a:t>
            </a:r>
            <a:r>
              <a:rPr lang="en-US" sz="2800" b="1" dirty="0">
                <a:solidFill>
                  <a:schemeClr val="tx1"/>
                </a:solidFill>
              </a:rPr>
              <a:t>b</a:t>
            </a:r>
            <a:r>
              <a:rPr lang="ru-RU" sz="2800" b="1" dirty="0">
                <a:solidFill>
                  <a:schemeClr val="tx1"/>
                </a:solidFill>
              </a:rPr>
              <a:t>)</a:t>
            </a:r>
            <a:r>
              <a:rPr lang="en-US" sz="2800" b="1" dirty="0">
                <a:solidFill>
                  <a:schemeClr val="tx1"/>
                </a:solidFill>
              </a:rPr>
              <a:t>(-b)</a:t>
            </a:r>
            <a:r>
              <a:rPr lang="en-US" sz="2800" b="1" baseline="30000" dirty="0">
                <a:solidFill>
                  <a:schemeClr val="tx1"/>
                </a:solidFill>
              </a:rPr>
              <a:t>3</a:t>
            </a:r>
            <a:r>
              <a:rPr lang="en-US" sz="2800" b="1" dirty="0">
                <a:solidFill>
                  <a:schemeClr val="tx1"/>
                </a:solidFill>
              </a:rPr>
              <a:t>(-b)</a:t>
            </a:r>
            <a:r>
              <a:rPr lang="ru-RU" sz="2800" b="1" dirty="0">
                <a:solidFill>
                  <a:schemeClr val="tx1"/>
                </a:solidFill>
              </a:rPr>
              <a:t>;       </a:t>
            </a:r>
          </a:p>
          <a:p>
            <a:r>
              <a:rPr lang="ru-RU" sz="2800" b="1" dirty="0" smtClean="0">
                <a:solidFill>
                  <a:schemeClr val="tx1"/>
                </a:solidFill>
              </a:rPr>
              <a:t> 4) с</a:t>
            </a:r>
            <a:r>
              <a:rPr lang="ru-RU" sz="2800" b="1" baseline="30000" dirty="0" smtClean="0">
                <a:solidFill>
                  <a:schemeClr val="tx1"/>
                </a:solidFill>
              </a:rPr>
              <a:t>4</a:t>
            </a:r>
            <a:r>
              <a:rPr lang="ru-RU" sz="2800" b="1" dirty="0" smtClean="0">
                <a:solidFill>
                  <a:schemeClr val="tx1"/>
                </a:solidFill>
              </a:rPr>
              <a:t> </a:t>
            </a:r>
            <a:r>
              <a:rPr lang="ru-RU" sz="2800" b="1" dirty="0">
                <a:solidFill>
                  <a:schemeClr val="tx1"/>
                </a:solidFill>
              </a:rPr>
              <a:t>: с;</a:t>
            </a:r>
            <a:r>
              <a:rPr lang="en-US" sz="2800" b="1" dirty="0">
                <a:solidFill>
                  <a:schemeClr val="tx1"/>
                </a:solidFill>
              </a:rPr>
              <a:t>  </a:t>
            </a:r>
            <a:r>
              <a:rPr lang="ru-RU" sz="2800" b="1" dirty="0">
                <a:solidFill>
                  <a:schemeClr val="tx1"/>
                </a:solidFill>
              </a:rPr>
              <a:t>                        </a:t>
            </a:r>
            <a:r>
              <a:rPr lang="ru-RU" sz="2800" b="1" dirty="0" smtClean="0">
                <a:solidFill>
                  <a:schemeClr val="tx1"/>
                </a:solidFill>
              </a:rPr>
              <a:t>  </a:t>
            </a:r>
            <a:endParaRPr lang="ru-RU" sz="2800" b="1" dirty="0">
              <a:solidFill>
                <a:schemeClr val="tx1"/>
              </a:solidFill>
            </a:endParaRPr>
          </a:p>
          <a:p>
            <a:r>
              <a:rPr lang="ru-RU" sz="2800" b="1" dirty="0" smtClean="0">
                <a:solidFill>
                  <a:schemeClr val="tx1"/>
                </a:solidFill>
              </a:rPr>
              <a:t> 5)у</a:t>
            </a:r>
            <a:r>
              <a:rPr lang="ru-RU" sz="2800" b="1" baseline="30000" dirty="0" smtClean="0">
                <a:solidFill>
                  <a:schemeClr val="tx1"/>
                </a:solidFill>
              </a:rPr>
              <a:t>4</a:t>
            </a:r>
            <a:r>
              <a:rPr lang="ru-RU" sz="2800" b="1" dirty="0" smtClean="0">
                <a:solidFill>
                  <a:schemeClr val="tx1"/>
                </a:solidFill>
              </a:rPr>
              <a:t>у</a:t>
            </a:r>
            <a:r>
              <a:rPr lang="ru-RU" sz="2800" b="1" baseline="30000" dirty="0" smtClean="0">
                <a:solidFill>
                  <a:schemeClr val="tx1"/>
                </a:solidFill>
              </a:rPr>
              <a:t>6</a:t>
            </a:r>
            <a:r>
              <a:rPr lang="ru-RU" sz="2800" b="1" dirty="0" smtClean="0">
                <a:solidFill>
                  <a:schemeClr val="tx1"/>
                </a:solidFill>
              </a:rPr>
              <a:t>у                              </a:t>
            </a:r>
            <a:endParaRPr lang="ru-RU" sz="28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2800" b="1" dirty="0">
                <a:solidFill>
                  <a:schemeClr val="tx1"/>
                </a:solidFill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</a:rPr>
              <a:t>    6)ссс</a:t>
            </a:r>
            <a:r>
              <a:rPr lang="ru-RU" sz="2800" b="1" baseline="30000" dirty="0" smtClean="0">
                <a:solidFill>
                  <a:schemeClr val="tx1"/>
                </a:solidFill>
              </a:rPr>
              <a:t>3</a:t>
            </a:r>
            <a:r>
              <a:rPr lang="ru-RU" sz="2800" b="1" dirty="0">
                <a:solidFill>
                  <a:schemeClr val="tx1"/>
                </a:solidFill>
              </a:rPr>
              <a:t>;                           </a:t>
            </a:r>
            <a:r>
              <a:rPr lang="ru-RU" sz="2800" b="1" dirty="0" smtClean="0">
                <a:solidFill>
                  <a:schemeClr val="tx1"/>
                </a:solidFill>
              </a:rPr>
              <a:t>    </a:t>
            </a:r>
            <a:endParaRPr lang="ru-RU" sz="2800" b="1" dirty="0">
              <a:solidFill>
                <a:schemeClr val="tx1"/>
              </a:solidFill>
            </a:endParaRPr>
          </a:p>
          <a:p>
            <a:pPr lvl="0"/>
            <a:r>
              <a:rPr lang="ru-RU" sz="2800" b="1" dirty="0">
                <a:solidFill>
                  <a:schemeClr val="tx1"/>
                </a:solidFill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</a:rPr>
              <a:t> 7)х</a:t>
            </a:r>
            <a:r>
              <a:rPr lang="ru-RU" sz="2800" b="1" baseline="30000" dirty="0" smtClean="0">
                <a:solidFill>
                  <a:schemeClr val="tx1"/>
                </a:solidFill>
              </a:rPr>
              <a:t>9</a:t>
            </a:r>
            <a:r>
              <a:rPr lang="ru-RU" sz="2800" b="1" dirty="0" smtClean="0">
                <a:solidFill>
                  <a:schemeClr val="tx1"/>
                </a:solidFill>
              </a:rPr>
              <a:t> </a:t>
            </a:r>
            <a:r>
              <a:rPr lang="ru-RU" sz="2800" b="1" dirty="0">
                <a:solidFill>
                  <a:schemeClr val="tx1"/>
                </a:solidFill>
              </a:rPr>
              <a:t>: х</a:t>
            </a:r>
            <a:r>
              <a:rPr lang="en-US" sz="2800" b="1" baseline="30000" dirty="0">
                <a:solidFill>
                  <a:schemeClr val="tx1"/>
                </a:solidFill>
              </a:rPr>
              <a:t>m</a:t>
            </a:r>
            <a:r>
              <a:rPr lang="ru-RU" sz="2800" b="1" dirty="0">
                <a:solidFill>
                  <a:schemeClr val="tx1"/>
                </a:solidFill>
              </a:rPr>
              <a:t>;                         </a:t>
            </a:r>
            <a:r>
              <a:rPr lang="ru-RU" sz="2800" b="1" dirty="0" smtClean="0">
                <a:solidFill>
                  <a:schemeClr val="tx1"/>
                </a:solidFill>
              </a:rPr>
              <a:t> 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1729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3819" y="19204"/>
            <a:ext cx="935834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" name="Овал 23"/>
          <p:cNvSpPr/>
          <p:nvPr/>
        </p:nvSpPr>
        <p:spPr>
          <a:xfrm>
            <a:off x="3309918" y="3643314"/>
            <a:ext cx="1071570" cy="121444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ru-RU">
              <a:solidFill>
                <a:prstClr val="white"/>
              </a:solidFill>
              <a:latin typeface="Corbel" panose="020B0503020204020204" pitchFamily="34" charset="0"/>
            </a:endParaRPr>
          </a:p>
        </p:txBody>
      </p:sp>
      <p:sp>
        <p:nvSpPr>
          <p:cNvPr id="25" name="Заголовок 1"/>
          <p:cNvSpPr txBox="1">
            <a:spLocks/>
          </p:cNvSpPr>
          <p:nvPr/>
        </p:nvSpPr>
        <p:spPr>
          <a:xfrm>
            <a:off x="1981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 defTabSz="914400">
              <a:spcBef>
                <a:spcPct val="0"/>
              </a:spcBef>
              <a:defRPr/>
            </a:pPr>
            <a:r>
              <a:rPr lang="ru-RU" sz="4400" b="1" dirty="0">
                <a:solidFill>
                  <a:srgbClr val="0070C0"/>
                </a:solidFill>
                <a:latin typeface="Corbel" panose="020B0503020204020204" pitchFamily="34" charset="0"/>
              </a:rPr>
              <a:t>Исключи лишнее</a:t>
            </a:r>
          </a:p>
        </p:txBody>
      </p:sp>
      <p:cxnSp>
        <p:nvCxnSpPr>
          <p:cNvPr id="26" name="Прямая соединительная линия 25"/>
          <p:cNvCxnSpPr>
            <a:endCxn id="33" idx="6"/>
          </p:cNvCxnSpPr>
          <p:nvPr/>
        </p:nvCxnSpPr>
        <p:spPr>
          <a:xfrm>
            <a:off x="4667240" y="2143117"/>
            <a:ext cx="3786214" cy="353618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5400000" flipH="1" flipV="1">
            <a:off x="4631522" y="3464720"/>
            <a:ext cx="2857521" cy="107157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>
            <a:endCxn id="35" idx="2"/>
          </p:cNvCxnSpPr>
          <p:nvPr/>
        </p:nvCxnSpPr>
        <p:spPr>
          <a:xfrm flipV="1">
            <a:off x="4310050" y="3178968"/>
            <a:ext cx="3714776" cy="89297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2"/>
          <p:cNvGrpSpPr>
            <a:grpSpLocks/>
          </p:cNvGrpSpPr>
          <p:nvPr/>
        </p:nvGrpSpPr>
        <p:grpSpPr bwMode="auto">
          <a:xfrm>
            <a:off x="5667372" y="3214686"/>
            <a:ext cx="1214446" cy="1357322"/>
            <a:chOff x="3645" y="8640"/>
            <a:chExt cx="1275" cy="1395"/>
          </a:xfrm>
        </p:grpSpPr>
        <p:sp>
          <p:nvSpPr>
            <p:cNvPr id="30" name="Oval 3"/>
            <p:cNvSpPr>
              <a:spLocks noChangeArrowheads="1"/>
            </p:cNvSpPr>
            <p:nvPr/>
          </p:nvSpPr>
          <p:spPr bwMode="auto">
            <a:xfrm>
              <a:off x="3645" y="8640"/>
              <a:ext cx="1275" cy="139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ru-RU">
                <a:solidFill>
                  <a:prstClr val="black"/>
                </a:solidFill>
                <a:latin typeface="Corbel" panose="020B0503020204020204" pitchFamily="34" charset="0"/>
              </a:endParaRPr>
            </a:p>
          </p:txBody>
        </p:sp>
        <p:sp>
          <p:nvSpPr>
            <p:cNvPr id="31" name="Text Box 4"/>
            <p:cNvSpPr txBox="1">
              <a:spLocks noChangeArrowheads="1"/>
            </p:cNvSpPr>
            <p:nvPr/>
          </p:nvSpPr>
          <p:spPr bwMode="auto">
            <a:xfrm>
              <a:off x="3810" y="8880"/>
              <a:ext cx="915" cy="81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ts val="1000"/>
                </a:spcAft>
              </a:pPr>
              <a:r>
                <a:rPr lang="ru-RU" sz="4800" b="1" dirty="0">
                  <a:solidFill>
                    <a:prstClr val="black"/>
                  </a:solidFill>
                  <a:latin typeface="Calibri" pitchFamily="34" charset="0"/>
                </a:rPr>
                <a:t>-1</a:t>
              </a:r>
              <a:endParaRPr lang="ru-RU" sz="4800" dirty="0">
                <a:solidFill>
                  <a:prstClr val="black"/>
                </a:solidFill>
                <a:latin typeface="Arial" pitchFamily="34" charset="0"/>
              </a:endParaRPr>
            </a:p>
          </p:txBody>
        </p:sp>
      </p:grpSp>
      <p:sp>
        <p:nvSpPr>
          <p:cNvPr id="32" name="Овал 31"/>
          <p:cNvSpPr/>
          <p:nvPr/>
        </p:nvSpPr>
        <p:spPr>
          <a:xfrm>
            <a:off x="3881422" y="1357298"/>
            <a:ext cx="1071570" cy="121444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ru-RU">
              <a:solidFill>
                <a:prstClr val="white"/>
              </a:solidFill>
              <a:latin typeface="Corbel" panose="020B0503020204020204" pitchFamily="34" charset="0"/>
            </a:endParaRPr>
          </a:p>
        </p:txBody>
      </p:sp>
      <p:sp>
        <p:nvSpPr>
          <p:cNvPr id="33" name="Овал 32"/>
          <p:cNvSpPr/>
          <p:nvPr/>
        </p:nvSpPr>
        <p:spPr>
          <a:xfrm>
            <a:off x="7381884" y="5072074"/>
            <a:ext cx="1071570" cy="121444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ru-RU">
              <a:solidFill>
                <a:prstClr val="white"/>
              </a:solidFill>
              <a:latin typeface="Corbel" panose="020B0503020204020204" pitchFamily="34" charset="0"/>
            </a:endParaRPr>
          </a:p>
        </p:txBody>
      </p:sp>
      <p:sp>
        <p:nvSpPr>
          <p:cNvPr id="34" name="Овал 33"/>
          <p:cNvSpPr/>
          <p:nvPr/>
        </p:nvSpPr>
        <p:spPr>
          <a:xfrm>
            <a:off x="6238876" y="1357298"/>
            <a:ext cx="1071570" cy="121444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ru-RU">
              <a:solidFill>
                <a:prstClr val="white"/>
              </a:solidFill>
              <a:latin typeface="Corbel" panose="020B0503020204020204" pitchFamily="34" charset="0"/>
            </a:endParaRPr>
          </a:p>
        </p:txBody>
      </p:sp>
      <p:sp>
        <p:nvSpPr>
          <p:cNvPr id="35" name="Овал 34"/>
          <p:cNvSpPr/>
          <p:nvPr/>
        </p:nvSpPr>
        <p:spPr>
          <a:xfrm>
            <a:off x="8024826" y="2571744"/>
            <a:ext cx="1071570" cy="121444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ru-RU">
              <a:solidFill>
                <a:prstClr val="white"/>
              </a:solidFill>
              <a:latin typeface="Corbel" panose="020B0503020204020204" pitchFamily="34" charset="0"/>
            </a:endParaRPr>
          </a:p>
        </p:txBody>
      </p:sp>
      <p:sp>
        <p:nvSpPr>
          <p:cNvPr id="36" name="Овал 35"/>
          <p:cNvSpPr/>
          <p:nvPr/>
        </p:nvSpPr>
        <p:spPr>
          <a:xfrm>
            <a:off x="4952992" y="5072074"/>
            <a:ext cx="1071570" cy="128588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ru-RU">
              <a:solidFill>
                <a:prstClr val="white"/>
              </a:solidFill>
              <a:latin typeface="Corbel" panose="020B0503020204020204" pitchFamily="34" charset="0"/>
            </a:endParaRPr>
          </a:p>
        </p:txBody>
      </p:sp>
      <p:graphicFrame>
        <p:nvGraphicFramePr>
          <p:cNvPr id="37" name="Object 10"/>
          <p:cNvGraphicFramePr>
            <a:graphicFrameLocks noChangeAspect="1"/>
          </p:cNvGraphicFramePr>
          <p:nvPr/>
        </p:nvGraphicFramePr>
        <p:xfrm>
          <a:off x="3952861" y="1500175"/>
          <a:ext cx="974725" cy="820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32" name="Формула" r:id="rId4" imgW="355320" imgH="228600" progId="Equation.3">
                  <p:embed/>
                </p:oleObj>
              </mc:Choice>
              <mc:Fallback>
                <p:oleObj name="Формула" r:id="rId4" imgW="355320" imgH="228600" progId="Equation.3">
                  <p:embed/>
                  <p:pic>
                    <p:nvPicPr>
                      <p:cNvPr id="37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2861" y="1500175"/>
                        <a:ext cx="974725" cy="8207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" name="Object 8"/>
          <p:cNvGraphicFramePr>
            <a:graphicFrameLocks noChangeAspect="1"/>
          </p:cNvGraphicFramePr>
          <p:nvPr/>
        </p:nvGraphicFramePr>
        <p:xfrm>
          <a:off x="6310315" y="1571612"/>
          <a:ext cx="981892" cy="7143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33" name="Формула" r:id="rId6" imgW="355446" imgH="228501" progId="Equation.3">
                  <p:embed/>
                </p:oleObj>
              </mc:Choice>
              <mc:Fallback>
                <p:oleObj name="Формула" r:id="rId6" imgW="355446" imgH="228501" progId="Equation.3">
                  <p:embed/>
                  <p:pic>
                    <p:nvPicPr>
                      <p:cNvPr id="38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10315" y="1571612"/>
                        <a:ext cx="981892" cy="71438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bg1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Object 12"/>
          <p:cNvGraphicFramePr>
            <a:graphicFrameLocks noChangeAspect="1"/>
          </p:cNvGraphicFramePr>
          <p:nvPr/>
        </p:nvGraphicFramePr>
        <p:xfrm>
          <a:off x="3381357" y="3857629"/>
          <a:ext cx="917575" cy="808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34" name="Формула" r:id="rId8" imgW="253890" imgH="190417" progId="Equation.3">
                  <p:embed/>
                </p:oleObj>
              </mc:Choice>
              <mc:Fallback>
                <p:oleObj name="Формула" r:id="rId8" imgW="253890" imgH="190417" progId="Equation.3">
                  <p:embed/>
                  <p:pic>
                    <p:nvPicPr>
                      <p:cNvPr id="39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81357" y="3857629"/>
                        <a:ext cx="917575" cy="8080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Object 14"/>
          <p:cNvGraphicFramePr>
            <a:graphicFrameLocks noChangeAspect="1"/>
          </p:cNvGraphicFramePr>
          <p:nvPr/>
        </p:nvGraphicFramePr>
        <p:xfrm>
          <a:off x="8096264" y="2786058"/>
          <a:ext cx="914400" cy="817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35" name="Формула" r:id="rId10" imgW="457200" imgH="228600" progId="Equation.3">
                  <p:embed/>
                </p:oleObj>
              </mc:Choice>
              <mc:Fallback>
                <p:oleObj name="Формула" r:id="rId10" imgW="457200" imgH="228600" progId="Equation.3">
                  <p:embed/>
                  <p:pic>
                    <p:nvPicPr>
                      <p:cNvPr id="4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96264" y="2786058"/>
                        <a:ext cx="914400" cy="8175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Object 19"/>
          <p:cNvGraphicFramePr>
            <a:graphicFrameLocks noChangeAspect="1"/>
          </p:cNvGraphicFramePr>
          <p:nvPr/>
        </p:nvGraphicFramePr>
        <p:xfrm>
          <a:off x="4810125" y="5214938"/>
          <a:ext cx="1212850" cy="703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36" name="Формула" r:id="rId12" imgW="253890" imgH="190417" progId="Equation.3">
                  <p:embed/>
                </p:oleObj>
              </mc:Choice>
              <mc:Fallback>
                <p:oleObj name="Формула" r:id="rId12" imgW="253890" imgH="190417" progId="Equation.3">
                  <p:embed/>
                  <p:pic>
                    <p:nvPicPr>
                      <p:cNvPr id="41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10125" y="5214938"/>
                        <a:ext cx="1212850" cy="7032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" name="Object 17"/>
          <p:cNvGraphicFramePr>
            <a:graphicFrameLocks noChangeAspect="1"/>
          </p:cNvGraphicFramePr>
          <p:nvPr/>
        </p:nvGraphicFramePr>
        <p:xfrm>
          <a:off x="7524760" y="5286388"/>
          <a:ext cx="806450" cy="6429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37" name="Формула" r:id="rId14" imgW="457200" imgH="228600" progId="Equation.3">
                  <p:embed/>
                </p:oleObj>
              </mc:Choice>
              <mc:Fallback>
                <p:oleObj name="Формула" r:id="rId14" imgW="457200" imgH="228600" progId="Equation.3">
                  <p:embed/>
                  <p:pic>
                    <p:nvPicPr>
                      <p:cNvPr id="42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24760" y="5286388"/>
                        <a:ext cx="806450" cy="64294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35438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457200" y="246496"/>
            <a:ext cx="11069782" cy="1785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000" dirty="0" smtClean="0">
                <a:solidFill>
                  <a:schemeClr val="folHlink"/>
                </a:solidFill>
              </a:rPr>
              <a:t>А сейчас немного истории. Наверняка найдутся такие, кого интересуют вопросы: </a:t>
            </a:r>
            <a:endParaRPr lang="ru-RU" altLang="ru-RU" sz="2000" dirty="0">
              <a:solidFill>
                <a:schemeClr val="folHlink"/>
              </a:solidFill>
            </a:endParaRPr>
          </a:p>
          <a:p>
            <a:pPr eaLnBrk="1" hangingPunct="1">
              <a:spcBef>
                <a:spcPct val="50000"/>
              </a:spcBef>
            </a:pPr>
            <a:r>
              <a:rPr lang="ru-RU" altLang="ru-RU" sz="2000" dirty="0" smtClean="0">
                <a:solidFill>
                  <a:schemeClr val="folHlink"/>
                </a:solidFill>
              </a:rPr>
              <a:t>-Откуда появилось степень?</a:t>
            </a:r>
          </a:p>
          <a:p>
            <a:pPr eaLnBrk="1" hangingPunct="1">
              <a:spcBef>
                <a:spcPct val="50000"/>
              </a:spcBef>
            </a:pPr>
            <a:r>
              <a:rPr lang="ru-RU" altLang="ru-RU" sz="2000" dirty="0" smtClean="0">
                <a:solidFill>
                  <a:schemeClr val="folHlink"/>
                </a:solidFill>
              </a:rPr>
              <a:t>-Кто её придумал?</a:t>
            </a:r>
          </a:p>
          <a:p>
            <a:pPr eaLnBrk="1" hangingPunct="1">
              <a:spcBef>
                <a:spcPct val="50000"/>
              </a:spcBef>
            </a:pPr>
            <a:r>
              <a:rPr lang="ru-RU" altLang="ru-RU" sz="2000" dirty="0" smtClean="0">
                <a:solidFill>
                  <a:schemeClr val="folHlink"/>
                </a:solidFill>
              </a:rPr>
              <a:t>-Как раньше её записывали?</a:t>
            </a:r>
            <a:endParaRPr lang="ru-RU" altLang="ru-RU" sz="2000" dirty="0">
              <a:solidFill>
                <a:schemeClr val="folHlink"/>
              </a:solidFill>
            </a:endParaRP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1797918" y="3483955"/>
            <a:ext cx="7775575" cy="2723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dirty="0"/>
              <a:t>Симон </a:t>
            </a:r>
            <a:r>
              <a:rPr lang="ru-RU" altLang="ru-RU" dirty="0" err="1"/>
              <a:t>Стевин</a:t>
            </a:r>
            <a:r>
              <a:rPr lang="ru-RU" altLang="ru-RU" dirty="0"/>
              <a:t> занимался степенями и придумал запись для обозначения степеней, например,</a:t>
            </a:r>
          </a:p>
          <a:p>
            <a:pPr eaLnBrk="1" hangingPunct="1">
              <a:spcBef>
                <a:spcPct val="50000"/>
              </a:spcBef>
            </a:pPr>
            <a:r>
              <a:rPr lang="ru-RU" altLang="ru-RU" sz="2400" dirty="0" smtClean="0">
                <a:solidFill>
                  <a:schemeClr val="hlink"/>
                </a:solidFill>
              </a:rPr>
              <a:t>3(3</a:t>
            </a:r>
            <a:r>
              <a:rPr lang="ru-RU" altLang="ru-RU" sz="2400" dirty="0">
                <a:solidFill>
                  <a:schemeClr val="hlink"/>
                </a:solidFill>
              </a:rPr>
              <a:t>) + </a:t>
            </a:r>
            <a:r>
              <a:rPr lang="ru-RU" altLang="ru-RU" sz="2400" dirty="0" smtClean="0">
                <a:solidFill>
                  <a:schemeClr val="hlink"/>
                </a:solidFill>
              </a:rPr>
              <a:t>5(2</a:t>
            </a:r>
            <a:r>
              <a:rPr lang="ru-RU" altLang="ru-RU" sz="2400" dirty="0">
                <a:solidFill>
                  <a:schemeClr val="hlink"/>
                </a:solidFill>
              </a:rPr>
              <a:t>) – 4</a:t>
            </a:r>
            <a:r>
              <a:rPr lang="ru-RU" altLang="ru-RU" dirty="0"/>
              <a:t> обозначала такую современную запись:</a:t>
            </a:r>
          </a:p>
          <a:p>
            <a:pPr eaLnBrk="1" hangingPunct="1">
              <a:spcBef>
                <a:spcPct val="50000"/>
              </a:spcBef>
            </a:pPr>
            <a:r>
              <a:rPr lang="ru-RU" altLang="ru-RU" sz="2400" dirty="0">
                <a:solidFill>
                  <a:schemeClr val="hlink"/>
                </a:solidFill>
              </a:rPr>
              <a:t>3</a:t>
            </a:r>
            <a:r>
              <a:rPr lang="ru-RU" altLang="ru-RU" sz="2400" baseline="30000" dirty="0">
                <a:solidFill>
                  <a:schemeClr val="hlink"/>
                </a:solidFill>
              </a:rPr>
              <a:t>3</a:t>
            </a:r>
            <a:r>
              <a:rPr lang="ru-RU" altLang="ru-RU" sz="2400" dirty="0">
                <a:solidFill>
                  <a:schemeClr val="hlink"/>
                </a:solidFill>
              </a:rPr>
              <a:t> + 5</a:t>
            </a:r>
            <a:r>
              <a:rPr lang="ru-RU" altLang="ru-RU" sz="2400" baseline="30000" dirty="0">
                <a:solidFill>
                  <a:schemeClr val="hlink"/>
                </a:solidFill>
              </a:rPr>
              <a:t>2</a:t>
            </a:r>
            <a:r>
              <a:rPr lang="ru-RU" altLang="ru-RU" sz="2400" dirty="0">
                <a:solidFill>
                  <a:schemeClr val="hlink"/>
                </a:solidFill>
              </a:rPr>
              <a:t> – 4</a:t>
            </a:r>
          </a:p>
          <a:p>
            <a:pPr eaLnBrk="1" hangingPunct="1">
              <a:spcBef>
                <a:spcPct val="50000"/>
              </a:spcBef>
              <a:buFontTx/>
              <a:buChar char="-"/>
            </a:pPr>
            <a:r>
              <a:rPr lang="ru-RU" altLang="ru-RU" dirty="0"/>
              <a:t>Приведите на современный язык пример и найдите его значение:</a:t>
            </a:r>
          </a:p>
          <a:p>
            <a:pPr eaLnBrk="1" hangingPunct="1">
              <a:spcBef>
                <a:spcPct val="50000"/>
              </a:spcBef>
            </a:pPr>
            <a:r>
              <a:rPr lang="ru-RU" altLang="ru-RU" sz="2400" dirty="0">
                <a:solidFill>
                  <a:schemeClr val="hlink"/>
                </a:solidFill>
              </a:rPr>
              <a:t>5(3) – 8(2) </a:t>
            </a:r>
            <a:r>
              <a:rPr lang="ru-RU" altLang="ru-RU" sz="2400" dirty="0">
                <a:solidFill>
                  <a:schemeClr val="hlink"/>
                </a:solidFill>
                <a:cs typeface="Arial" panose="020B0604020202020204" pitchFamily="34" charset="0"/>
              </a:rPr>
              <a:t>∙ 2(0) + 2(3)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2144282" y="6207778"/>
            <a:ext cx="61928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400" dirty="0">
                <a:solidFill>
                  <a:schemeClr val="hlink"/>
                </a:solidFill>
              </a:rPr>
              <a:t>5</a:t>
            </a:r>
            <a:r>
              <a:rPr lang="ru-RU" altLang="ru-RU" sz="2400" baseline="30000" dirty="0">
                <a:solidFill>
                  <a:schemeClr val="hlink"/>
                </a:solidFill>
              </a:rPr>
              <a:t>3</a:t>
            </a:r>
            <a:r>
              <a:rPr lang="ru-RU" altLang="ru-RU" sz="2400" dirty="0">
                <a:solidFill>
                  <a:schemeClr val="hlink"/>
                </a:solidFill>
              </a:rPr>
              <a:t> – 8</a:t>
            </a:r>
            <a:r>
              <a:rPr lang="ru-RU" altLang="ru-RU" sz="2400" baseline="30000" dirty="0">
                <a:solidFill>
                  <a:schemeClr val="hlink"/>
                </a:solidFill>
              </a:rPr>
              <a:t>2</a:t>
            </a:r>
            <a:r>
              <a:rPr lang="ru-RU" altLang="ru-RU" sz="2400" dirty="0">
                <a:solidFill>
                  <a:schemeClr val="hlink"/>
                </a:solidFill>
              </a:rPr>
              <a:t> </a:t>
            </a:r>
            <a:r>
              <a:rPr lang="ru-RU" altLang="ru-RU" sz="2400" dirty="0">
                <a:solidFill>
                  <a:schemeClr val="hlink"/>
                </a:solidFill>
                <a:cs typeface="Arial" panose="020B0604020202020204" pitchFamily="34" charset="0"/>
              </a:rPr>
              <a:t>∙ 2</a:t>
            </a:r>
            <a:r>
              <a:rPr lang="ru-RU" altLang="ru-RU" sz="2400" baseline="30000" dirty="0">
                <a:solidFill>
                  <a:schemeClr val="hlink"/>
                </a:solidFill>
                <a:cs typeface="Arial" panose="020B0604020202020204" pitchFamily="34" charset="0"/>
              </a:rPr>
              <a:t>0</a:t>
            </a:r>
            <a:r>
              <a:rPr lang="ru-RU" altLang="ru-RU" sz="2400" dirty="0">
                <a:solidFill>
                  <a:schemeClr val="hlink"/>
                </a:solidFill>
                <a:cs typeface="Arial" panose="020B0604020202020204" pitchFamily="34" charset="0"/>
              </a:rPr>
              <a:t> + 2</a:t>
            </a:r>
            <a:r>
              <a:rPr lang="ru-RU" altLang="ru-RU" sz="2400" baseline="30000" dirty="0">
                <a:solidFill>
                  <a:schemeClr val="hlink"/>
                </a:solidFill>
                <a:cs typeface="Arial" panose="020B0604020202020204" pitchFamily="34" charset="0"/>
              </a:rPr>
              <a:t>3</a:t>
            </a:r>
            <a:r>
              <a:rPr lang="ru-RU" altLang="ru-RU" sz="2400" dirty="0">
                <a:solidFill>
                  <a:schemeClr val="hlink"/>
                </a:solidFill>
                <a:cs typeface="Arial" panose="020B0604020202020204" pitchFamily="34" charset="0"/>
              </a:rPr>
              <a:t> = 125 – 64 ∙ 1 + 8 = 69</a:t>
            </a: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457200" y="2157612"/>
            <a:ext cx="11069782" cy="187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just" eaLnBrk="1" hangingPunct="1"/>
            <a:r>
              <a:rPr lang="ru-RU" altLang="ru-RU" sz="2400" dirty="0">
                <a:solidFill>
                  <a:prstClr val="black"/>
                </a:solidFill>
                <a:latin typeface="Comic Sans MS" panose="030F0702030302020204" pitchFamily="66" charset="0"/>
              </a:rPr>
              <a:t>400 лет назад французский математик Рене Декарт предложил такой способ записи произведения нескольких одинаковых </a:t>
            </a:r>
            <a:r>
              <a:rPr lang="ru-RU" altLang="ru-RU" sz="2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множителей</a:t>
            </a:r>
          </a:p>
          <a:p>
            <a:pPr lvl="0" algn="ctr" eaLnBrk="1" hangingPunct="1"/>
            <a:r>
              <a:rPr lang="ru-RU" altLang="ru-RU" sz="2000" dirty="0">
                <a:solidFill>
                  <a:prstClr val="black"/>
                </a:solidFill>
                <a:latin typeface="Comic Sans MS" panose="030F0702030302020204" pitchFamily="66" charset="0"/>
              </a:rPr>
              <a:t>5·5·5·5=5</a:t>
            </a:r>
            <a:r>
              <a:rPr lang="ru-RU" altLang="ru-RU" sz="2000" baseline="30000" dirty="0">
                <a:solidFill>
                  <a:prstClr val="black"/>
                </a:solidFill>
                <a:latin typeface="Comic Sans MS" panose="030F0702030302020204" pitchFamily="66" charset="0"/>
              </a:rPr>
              <a:t>4</a:t>
            </a:r>
            <a:endParaRPr lang="ru-RU" altLang="ru-RU" sz="2000" baseline="30000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lvl="0" algn="ctr" eaLnBrk="1" hangingPunct="1"/>
            <a:endParaRPr lang="ru-RU" altLang="ru-RU" sz="2400" dirty="0" smtClean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pPr lvl="0" algn="ctr" eaLnBrk="1" hangingPunct="1"/>
            <a:endParaRPr lang="ru-RU" altLang="ru-RU" sz="2400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6207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9852121" cy="2535382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9116" y="1953101"/>
            <a:ext cx="8596668" cy="2383762"/>
          </a:xfrm>
        </p:spPr>
        <p:txBody>
          <a:bodyPr/>
          <a:lstStyle/>
          <a:p>
            <a:endParaRPr lang="ru-RU" u="sng" dirty="0" smtClean="0">
              <a:hlinkClick r:id="rId2"/>
            </a:endParaRPr>
          </a:p>
          <a:p>
            <a:endParaRPr lang="ru-RU" u="sng" dirty="0" smtClean="0">
              <a:hlinkClick r:id="rId2"/>
            </a:endParaRPr>
          </a:p>
          <a:p>
            <a:endParaRPr lang="ru-RU" u="sng" dirty="0" smtClean="0">
              <a:hlinkClick r:id="rId2"/>
            </a:endParaRPr>
          </a:p>
          <a:p>
            <a:pPr marL="0" indent="0">
              <a:buNone/>
            </a:pPr>
            <a:endParaRPr lang="ru-RU" u="sng" dirty="0" smtClean="0">
              <a:hlinkClick r:id="rId2"/>
            </a:endParaRPr>
          </a:p>
          <a:p>
            <a:endParaRPr lang="ru-RU" u="sng" dirty="0" smtClean="0">
              <a:hlinkClick r:id="rId2"/>
            </a:endParaRPr>
          </a:p>
          <a:p>
            <a:r>
              <a:rPr lang="ru-RU" u="sng" dirty="0" smtClean="0">
                <a:solidFill>
                  <a:schemeClr val="tx1"/>
                </a:solidFill>
                <a:hlinkClick r:id="rId2"/>
              </a:rPr>
              <a:t>https</a:t>
            </a:r>
            <a:r>
              <a:rPr lang="ru-RU" u="sng" dirty="0">
                <a:solidFill>
                  <a:schemeClr val="tx1"/>
                </a:solidFill>
                <a:hlinkClick r:id="rId2"/>
              </a:rPr>
              <a:t>://</a:t>
            </a:r>
            <a:r>
              <a:rPr lang="ru-RU" u="sng" dirty="0" smtClean="0">
                <a:solidFill>
                  <a:schemeClr val="tx1"/>
                </a:solidFill>
                <a:hlinkClick r:id="rId2"/>
              </a:rPr>
              <a:t>resh.edu.ru/subject/lesson/7232/control/2/304309</a:t>
            </a:r>
            <a:r>
              <a:rPr lang="ru-RU" dirty="0">
                <a:solidFill>
                  <a:schemeClr val="tx1"/>
                </a:solidFill>
              </a:rPr>
              <a:t> </a:t>
            </a:r>
          </a:p>
          <a:p>
            <a:pPr marL="0" indent="0">
              <a:buNone/>
            </a:pPr>
            <a:endParaRPr lang="ru-RU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4987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3350</TotalTime>
  <Words>846</Words>
  <Application>Microsoft Office PowerPoint</Application>
  <PresentationFormat>Произвольный</PresentationFormat>
  <Paragraphs>274</Paragraphs>
  <Slides>24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6" baseType="lpstr">
      <vt:lpstr>Аспект</vt:lpstr>
      <vt:lpstr>Формула</vt:lpstr>
      <vt:lpstr> </vt:lpstr>
      <vt:lpstr>Умножать и делить Степень в степень возводить… Свойства эти нам знакомы И давно уже не новы. Пять несложных правил этих Каждый в классе уж ответил </vt:lpstr>
      <vt:lpstr>Открытый урок по алгебре в 7 классе «Степень с натуральным показателем»</vt:lpstr>
      <vt:lpstr>Цели и задачи урока:</vt:lpstr>
      <vt:lpstr>(a/b)^n</vt:lpstr>
      <vt:lpstr>Актуализация знаний</vt:lpstr>
      <vt:lpstr>Презентация PowerPoint</vt:lpstr>
      <vt:lpstr>Презентация PowerPoint</vt:lpstr>
      <vt:lpstr> </vt:lpstr>
      <vt:lpstr>Презентация PowerPoint</vt:lpstr>
      <vt:lpstr>2 задание Степень числа Назовите названия компонентов выражения. </vt:lpstr>
      <vt:lpstr>3 задание  Чему равно произведение? a2 · a4 · a5 · a9 </vt:lpstr>
      <vt:lpstr>4 задание  Каждому выражению поставьте в соответствие его значение. </vt:lpstr>
      <vt:lpstr> 5 задание Сравните числа, не выполняя вычислений    </vt:lpstr>
      <vt:lpstr>6 задание Найдите значение выражения. ((а+b)11:(a+b)8)12 </vt:lpstr>
      <vt:lpstr>                7 задание Найдя значения выражений,  вы разгадаете кроссворд:</vt:lpstr>
      <vt:lpstr>А теперь посмотрим, какие есть примеры заданий по нашей  теме на платформе Учи.ру Найдите значения выражения </vt:lpstr>
      <vt:lpstr>  82 *53     202</vt:lpstr>
      <vt:lpstr>Магический квадрат Заполните свободные клетки квадрата так, чтобы произведение выражений каждого столбца, каждой строки и каждой диагонали равнялась X15 </vt:lpstr>
      <vt:lpstr>Вариант 2</vt:lpstr>
      <vt:lpstr>Вариант 2</vt:lpstr>
      <vt:lpstr>Домашнее задание:</vt:lpstr>
      <vt:lpstr>  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Открытый урок по алгебре в 7 классе «Степень с натуральным показателем»</dc:title>
  <dc:creator>Пользователь</dc:creator>
  <cp:lastModifiedBy>Admin</cp:lastModifiedBy>
  <cp:revision>142</cp:revision>
  <dcterms:created xsi:type="dcterms:W3CDTF">2022-02-12T10:00:57Z</dcterms:created>
  <dcterms:modified xsi:type="dcterms:W3CDTF">2022-06-24T12:34:31Z</dcterms:modified>
</cp:coreProperties>
</file>