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71" r:id="rId11"/>
    <p:sldId id="266" r:id="rId12"/>
    <p:sldId id="267" r:id="rId13"/>
    <p:sldId id="268" r:id="rId14"/>
    <p:sldId id="270" r:id="rId15"/>
    <p:sldId id="272" r:id="rId16"/>
    <p:sldId id="286" r:id="rId17"/>
    <p:sldId id="288" r:id="rId18"/>
    <p:sldId id="287" r:id="rId19"/>
    <p:sldId id="289" r:id="rId20"/>
    <p:sldId id="276" r:id="rId21"/>
    <p:sldId id="273" r:id="rId22"/>
    <p:sldId id="27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481F2-21C9-4477-958B-9368D50596BB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F0880-2719-47EE-9905-522DC1C409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205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F0880-2719-47EE-9905-522DC1C4094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713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8F23-EEFA-41D9-A37C-8C2AB81214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751F3D1-4161-4227-956E-6A6C5AC8A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783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8F23-EEFA-41D9-A37C-8C2AB81214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751F3D1-4161-4227-956E-6A6C5AC8A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930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8F23-EEFA-41D9-A37C-8C2AB81214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751F3D1-4161-4227-956E-6A6C5AC8A8D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264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8F23-EEFA-41D9-A37C-8C2AB81214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751F3D1-4161-4227-956E-6A6C5AC8A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713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8F23-EEFA-41D9-A37C-8C2AB81214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751F3D1-4161-4227-956E-6A6C5AC8A8D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97638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8F23-EEFA-41D9-A37C-8C2AB81214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751F3D1-4161-4227-956E-6A6C5AC8A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68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8F23-EEFA-41D9-A37C-8C2AB81214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F3D1-4161-4227-956E-6A6C5AC8A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868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8F23-EEFA-41D9-A37C-8C2AB81214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F3D1-4161-4227-956E-6A6C5AC8A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620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8F23-EEFA-41D9-A37C-8C2AB81214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F3D1-4161-4227-956E-6A6C5AC8A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69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8F23-EEFA-41D9-A37C-8C2AB81214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751F3D1-4161-4227-956E-6A6C5AC8A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829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8F23-EEFA-41D9-A37C-8C2AB81214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751F3D1-4161-4227-956E-6A6C5AC8A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043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8F23-EEFA-41D9-A37C-8C2AB81214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751F3D1-4161-4227-956E-6A6C5AC8A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997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8F23-EEFA-41D9-A37C-8C2AB81214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F3D1-4161-4227-956E-6A6C5AC8A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894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8F23-EEFA-41D9-A37C-8C2AB81214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F3D1-4161-4227-956E-6A6C5AC8A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82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8F23-EEFA-41D9-A37C-8C2AB81214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F3D1-4161-4227-956E-6A6C5AC8A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205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8F23-EEFA-41D9-A37C-8C2AB81214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751F3D1-4161-4227-956E-6A6C5AC8A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671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A8F23-EEFA-41D9-A37C-8C2AB8121408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751F3D1-4161-4227-956E-6A6C5AC8A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023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03221" y="708660"/>
            <a:ext cx="8749982" cy="4068721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4"/>
                </a:solidFill>
              </a:rPr>
              <a:t>Урок родного языка по теме 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  <a:t>Русская фразеология. Роль фразеологизмов 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в художественных произведениях».</a:t>
            </a:r>
            <a:endParaRPr lang="ru-RU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257800"/>
            <a:ext cx="9367203" cy="1600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Преподаватель русского языка и литературы: Щербакова Надежда Юрьевна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ГАПОУ «</a:t>
            </a:r>
            <a:r>
              <a:rPr lang="ru-RU" b="1" dirty="0" err="1" smtClean="0">
                <a:solidFill>
                  <a:schemeClr val="tx1"/>
                </a:solidFill>
              </a:rPr>
              <a:t>Бузулукский</a:t>
            </a:r>
            <a:r>
              <a:rPr lang="ru-RU" b="1" dirty="0" smtClean="0">
                <a:solidFill>
                  <a:schemeClr val="tx1"/>
                </a:solidFill>
              </a:rPr>
              <a:t> лесхоз-техникум»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2020 г.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341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9370593"/>
              </p:ext>
            </p:extLst>
          </p:nvPr>
        </p:nvGraphicFramePr>
        <p:xfrm>
          <a:off x="1897380" y="1354898"/>
          <a:ext cx="9829800" cy="45790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88293"/>
                <a:gridCol w="7141507"/>
              </a:tblGrid>
              <a:tr h="1468312">
                <a:tc>
                  <a:txBody>
                    <a:bodyPr/>
                    <a:lstStyle/>
                    <a:p>
                      <a:pPr marL="18415" algn="just"/>
                      <a:r>
                        <a:rPr lang="ru-RU" sz="2400" b="1" dirty="0">
                          <a:effectLst/>
                        </a:rPr>
                        <a:t>Объект исследования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47" marR="42847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Текст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</a:endParaRPr>
                    </a:p>
                  </a:txBody>
                  <a:tcPr marL="42847" marR="42847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1853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Вопросы исследования 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847" marR="42847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0" dirty="0">
                          <a:effectLst/>
                        </a:rPr>
                        <a:t>Прочитайте текст.</a:t>
                      </a:r>
                      <a:endParaRPr lang="ru-RU" sz="1800" b="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0" dirty="0">
                          <a:effectLst/>
                        </a:rPr>
                        <a:t>Определите его стиль и тип.</a:t>
                      </a:r>
                      <a:endParaRPr lang="ru-RU" sz="1800" b="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0" dirty="0" smtClean="0">
                          <a:effectLst/>
                        </a:rPr>
                        <a:t>Из</a:t>
                      </a:r>
                      <a:r>
                        <a:rPr lang="ru-RU" sz="2400" b="0" baseline="0" dirty="0" smtClean="0">
                          <a:effectLst/>
                        </a:rPr>
                        <a:t> </a:t>
                      </a:r>
                      <a:r>
                        <a:rPr lang="ru-RU" sz="2400" b="0" dirty="0" smtClean="0">
                          <a:effectLst/>
                        </a:rPr>
                        <a:t>предложений …</a:t>
                      </a:r>
                      <a:r>
                        <a:rPr lang="ru-RU" sz="2400" b="0" baseline="0" dirty="0" smtClean="0">
                          <a:effectLst/>
                        </a:rPr>
                        <a:t> </a:t>
                      </a:r>
                      <a:r>
                        <a:rPr lang="ru-RU" sz="2400" b="0" dirty="0" smtClean="0">
                          <a:effectLst/>
                        </a:rPr>
                        <a:t>выпишите </a:t>
                      </a:r>
                      <a:r>
                        <a:rPr lang="ru-RU" sz="2400" b="0" dirty="0">
                          <a:effectLst/>
                        </a:rPr>
                        <a:t>один фразеологизм.</a:t>
                      </a:r>
                      <a:endParaRPr lang="ru-RU" sz="1800" b="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0" dirty="0">
                          <a:effectLst/>
                        </a:rPr>
                        <a:t>Определите его лексическое значение по фразеологическому словарю.</a:t>
                      </a:r>
                      <a:endParaRPr lang="ru-RU" sz="1800" b="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0" dirty="0">
                          <a:effectLst/>
                        </a:rPr>
                        <a:t>Сделайте вывод о том, какую роль они играют в </a:t>
                      </a:r>
                      <a:r>
                        <a:rPr lang="ru-RU" sz="2400" b="0" dirty="0" smtClean="0">
                          <a:effectLst/>
                        </a:rPr>
                        <a:t>тексте.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847" marR="42847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498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1650" y="815086"/>
            <a:ext cx="10115550" cy="5901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 №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(1)Своё умственное, нравственное и гражданское взросление мне следует, главным образом, отнести за счёт уроков литературы и русского языка, то есть сказать спасибо учителю Борису Борисовичу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Стаху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(2)Правда, грамоте я был изрядно научен дома. (3)Моя мама терпеть не могла помарок в родном языке, пусть даже в домашних беседах и детских шалостях.  (4)Меня одёргивали, если я говорил вместо «нет» — «нету», отчитывали за «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евонный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 и «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ихний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 вместо «его» и «их». (5)Я рано узнал, что нельзя употреблять в одном предложении два подлежащих: «Лев — он царь зверей» — так нельзя, против правил, неблагозвучно. (6)Надо: «Лев — царь зверей». (7)Нельзя сказать: «Очень неплохо», надо сказать: «Хорошо». (8)И ещё многое.</a:t>
            </a:r>
          </a:p>
          <a:p>
            <a:pPr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(9)Но почему-то литература в школе шла у меня ни шатко ни валко до девятого класса, до прихода к нам Бориса Борисовича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Стаха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(10)Письменные задания по литературе я обыкновенно перекатывал, переставляя слова, с учебника, поскольку мне казалось, что там, в учебнике, написано толковее, чем я нагородил бы от себя. (11)За сочинения чаще всего мне ставилась тройка — за грамотность, при полной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несамостоятельности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</a:t>
            </a:r>
          </a:p>
          <a:p>
            <a:pPr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Г.А.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Горышину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09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6400" y="802061"/>
            <a:ext cx="10302240" cy="489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 №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15900" indent="-457200">
              <a:spcAft>
                <a:spcPts val="6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(1)Выражение «собака - друг человека» безнадёжно устарело. (2)У нас нет ещё слова, которое могло бы выразить одновременно самоотверженность, смелость и ум - все те великолепные качества, какими обладает собака. (3)Я точно знаю, что человек, избивающий или мучающий собаку, - отпетый негодяй, даже если собака его за это простила.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15900" indent="-457200" algn="just">
              <a:spcAft>
                <a:spcPts val="600"/>
              </a:spcAft>
              <a:tabLst>
                <a:tab pos="69215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(4)Не знаю, как вы, а я испытываю величайшую нежность к собакам за их ласковость, за бурные, проявления радости и обиды.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15900" indent="-457200" algn="just">
              <a:spcAft>
                <a:spcPts val="600"/>
              </a:spcAft>
              <a:tabLst>
                <a:tab pos="69215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(5)Невозможно удержаться от смеха, когда видишь, как какой-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нибудь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Бобик бешено мчится со всех ног, чтобы догнать и облаять самое ненавистное для него изобретение человека - обыкновенное велосипедное колесо.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15900" indent="-457200" algn="just">
              <a:spcAft>
                <a:spcPts val="600"/>
              </a:spcAft>
              <a:tabLst>
                <a:tab pos="69215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(6)Любите собак. (7)Не давайте их никому в обиду. (8)Они ответят вам троекратной любовью.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276600" indent="-457200">
              <a:spcAft>
                <a:spcPts val="6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(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К. Г.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Паустовскому)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26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5920" y="741612"/>
            <a:ext cx="10195560" cy="5349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 №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43840" algn="just">
              <a:spcAft>
                <a:spcPts val="6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(1)Но смех как будто застыл у ней в лице и шел больше к нему, нежели слезы, да едва ли кто и видал их на нем.</a:t>
            </a:r>
          </a:p>
          <a:p>
            <a:pPr indent="243840" algn="just">
              <a:spcAft>
                <a:spcPts val="6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(2)Студенты все влюблялись в нее, по очереди или по несколько; в одно время. (3)Она всех водила за нос и про любовь одного рассказывала другому и смеялась над первым, потом с первым над вторым. (4)Некоторые из-за нее перессорились.</a:t>
            </a:r>
          </a:p>
          <a:p>
            <a:pPr indent="243840" algn="just">
              <a:spcAft>
                <a:spcPts val="6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(5)Кто-то догадался и подарил ей парижские ботинки и серьги, она стала ласковее к нему: шепталась с ним, убегала в сад приглашала к себе по вечерам пить чай.</a:t>
            </a:r>
          </a:p>
          <a:p>
            <a:pPr indent="243840" algn="just">
              <a:spcAft>
                <a:spcPts val="6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(6)Другие узнали и последовали тому же примеру: кто дарил материю на платье, под предлогом благодарности о продовольствии, кто доставал ложу, носили ей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конфекты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и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Уленька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стала одинаково любезна почти со всеми.</a:t>
            </a:r>
          </a:p>
          <a:p>
            <a:pPr indent="243840" algn="just">
              <a:spcAft>
                <a:spcPts val="6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(7)Тут развернулись ее способности. (8)Если кто, бывало, станет ревновать ее к другим, она начнет смеяться над этим, как над делом невозможным, и вместе с тем умела казаться строгой, бранила волокит за то, что завлекают и потом бросают неопытных девиц.</a:t>
            </a:r>
          </a:p>
          <a:p>
            <a:pPr>
              <a:spcAft>
                <a:spcPts val="6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(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И.А.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Гончарову)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35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0200" y="685768"/>
            <a:ext cx="10378440" cy="6085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 №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400" dirty="0" smtClean="0"/>
              <a:t>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1)Когда же я вспоминаю этот  осколочек  полуяви,  полусна,  то  испытываю непередаваемо покойное, подхватывающее меня мягкими объятиями счастье, как будто передо мной открылась вся доброта мира и  все  человеческие  чувства соединились  в  моей  душе  в  тот  миг  поднявшегося  из  травы солнца, увиденного нами где-то в пути, в длительном переезде  куда-то. (2)Куда?    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3)Странно: я помню себя все время в движении, помню  освещение  и запахи,  вольные,  степные,  но  чаще  уютные,  успокаивающие   и   вместе тревожащие душу, как ожидание переезда, ожидание медленного приближения  к невиданной и неизведанной красоте, к обетованной  земле,  где  все  должно быть радостью.    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4)Но почему во мне, городском человеке, живет это? (5)Уже будучи взрослым человеком,  я  спросил  у  моей  матери, когда был тот день; она ответила, что меня тогда и не было на белом свете. (6)Мне  кажется, она не помнила того дня, как не помнил и отец одной  ночи,  которая навсегда осталась в моей памяти.    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7)Среди  темноты  я  лежал  на  арбе  в  душистом  сене,  таком   пряном, медово-сладком, что кружилась голова и вместе кружилось над головой черное звездное небо, устрашающе далекое и огромно-близкое, какое бывает только в ночной степи.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Ю.В.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Бондареву)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70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4400" b="1" dirty="0">
                <a:solidFill>
                  <a:schemeClr val="accent1"/>
                </a:solidFill>
              </a:rPr>
              <a:t>Работа в парах</a:t>
            </a:r>
            <a:endParaRPr lang="ru-RU" sz="4400" dirty="0">
              <a:solidFill>
                <a:schemeClr val="accent1"/>
              </a:solidFill>
            </a:endParaRPr>
          </a:p>
        </p:txBody>
      </p:sp>
      <p:pic>
        <p:nvPicPr>
          <p:cNvPr id="9218" name="Picture 2" descr="https://www.syl.ru/misc/i/ai/371288/224045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395" y="1905000"/>
            <a:ext cx="6022446" cy="474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7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0" y="269780"/>
            <a:ext cx="10092690" cy="128089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Задание: к</a:t>
            </a:r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b="1" dirty="0">
                <a:solidFill>
                  <a:schemeClr val="accent1"/>
                </a:solidFill>
              </a:rPr>
              <a:t>фразеологическим оборотам подберите фразеологизмы – синонимы.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647424"/>
              </p:ext>
            </p:extLst>
          </p:nvPr>
        </p:nvGraphicFramePr>
        <p:xfrm>
          <a:off x="2434591" y="1767840"/>
          <a:ext cx="7670800" cy="49292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34989"/>
                <a:gridCol w="3835811"/>
              </a:tblGrid>
              <a:tr h="9822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1. вводить в заблуждение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54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2. одного поля ягода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54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3. валять дурака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54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4. попасть в переплет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54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5. вывести на чистую воду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482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7205" y="464090"/>
            <a:ext cx="8911687" cy="95323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1"/>
                </a:solidFill>
              </a:rPr>
              <a:t>Проверка</a:t>
            </a:r>
            <a:endParaRPr lang="ru-RU" sz="4400" b="1" dirty="0">
              <a:solidFill>
                <a:schemeClr val="accent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077848"/>
              </p:ext>
            </p:extLst>
          </p:nvPr>
        </p:nvGraphicFramePr>
        <p:xfrm>
          <a:off x="2547205" y="1687830"/>
          <a:ext cx="7670800" cy="49292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34989"/>
                <a:gridCol w="3835811"/>
              </a:tblGrid>
              <a:tr h="9822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1. вводить в заблуждение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3200" b="1" dirty="0" smtClean="0">
                          <a:solidFill>
                            <a:schemeClr val="tx1"/>
                          </a:solidFill>
                          <a:effectLst/>
                        </a:rPr>
                        <a:t>сбивать с толку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54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2. одного поля ягода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3200" b="1" dirty="0" smtClean="0">
                          <a:solidFill>
                            <a:schemeClr val="tx1"/>
                          </a:solidFill>
                          <a:effectLst/>
                        </a:rPr>
                        <a:t>два сапога - пара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54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3. валять дурака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3200" b="1" dirty="0" smtClean="0">
                          <a:solidFill>
                            <a:schemeClr val="tx1"/>
                          </a:solidFill>
                          <a:effectLst/>
                        </a:rPr>
                        <a:t>бить баклуши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54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4. попасть в переплет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3200" b="1" dirty="0" smtClean="0">
                          <a:solidFill>
                            <a:schemeClr val="tx1"/>
                          </a:solidFill>
                          <a:effectLst/>
                        </a:rPr>
                        <a:t>попасть впросак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54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5. вывести на чистую воду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3200" b="1" dirty="0" smtClean="0">
                          <a:solidFill>
                            <a:schemeClr val="tx1"/>
                          </a:solidFill>
                          <a:effectLst/>
                        </a:rPr>
                        <a:t>сорвать маску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798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1700" y="304070"/>
            <a:ext cx="9298621" cy="1158970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chemeClr val="accent1"/>
                </a:solidFill>
              </a:rPr>
              <a:t>Задание: к </a:t>
            </a:r>
            <a:r>
              <a:rPr lang="uk-UA" b="1" dirty="0">
                <a:solidFill>
                  <a:schemeClr val="accent1"/>
                </a:solidFill>
              </a:rPr>
              <a:t>данным устойчивым выражениям подберите антонимы. </a:t>
            </a:r>
            <a:endParaRPr lang="ru-RU" b="1" dirty="0">
              <a:solidFill>
                <a:schemeClr val="accent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482331"/>
              </p:ext>
            </p:extLst>
          </p:nvPr>
        </p:nvGraphicFramePr>
        <p:xfrm>
          <a:off x="2592924" y="1790700"/>
          <a:ext cx="7670800" cy="49292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34989"/>
                <a:gridCol w="3835811"/>
              </a:tblGrid>
              <a:tr h="9822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1. </a:t>
                      </a:r>
                      <a:r>
                        <a:rPr lang="ru-RU" sz="3200" dirty="0" smtClean="0">
                          <a:effectLst/>
                        </a:rPr>
                        <a:t>без</a:t>
                      </a:r>
                      <a:r>
                        <a:rPr lang="ru-RU" sz="3200" baseline="0" dirty="0" smtClean="0">
                          <a:effectLst/>
                        </a:rPr>
                        <a:t> царя в голове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54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2. </a:t>
                      </a:r>
                      <a:r>
                        <a:rPr lang="ru-RU" sz="3200" dirty="0" smtClean="0">
                          <a:effectLst/>
                        </a:rPr>
                        <a:t>биться</a:t>
                      </a:r>
                      <a:r>
                        <a:rPr lang="ru-RU" sz="3200" baseline="0" dirty="0" smtClean="0">
                          <a:effectLst/>
                        </a:rPr>
                        <a:t> как рыба об лед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54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3. </a:t>
                      </a:r>
                      <a:r>
                        <a:rPr lang="ru-RU" sz="3200" dirty="0" smtClean="0">
                          <a:effectLst/>
                        </a:rPr>
                        <a:t>голубая</a:t>
                      </a:r>
                      <a:r>
                        <a:rPr lang="ru-RU" sz="3200" baseline="0" dirty="0" smtClean="0">
                          <a:effectLst/>
                        </a:rPr>
                        <a:t> кровь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54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4. </a:t>
                      </a:r>
                      <a:r>
                        <a:rPr lang="ru-RU" sz="3200" dirty="0" smtClean="0">
                          <a:effectLst/>
                        </a:rPr>
                        <a:t>денег</a:t>
                      </a:r>
                      <a:r>
                        <a:rPr lang="ru-RU" sz="3200" baseline="0" dirty="0" smtClean="0">
                          <a:effectLst/>
                        </a:rPr>
                        <a:t> куры не клюют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54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5. </a:t>
                      </a:r>
                      <a:r>
                        <a:rPr lang="ru-RU" sz="3200" dirty="0" smtClean="0">
                          <a:effectLst/>
                        </a:rPr>
                        <a:t>держать</a:t>
                      </a:r>
                      <a:r>
                        <a:rPr lang="ru-RU" sz="3200" baseline="0" dirty="0" smtClean="0">
                          <a:effectLst/>
                        </a:rPr>
                        <a:t> себя в руках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445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1494" y="406940"/>
            <a:ext cx="8911687" cy="9418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1"/>
                </a:solidFill>
              </a:rPr>
              <a:t>Проверка</a:t>
            </a:r>
            <a:endParaRPr lang="ru-RU" sz="4400" b="1" dirty="0">
              <a:solidFill>
                <a:schemeClr val="accent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281099"/>
              </p:ext>
            </p:extLst>
          </p:nvPr>
        </p:nvGraphicFramePr>
        <p:xfrm>
          <a:off x="2669223" y="1584960"/>
          <a:ext cx="7670800" cy="49292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34989"/>
                <a:gridCol w="3835811"/>
              </a:tblGrid>
              <a:tr h="9822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1. </a:t>
                      </a:r>
                      <a:r>
                        <a:rPr lang="ru-RU" sz="3200" dirty="0" smtClean="0">
                          <a:effectLst/>
                        </a:rPr>
                        <a:t>без</a:t>
                      </a:r>
                      <a:r>
                        <a:rPr lang="ru-RU" sz="3200" baseline="0" dirty="0" smtClean="0">
                          <a:effectLst/>
                        </a:rPr>
                        <a:t> царя в голове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семи пядей</a:t>
                      </a:r>
                      <a:r>
                        <a:rPr lang="ru-RU" sz="3200" b="1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во лбу</a:t>
                      </a:r>
                      <a:endParaRPr lang="ru-RU" sz="3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54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2. </a:t>
                      </a:r>
                      <a:r>
                        <a:rPr lang="ru-RU" sz="3200" dirty="0" smtClean="0">
                          <a:effectLst/>
                        </a:rPr>
                        <a:t>биться</a:t>
                      </a:r>
                      <a:r>
                        <a:rPr lang="ru-RU" sz="3200" baseline="0" dirty="0" smtClean="0">
                          <a:effectLst/>
                        </a:rPr>
                        <a:t> как рыба об лед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сыр в масле кататься</a:t>
                      </a:r>
                      <a:endParaRPr lang="ru-RU" sz="3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54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3. </a:t>
                      </a:r>
                      <a:r>
                        <a:rPr lang="ru-RU" sz="3200" dirty="0" smtClean="0">
                          <a:effectLst/>
                        </a:rPr>
                        <a:t>голубая</a:t>
                      </a:r>
                      <a:r>
                        <a:rPr lang="ru-RU" sz="3200" baseline="0" dirty="0" smtClean="0">
                          <a:effectLst/>
                        </a:rPr>
                        <a:t> кровь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черная кость</a:t>
                      </a:r>
                      <a:endParaRPr lang="ru-RU" sz="3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54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4. </a:t>
                      </a:r>
                      <a:r>
                        <a:rPr lang="ru-RU" sz="3200" dirty="0" smtClean="0">
                          <a:effectLst/>
                        </a:rPr>
                        <a:t>денег</a:t>
                      </a:r>
                      <a:r>
                        <a:rPr lang="ru-RU" sz="3200" baseline="0" dirty="0" smtClean="0">
                          <a:effectLst/>
                        </a:rPr>
                        <a:t> куры не клюют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 гроша за душой</a:t>
                      </a:r>
                      <a:endParaRPr lang="ru-RU" sz="3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544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5. </a:t>
                      </a:r>
                      <a:r>
                        <a:rPr lang="ru-RU" sz="3200" dirty="0" smtClean="0">
                          <a:effectLst/>
                        </a:rPr>
                        <a:t>держать</a:t>
                      </a:r>
                      <a:r>
                        <a:rPr lang="ru-RU" sz="3200" baseline="0" dirty="0" smtClean="0">
                          <a:effectLst/>
                        </a:rPr>
                        <a:t> себя в руках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метать гром и молнии</a:t>
                      </a:r>
                      <a:endParaRPr lang="ru-RU" sz="3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333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460" y="356260"/>
            <a:ext cx="9242862" cy="635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73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ds05.infourok.ru/uploads/ex/0ddc/000516eb-72157142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820" y="525780"/>
            <a:ext cx="9715500" cy="6023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65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</a:rPr>
              <a:t>Шиворот-навыворот</a:t>
            </a:r>
            <a:endParaRPr lang="ru-RU" sz="4400" dirty="0">
              <a:solidFill>
                <a:schemeClr val="accent1"/>
              </a:solidFill>
            </a:endParaRPr>
          </a:p>
        </p:txBody>
      </p:sp>
      <p:pic>
        <p:nvPicPr>
          <p:cNvPr id="10242" name="Picture 2" descr="https://forexdengi.com/attachment.php?attachmentid=399160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1905000"/>
            <a:ext cx="4983480" cy="4720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yt3.ggpht.com/a/AATXAJzVM5oYZUJu7y4_UHoo4lOU2FgTBZNr-p8fEQ=s900-c-k-c0xffffffff-no-rj-m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084" y="1905000"/>
            <a:ext cx="3355975" cy="4720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255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</a:rPr>
              <a:t>Кричать во </a:t>
            </a:r>
            <a:r>
              <a:rPr lang="ru-RU" sz="4400" b="1" dirty="0">
                <a:solidFill>
                  <a:schemeClr val="accent1"/>
                </a:solidFill>
              </a:rPr>
              <a:t>всю Ивановскую</a:t>
            </a:r>
          </a:p>
        </p:txBody>
      </p:sp>
      <p:pic>
        <p:nvPicPr>
          <p:cNvPr id="11266" name="Picture 2" descr="https://fb.ru/media/i/6/7/5/8/7/7/i/67587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5553" y="1905000"/>
            <a:ext cx="5726430" cy="443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91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solidFill>
                  <a:schemeClr val="accent1"/>
                </a:solidFill>
              </a:rPr>
              <a:t>К</a:t>
            </a:r>
            <a:r>
              <a:rPr lang="ru-RU" sz="4400" b="1" dirty="0" smtClean="0">
                <a:solidFill>
                  <a:schemeClr val="accent1"/>
                </a:solidFill>
              </a:rPr>
              <a:t>озырять</a:t>
            </a:r>
            <a:r>
              <a:rPr lang="ru-RU" sz="4400" b="1" dirty="0">
                <a:solidFill>
                  <a:schemeClr val="accent1"/>
                </a:solidFill>
              </a:rPr>
              <a:t>, ходить козырем</a:t>
            </a:r>
          </a:p>
        </p:txBody>
      </p:sp>
      <p:pic>
        <p:nvPicPr>
          <p:cNvPr id="12290" name="Picture 2" descr="https://present5.com/presentation/3/27083717_267315652.pdf-img/27083717_267315652.pdf-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00" y="2165350"/>
            <a:ext cx="5037666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avatars.mds.yandex.net/get-znatoki/1368855/2a0000016f86badc79f74bfe4e8ab4b4ee43/w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689" y="2063432"/>
            <a:ext cx="3924300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s://litlife.club/books/239776/read/images/i_09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309" y="2965450"/>
            <a:ext cx="2421837" cy="366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2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0075" y="291442"/>
            <a:ext cx="8911687" cy="1280890"/>
          </a:xfrm>
        </p:spPr>
        <p:txBody>
          <a:bodyPr>
            <a:noAutofit/>
          </a:bodyPr>
          <a:lstStyle/>
          <a:p>
            <a:pPr lvl="0"/>
            <a:r>
              <a:rPr lang="ru-RU" sz="4400" b="1" dirty="0">
                <a:solidFill>
                  <a:schemeClr val="accent1"/>
                </a:solidFill>
              </a:rPr>
              <a:t>Работа по культуре </a:t>
            </a:r>
            <a:r>
              <a:rPr lang="ru-RU" sz="4400" b="1" dirty="0" smtClean="0">
                <a:solidFill>
                  <a:schemeClr val="accent1"/>
                </a:solidFill>
              </a:rPr>
              <a:t>речи </a:t>
            </a:r>
            <a:r>
              <a:rPr lang="ru-RU" sz="4400" dirty="0">
                <a:solidFill>
                  <a:schemeClr val="accent1"/>
                </a:solidFill>
              </a:rPr>
              <a:t/>
            </a:r>
            <a:br>
              <a:rPr lang="ru-RU" sz="4400" dirty="0">
                <a:solidFill>
                  <a:schemeClr val="accent1"/>
                </a:solidFill>
              </a:rPr>
            </a:br>
            <a:endParaRPr lang="ru-RU" sz="4400" dirty="0">
              <a:solidFill>
                <a:schemeClr val="accent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1187230"/>
              </p:ext>
            </p:extLst>
          </p:nvPr>
        </p:nvGraphicFramePr>
        <p:xfrm>
          <a:off x="1771650" y="1154429"/>
          <a:ext cx="10024110" cy="5626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94629"/>
                <a:gridCol w="6229481"/>
              </a:tblGrid>
              <a:tr h="13144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500"/>
                        </a:spcAft>
                      </a:pPr>
                      <a:r>
                        <a:rPr lang="ru-RU" sz="2400" dirty="0">
                          <a:effectLst/>
                        </a:rPr>
                        <a:t>1. Искажение смысла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415" marR="18415" marT="18415" marB="18415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</a:rPr>
                        <a:t>На выпускном вечере мы спели свою лебединую песню. (последнее проявление таланта, последнее значительное произведение)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415" marR="18415" marT="18415" marB="18415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39410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500"/>
                        </a:spcAft>
                      </a:pPr>
                      <a:r>
                        <a:rPr lang="ru-RU" sz="2400" dirty="0">
                          <a:effectLst/>
                        </a:rPr>
                        <a:t>2. Нарушение состава (включение лишних слов или исключение необходимых)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415" marR="18415" marT="18415" marB="18415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</a:rPr>
                        <a:t>Идти в одну ногу со временем, главный гвоздь программы / с тех пор немало утекло (пропущено воды)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415" marR="18415" marT="18415" marB="18415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05492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500"/>
                        </a:spcAft>
                      </a:pPr>
                      <a:r>
                        <a:rPr lang="ru-RU" sz="2400" dirty="0">
                          <a:effectLst/>
                        </a:rPr>
                        <a:t>3. Смешение двух фразеологизмов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415" marR="18415" marT="18415" marB="18415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</a:rPr>
                        <a:t>У них всё было шито-крыто белыми нитками (шито крыто + шито белыми нитками)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415" marR="18415" marT="18415" marB="18415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05473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500"/>
                        </a:spcAft>
                      </a:pPr>
                      <a:r>
                        <a:rPr lang="ru-RU" sz="2400" dirty="0">
                          <a:effectLst/>
                        </a:rPr>
                        <a:t>4. Искажение лексического состава (замена слов)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415" marR="18415" marT="18415" marB="18415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</a:rPr>
                        <a:t>Не мудрствуя долго (надо "... лукаво")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415" marR="18415" marT="18415" marB="18415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554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accent1"/>
                </a:solidFill>
              </a:rPr>
              <a:t>«Я корректор»</a:t>
            </a:r>
            <a:endParaRPr lang="ru-RU" sz="4800" dirty="0">
              <a:solidFill>
                <a:schemeClr val="accent1"/>
              </a:solidFill>
            </a:endParaRPr>
          </a:p>
        </p:txBody>
      </p:sp>
      <p:pic>
        <p:nvPicPr>
          <p:cNvPr id="15362" name="Picture 2" descr="https://unipravo.ru/wp-content/uploads/zhaloba-na-vospitatelya-detskogo-sad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393" y="2263140"/>
            <a:ext cx="8286750" cy="356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52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accent1"/>
                </a:solidFill>
              </a:rPr>
              <a:t>Творческая работа </a:t>
            </a:r>
            <a:endParaRPr lang="ru-RU" sz="4400" dirty="0">
              <a:solidFill>
                <a:schemeClr val="accent1"/>
              </a:solidFill>
            </a:endParaRPr>
          </a:p>
        </p:txBody>
      </p:sp>
      <p:pic>
        <p:nvPicPr>
          <p:cNvPr id="4" name="Picture 2" descr="http://inter-13.ru/wp-content/uploads/2018/08/seth_godin_blo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13" y="2110740"/>
            <a:ext cx="7280910" cy="394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21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586560"/>
              </p:ext>
            </p:extLst>
          </p:nvPr>
        </p:nvGraphicFramePr>
        <p:xfrm>
          <a:off x="2491739" y="1840230"/>
          <a:ext cx="8835390" cy="41433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45130"/>
                <a:gridCol w="2941321"/>
                <a:gridCol w="2948939"/>
              </a:tblGrid>
              <a:tr h="2034540">
                <a:tc>
                  <a:txBody>
                    <a:bodyPr/>
                    <a:lstStyle/>
                    <a:p>
                      <a:pPr algn="l"/>
                      <a:r>
                        <a:rPr lang="ru-RU" sz="3200" dirty="0">
                          <a:effectLst/>
                        </a:rPr>
                        <a:t>Из Библии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>
                          <a:effectLst/>
                        </a:rPr>
                        <a:t>Мифология Древнего мира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>
                          <a:effectLst/>
                        </a:rPr>
                        <a:t>История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108835"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103062" y="421124"/>
            <a:ext cx="60628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 smtClean="0">
                <a:solidFill>
                  <a:schemeClr val="accent1"/>
                </a:solidFill>
                <a:latin typeface="+mj-lt"/>
                <a:ea typeface="Times New Roman" panose="02020603050405020304" pitchFamily="18" charset="0"/>
              </a:rPr>
              <a:t>Выборочное письмо</a:t>
            </a:r>
            <a:endParaRPr lang="ru-RU" sz="4000" dirty="0">
              <a:solidFill>
                <a:schemeClr val="accent1"/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17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108090"/>
              </p:ext>
            </p:extLst>
          </p:nvPr>
        </p:nvGraphicFramePr>
        <p:xfrm>
          <a:off x="2474913" y="1836420"/>
          <a:ext cx="8835390" cy="41433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45130"/>
                <a:gridCol w="2941321"/>
                <a:gridCol w="2948939"/>
              </a:tblGrid>
              <a:tr h="2034540">
                <a:tc>
                  <a:txBody>
                    <a:bodyPr/>
                    <a:lstStyle/>
                    <a:p>
                      <a:pPr algn="l"/>
                      <a:r>
                        <a:rPr lang="ru-RU" sz="3200" dirty="0">
                          <a:effectLst/>
                        </a:rPr>
                        <a:t>Из Библии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>
                          <a:effectLst/>
                        </a:rPr>
                        <a:t>Мифология Древнего мира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>
                          <a:effectLst/>
                        </a:rPr>
                        <a:t>История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108835">
                <a:tc>
                  <a:txBody>
                    <a:bodyPr/>
                    <a:lstStyle/>
                    <a:p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краеугольный камень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>
                          <a:effectLst/>
                        </a:rPr>
                        <a:t>яблоко раздора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>
                          <a:effectLst/>
                        </a:rPr>
                        <a:t>грызть гранит науки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776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40" y="475520"/>
            <a:ext cx="9812972" cy="128089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accent1"/>
                </a:solidFill>
              </a:rPr>
              <a:t>Информация о домашнем </a:t>
            </a:r>
            <a:r>
              <a:rPr lang="ru-RU" sz="4400" b="1" dirty="0" smtClean="0">
                <a:solidFill>
                  <a:schemeClr val="accent1"/>
                </a:solidFill>
              </a:rPr>
              <a:t>задании. Три уровня</a:t>
            </a:r>
            <a:endParaRPr lang="ru-RU" sz="44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40" y="2000250"/>
            <a:ext cx="10500360" cy="4697730"/>
          </a:xfrm>
        </p:spPr>
        <p:txBody>
          <a:bodyPr>
            <a:noAutofit/>
          </a:bodyPr>
          <a:lstStyle/>
          <a:p>
            <a:r>
              <a:rPr lang="ru-RU" sz="2800" b="1" i="1" dirty="0"/>
              <a:t>1. Первый уровень – обязательный минимум:</a:t>
            </a:r>
            <a:endParaRPr lang="ru-RU" sz="2800" b="1" dirty="0"/>
          </a:p>
          <a:p>
            <a:pPr marL="0" indent="0">
              <a:buNone/>
            </a:pPr>
            <a:r>
              <a:rPr lang="ru-RU" sz="2800" dirty="0"/>
              <a:t>Упражнение № 7 стр. 105 </a:t>
            </a:r>
          </a:p>
          <a:p>
            <a:r>
              <a:rPr lang="ru-RU" sz="2800" b="1" i="1" dirty="0"/>
              <a:t>2. Второй уровень – тренировочный:</a:t>
            </a:r>
          </a:p>
          <a:p>
            <a:pPr marL="0" indent="0">
              <a:buNone/>
            </a:pPr>
            <a:r>
              <a:rPr lang="ru-RU" sz="2800" dirty="0"/>
              <a:t>Упражнение № 9 (а-е) стр. 106 (исправить ошибки в предложениях)</a:t>
            </a:r>
          </a:p>
          <a:p>
            <a:r>
              <a:rPr lang="ru-RU" sz="2800" b="1" i="1" dirty="0"/>
              <a:t>3. Третий уровень – творческое </a:t>
            </a:r>
            <a:r>
              <a:rPr lang="ru-RU" sz="2800" b="1" i="1" dirty="0" smtClean="0"/>
              <a:t>задание:</a:t>
            </a:r>
            <a:endParaRPr lang="ru-RU" sz="2800" b="1" dirty="0"/>
          </a:p>
          <a:p>
            <a:pPr marL="0" indent="0">
              <a:buNone/>
            </a:pPr>
            <a:r>
              <a:rPr lang="ru-RU" sz="2800" dirty="0"/>
              <a:t>Составить презентацию по теме: «Афоризмы из комедии «Горе от ума» А. Грибоедова».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731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1630" y="646970"/>
            <a:ext cx="10435590" cy="3776440"/>
          </a:xfrm>
        </p:spPr>
        <p:txBody>
          <a:bodyPr>
            <a:normAutofit fontScale="90000"/>
          </a:bodyPr>
          <a:lstStyle/>
          <a:p>
            <a:r>
              <a:rPr lang="ru-RU" sz="5300" i="1" dirty="0" smtClean="0">
                <a:solidFill>
                  <a:schemeClr val="tx1"/>
                </a:solidFill>
              </a:rPr>
              <a:t>     «Неправильное употребление слов ведет за собой ошибки в области мысли и потом в практике жизни.»</a:t>
            </a:r>
            <a:br>
              <a:rPr lang="ru-RU" sz="5300" i="1" dirty="0" smtClean="0">
                <a:solidFill>
                  <a:schemeClr val="tx1"/>
                </a:solidFill>
              </a:rPr>
            </a:br>
            <a:r>
              <a:rPr lang="ru-RU" dirty="0" smtClean="0"/>
              <a:t>                                                 </a:t>
            </a:r>
            <a:r>
              <a:rPr lang="ru-RU" sz="5300" dirty="0" smtClean="0"/>
              <a:t>Д.И. Писарев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757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</a:rPr>
              <a:t>Рефлексия</a:t>
            </a:r>
            <a:br>
              <a:rPr lang="ru-RU" sz="4800" b="1" dirty="0" smtClean="0">
                <a:solidFill>
                  <a:schemeClr val="accent1"/>
                </a:solidFill>
              </a:rPr>
            </a:br>
            <a:r>
              <a:rPr lang="ru-RU" sz="4400" b="1" i="1" dirty="0" smtClean="0">
                <a:solidFill>
                  <a:srgbClr val="002060"/>
                </a:solidFill>
              </a:rPr>
              <a:t>Прием </a:t>
            </a:r>
            <a:r>
              <a:rPr lang="ru-RU" sz="4400" b="1" i="1" dirty="0">
                <a:solidFill>
                  <a:srgbClr val="002060"/>
                </a:solidFill>
              </a:rPr>
              <a:t>«два ключевых слова»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14842" y="2263140"/>
            <a:ext cx="4657408" cy="42176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</a:rPr>
              <a:t>А) Синим или зеленым маркером написать словосочетание, обсудив в </a:t>
            </a:r>
            <a:r>
              <a:rPr lang="ru-RU" sz="2400" b="1" dirty="0" smtClean="0">
                <a:solidFill>
                  <a:schemeClr val="tx1"/>
                </a:solidFill>
              </a:rPr>
              <a:t>группе то, </a:t>
            </a:r>
            <a:r>
              <a:rPr lang="ru-RU" sz="2400" b="1" dirty="0">
                <a:solidFill>
                  <a:schemeClr val="tx1"/>
                </a:solidFill>
              </a:rPr>
              <a:t>что вы узнали-поняли-научились: 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0070C0"/>
                </a:solidFill>
              </a:rPr>
              <a:t>Узнали </a:t>
            </a:r>
            <a:r>
              <a:rPr lang="ru-RU" sz="4000" b="1" dirty="0" smtClean="0">
                <a:solidFill>
                  <a:srgbClr val="0070C0"/>
                </a:solidFill>
              </a:rPr>
              <a:t>…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Поняли…                             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Научились </a:t>
            </a:r>
            <a:r>
              <a:rPr lang="ru-RU" sz="4000" b="1" dirty="0">
                <a:solidFill>
                  <a:srgbClr val="0070C0"/>
                </a:solidFill>
              </a:rPr>
              <a:t>…</a:t>
            </a:r>
          </a:p>
          <a:p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926580" y="2263140"/>
            <a:ext cx="4834889" cy="435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Б) Красным маркером выразить свое настроение или понравившийся этап урока.</a:t>
            </a:r>
          </a:p>
          <a:p>
            <a:endParaRPr lang="ru-RU" dirty="0"/>
          </a:p>
        </p:txBody>
      </p:sp>
      <p:pic>
        <p:nvPicPr>
          <p:cNvPr id="17412" name="Picture 4" descr="http://pic.90sjimg.com/design/00/59/20/21/595c886dae2e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281" y="4438650"/>
            <a:ext cx="5760719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59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900igr.net/up/datas/110815/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13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4590" y="1593533"/>
            <a:ext cx="4686300" cy="448468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Дмитрий Иванович Писарев </a:t>
            </a:r>
            <a:r>
              <a:rPr lang="ru-RU" sz="3200" dirty="0" smtClean="0">
                <a:solidFill>
                  <a:schemeClr val="tx1"/>
                </a:solidFill>
              </a:rPr>
              <a:t>(1840-1868) – русский публицист и литературный критик, переводчик, революционер-демократ.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knowhistory.ru/sites/default/files/images/14-pisare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400" y="663258"/>
            <a:ext cx="4023266" cy="541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1691" y="80010"/>
            <a:ext cx="9058591" cy="5531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«Согласен(а) - не согласен(а)»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0200" y="736060"/>
            <a:ext cx="10481311" cy="622481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400" b="1" i="1" dirty="0">
                <a:solidFill>
                  <a:srgbClr val="002060"/>
                </a:solidFill>
              </a:rPr>
              <a:t>Дайте свой ответ на мои утверждения:</a:t>
            </a:r>
          </a:p>
          <a:p>
            <a:pPr lvl="0"/>
            <a:r>
              <a:rPr lang="ru-RU" sz="3400" b="1" dirty="0">
                <a:solidFill>
                  <a:schemeClr val="tx1"/>
                </a:solidFill>
              </a:rPr>
              <a:t>Элементом лексической системы является </a:t>
            </a:r>
            <a:r>
              <a:rPr lang="ru-RU" sz="3400" b="1" dirty="0" smtClean="0">
                <a:solidFill>
                  <a:schemeClr val="tx1"/>
                </a:solidFill>
              </a:rPr>
              <a:t>слово.  </a:t>
            </a:r>
            <a:endParaRPr lang="ru-RU" sz="3400" b="1" dirty="0">
              <a:solidFill>
                <a:schemeClr val="tx1"/>
              </a:solidFill>
            </a:endParaRPr>
          </a:p>
          <a:p>
            <a:pPr lvl="0"/>
            <a:r>
              <a:rPr lang="ru-RU" sz="3400" b="1" dirty="0">
                <a:solidFill>
                  <a:schemeClr val="tx1"/>
                </a:solidFill>
              </a:rPr>
              <a:t>Лексическая избыточность – это стилистическое явление: тавтология, которая обозначает ненужную, неуместную </a:t>
            </a:r>
            <a:r>
              <a:rPr lang="ru-RU" sz="3400" b="1" dirty="0" smtClean="0">
                <a:solidFill>
                  <a:schemeClr val="tx1"/>
                </a:solidFill>
              </a:rPr>
              <a:t>многословность. </a:t>
            </a:r>
            <a:endParaRPr lang="ru-RU" sz="3400" b="1" dirty="0">
              <a:solidFill>
                <a:schemeClr val="tx1"/>
              </a:solidFill>
            </a:endParaRPr>
          </a:p>
          <a:p>
            <a:pPr lvl="0"/>
            <a:r>
              <a:rPr lang="ru-RU" sz="3400" b="1" dirty="0">
                <a:solidFill>
                  <a:schemeClr val="tx1"/>
                </a:solidFill>
              </a:rPr>
              <a:t>Речевая ошибка, которая возникает из-за повторения лексического значения одного слова другим, целым или какой-либо его частью называется </a:t>
            </a:r>
            <a:r>
              <a:rPr lang="ru-RU" sz="3400" b="1" dirty="0" smtClean="0">
                <a:solidFill>
                  <a:schemeClr val="tx1"/>
                </a:solidFill>
              </a:rPr>
              <a:t>плеоназмом.</a:t>
            </a:r>
            <a:endParaRPr lang="ru-RU" sz="3400" b="1" dirty="0">
              <a:solidFill>
                <a:schemeClr val="tx1"/>
              </a:solidFill>
            </a:endParaRPr>
          </a:p>
          <a:p>
            <a:pPr lvl="0"/>
            <a:r>
              <a:rPr lang="ru-RU" sz="3400" b="1" dirty="0">
                <a:solidFill>
                  <a:schemeClr val="tx1"/>
                </a:solidFill>
              </a:rPr>
              <a:t>В предложении: </a:t>
            </a:r>
            <a:r>
              <a:rPr lang="ru-RU" sz="3400" b="1" i="1" dirty="0">
                <a:solidFill>
                  <a:schemeClr val="tx1"/>
                </a:solidFill>
              </a:rPr>
              <a:t>Пилот вынужден был совершить вынужденную посадку.</a:t>
            </a:r>
            <a:r>
              <a:rPr lang="ru-RU" sz="3400" b="1" dirty="0">
                <a:solidFill>
                  <a:schemeClr val="tx1"/>
                </a:solidFill>
              </a:rPr>
              <a:t> Допущена ошибка: лексическая </a:t>
            </a:r>
            <a:r>
              <a:rPr lang="ru-RU" sz="3400" b="1" dirty="0" smtClean="0">
                <a:solidFill>
                  <a:schemeClr val="tx1"/>
                </a:solidFill>
              </a:rPr>
              <a:t>недостаточность.</a:t>
            </a:r>
            <a:endParaRPr lang="ru-RU" sz="3400" b="1" dirty="0">
              <a:solidFill>
                <a:schemeClr val="tx1"/>
              </a:solidFill>
            </a:endParaRPr>
          </a:p>
          <a:p>
            <a:pPr lvl="0"/>
            <a:r>
              <a:rPr lang="ru-RU" sz="3400" b="1" dirty="0">
                <a:solidFill>
                  <a:schemeClr val="tx1"/>
                </a:solidFill>
              </a:rPr>
              <a:t>Синонимы – это слова, противоположные по своему лексическому </a:t>
            </a:r>
            <a:r>
              <a:rPr lang="ru-RU" sz="3400" b="1" dirty="0" smtClean="0">
                <a:solidFill>
                  <a:schemeClr val="tx1"/>
                </a:solidFill>
              </a:rPr>
              <a:t>значению. </a:t>
            </a:r>
            <a:endParaRPr lang="ru-RU" sz="3400" b="1" dirty="0">
              <a:solidFill>
                <a:schemeClr val="tx1"/>
              </a:solidFill>
            </a:endParaRPr>
          </a:p>
          <a:p>
            <a:pPr lvl="0"/>
            <a:r>
              <a:rPr lang="ru-RU" sz="3400" b="1" dirty="0">
                <a:solidFill>
                  <a:schemeClr val="tx1"/>
                </a:solidFill>
              </a:rPr>
              <a:t>В предложении: </a:t>
            </a:r>
            <a:r>
              <a:rPr lang="ru-RU" sz="3400" b="1" i="1" dirty="0">
                <a:solidFill>
                  <a:schemeClr val="tx1"/>
                </a:solidFill>
              </a:rPr>
              <a:t>Величина монумента поразила нас своим величием.</a:t>
            </a:r>
            <a:r>
              <a:rPr lang="ru-RU" sz="3400" b="1" dirty="0">
                <a:solidFill>
                  <a:schemeClr val="tx1"/>
                </a:solidFill>
              </a:rPr>
              <a:t> Лексическая ошибка: </a:t>
            </a:r>
            <a:r>
              <a:rPr lang="ru-RU" sz="3400" b="1" dirty="0" smtClean="0">
                <a:solidFill>
                  <a:schemeClr val="tx1"/>
                </a:solidFill>
              </a:rPr>
              <a:t>тавтология.</a:t>
            </a:r>
            <a:endParaRPr lang="ru-RU" sz="3400" b="1" dirty="0">
              <a:solidFill>
                <a:schemeClr val="tx1"/>
              </a:solidFill>
            </a:endParaRPr>
          </a:p>
          <a:p>
            <a:pPr lvl="0"/>
            <a:r>
              <a:rPr lang="ru-RU" sz="3400" b="1" dirty="0">
                <a:solidFill>
                  <a:schemeClr val="tx1"/>
                </a:solidFill>
              </a:rPr>
              <a:t>«Ломать голову» – это устойчивое словосочетание русского </a:t>
            </a:r>
            <a:r>
              <a:rPr lang="ru-RU" sz="3400" b="1" dirty="0" smtClean="0">
                <a:solidFill>
                  <a:schemeClr val="tx1"/>
                </a:solidFill>
              </a:rPr>
              <a:t>языка.</a:t>
            </a:r>
            <a:endParaRPr lang="ru-RU" sz="3400" b="1" dirty="0">
              <a:solidFill>
                <a:schemeClr val="tx1"/>
              </a:solidFill>
            </a:endParaRPr>
          </a:p>
          <a:p>
            <a:pPr lvl="0"/>
            <a:r>
              <a:rPr lang="ru-RU" sz="3400" b="1" dirty="0">
                <a:solidFill>
                  <a:schemeClr val="tx1"/>
                </a:solidFill>
              </a:rPr>
              <a:t>Слова синонимы: уныние – </a:t>
            </a:r>
            <a:r>
              <a:rPr lang="ru-RU" sz="3400" b="1" dirty="0" smtClean="0">
                <a:solidFill>
                  <a:schemeClr val="tx1"/>
                </a:solidFill>
              </a:rPr>
              <a:t>радость.</a:t>
            </a:r>
            <a:endParaRPr lang="ru-RU" sz="3400" b="1" dirty="0">
              <a:solidFill>
                <a:schemeClr val="tx1"/>
              </a:solidFill>
            </a:endParaRPr>
          </a:p>
          <a:p>
            <a:endParaRPr lang="ru-RU" sz="2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4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1" y="624110"/>
            <a:ext cx="9858692" cy="78178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Итоговый ответ: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3494494"/>
              </p:ext>
            </p:extLst>
          </p:nvPr>
        </p:nvGraphicFramePr>
        <p:xfrm>
          <a:off x="5109210" y="1565911"/>
          <a:ext cx="2914650" cy="4926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1550"/>
                <a:gridCol w="1943100"/>
              </a:tblGrid>
              <a:tr h="61579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effectLst/>
                        </a:rPr>
                        <a:t>1.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61579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effectLst/>
                        </a:rPr>
                        <a:t>2.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61579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effectLst/>
                        </a:rPr>
                        <a:t>3.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61579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effectLst/>
                        </a:rPr>
                        <a:t>4.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61579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effectLst/>
                        </a:rPr>
                        <a:t>5.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61579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effectLst/>
                        </a:rPr>
                        <a:t>6.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61579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effectLst/>
                        </a:rPr>
                        <a:t>7.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61579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effectLst/>
                        </a:rPr>
                        <a:t>8.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557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accent1"/>
                </a:solidFill>
              </a:rPr>
              <a:t>Вопросы для знатоков</a:t>
            </a:r>
          </a:p>
        </p:txBody>
      </p:sp>
      <p:pic>
        <p:nvPicPr>
          <p:cNvPr id="2050" name="Picture 2" descr="https://yt3.ggpht.com/a/AATXAJyAtixpK4OJ0NzrF4T4-d8izLEUdjaBtAIDYQ=s900-c-k-c0xffffffff-no-rj-m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1905000"/>
            <a:ext cx="5979575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2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3973" y="178340"/>
            <a:ext cx="9420639" cy="86179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1"/>
                </a:solidFill>
              </a:rPr>
              <a:t>Фразеологический словарик</a:t>
            </a:r>
            <a:endParaRPr lang="ru-RU" sz="4400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0200" y="1040130"/>
            <a:ext cx="10481309" cy="581787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Яблоко раздора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то, что порождает ссору, раздор, предмет раздора [по древне-греч. сказанию о яблоке, преподнесенном Парисом богине Афродите, как приз за красоту, и послужившем причиной раздора между нею и богинями Герой и Афиной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],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из мухи слона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(разг.) — крайне преувеличивать, представлять мелочь и ничтожное имеющим крупное значение, 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Не в своей тарелке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неуютно, дискомфортно; не на должном месте, вне привычной обстановки; в плохом расположении духа, не в настроении (без отриц., реже, — в хорошем расположении духа, в настроении), 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Краеугольный камень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(книжн. ритор.) — основа, главная идея, исходная точка зрения [ 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угловой камень в основании постройки; библейское выражение.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иудейским преданиям, в Святая святых Храма Соломона находилась скала, считающаяся краеугольным камнем мироздания.], 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грызть гранит науки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(разг.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экспрес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 — усердно изучать какую-либо науку.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Ставшие крылатыми слова из доклада одного из вождей Октябрьской революции 1917 года — Льва Давидовича Троцкого (1879 — 1940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На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Всероссийском съезде Российского коммунистического союза молодёжи (РКСМ), происходившем в 1922 году, он сказал: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«Наука не простая вещь, и общественная наука в том числе, — это гранит, и его надо грызть молодыми зубами. Учитесь, грызите молодыми зубами гранит науки, закаляйтесь и готовьтесь на смену!»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521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120" y="246920"/>
            <a:ext cx="10824209" cy="1536160"/>
          </a:xfrm>
        </p:spPr>
        <p:txBody>
          <a:bodyPr>
            <a:noAutofit/>
          </a:bodyPr>
          <a:lstStyle/>
          <a:p>
            <a:pPr lvl="0" algn="ctr"/>
            <a:r>
              <a:rPr lang="ru-RU" sz="4800" b="1" dirty="0">
                <a:solidFill>
                  <a:schemeClr val="accent1"/>
                </a:solidFill>
              </a:rPr>
              <a:t>Путь к знаниям через исследование</a:t>
            </a:r>
            <a:r>
              <a:rPr lang="ru-RU" sz="4800" dirty="0">
                <a:solidFill>
                  <a:schemeClr val="accent1"/>
                </a:solidFill>
              </a:rPr>
              <a:t> 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1026" name="Picture 2" descr="https://c7.hotpng.com/preview/92/380/40/management-non-profit-organisation-business-public-board-of-directors-busines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421" y="2430780"/>
            <a:ext cx="6159606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64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275</TotalTime>
  <Words>1253</Words>
  <Application>Microsoft Office PowerPoint</Application>
  <PresentationFormat>Широкоэкранный</PresentationFormat>
  <Paragraphs>150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7" baseType="lpstr">
      <vt:lpstr>Arial</vt:lpstr>
      <vt:lpstr>Calibri</vt:lpstr>
      <vt:lpstr>Century Gothic</vt:lpstr>
      <vt:lpstr>Times New Roman</vt:lpstr>
      <vt:lpstr>Wingdings 3</vt:lpstr>
      <vt:lpstr>Легкий дым</vt:lpstr>
      <vt:lpstr>Урок родного языка по теме «Русская фразеология. Роль фразеологизмов в художественных произведениях».</vt:lpstr>
      <vt:lpstr>Презентация PowerPoint</vt:lpstr>
      <vt:lpstr>     «Неправильное употребление слов ведет за собой ошибки в области мысли и потом в практике жизни.»                                                  Д.И. Писарев </vt:lpstr>
      <vt:lpstr>Презентация PowerPoint</vt:lpstr>
      <vt:lpstr>«Согласен(а) - не согласен(а)»</vt:lpstr>
      <vt:lpstr>Итоговый ответ:  </vt:lpstr>
      <vt:lpstr>Вопросы для знатоков</vt:lpstr>
      <vt:lpstr>Фразеологический словарик</vt:lpstr>
      <vt:lpstr>Путь к знаниям через исследование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в парах</vt:lpstr>
      <vt:lpstr>Задание: к фразеологическим оборотам подберите фразеологизмы – синонимы. </vt:lpstr>
      <vt:lpstr>Проверка</vt:lpstr>
      <vt:lpstr>Задание: к данным устойчивым выражениям подберите антонимы. </vt:lpstr>
      <vt:lpstr>Проверка</vt:lpstr>
      <vt:lpstr>Презентация PowerPoint</vt:lpstr>
      <vt:lpstr>Шиворот-навыворот</vt:lpstr>
      <vt:lpstr>Кричать во всю Ивановскую</vt:lpstr>
      <vt:lpstr>Козырять, ходить козырем</vt:lpstr>
      <vt:lpstr>Работа по культуре речи  </vt:lpstr>
      <vt:lpstr>«Я корректор»</vt:lpstr>
      <vt:lpstr>Творческая работа </vt:lpstr>
      <vt:lpstr>Презентация PowerPoint</vt:lpstr>
      <vt:lpstr>Презентация PowerPoint</vt:lpstr>
      <vt:lpstr>Информация о домашнем задании. Три уровня</vt:lpstr>
      <vt:lpstr>Рефлексия Прием «два ключевых слова»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34</cp:revision>
  <dcterms:created xsi:type="dcterms:W3CDTF">2020-12-09T17:50:46Z</dcterms:created>
  <dcterms:modified xsi:type="dcterms:W3CDTF">2020-12-14T19:05:01Z</dcterms:modified>
</cp:coreProperties>
</file>