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303" r:id="rId2"/>
    <p:sldId id="298" r:id="rId3"/>
    <p:sldId id="258" r:id="rId4"/>
    <p:sldId id="260" r:id="rId5"/>
    <p:sldId id="261" r:id="rId6"/>
    <p:sldId id="262" r:id="rId7"/>
    <p:sldId id="265" r:id="rId8"/>
    <p:sldId id="266" r:id="rId9"/>
    <p:sldId id="271" r:id="rId10"/>
    <p:sldId id="273" r:id="rId11"/>
    <p:sldId id="272" r:id="rId12"/>
    <p:sldId id="269" r:id="rId13"/>
    <p:sldId id="274" r:id="rId14"/>
    <p:sldId id="277" r:id="rId15"/>
    <p:sldId id="279" r:id="rId16"/>
    <p:sldId id="280" r:id="rId17"/>
    <p:sldId id="281" r:id="rId18"/>
    <p:sldId id="282" r:id="rId19"/>
    <p:sldId id="285" r:id="rId20"/>
    <p:sldId id="287" r:id="rId21"/>
    <p:sldId id="289" r:id="rId22"/>
    <p:sldId id="295" r:id="rId23"/>
    <p:sldId id="29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FFFF00"/>
    <a:srgbClr val="000099"/>
    <a:srgbClr val="006666"/>
    <a:srgbClr val="9900CC"/>
    <a:srgbClr val="990099"/>
    <a:srgbClr val="FB251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5" autoAdjust="0"/>
    <p:restoredTop sz="94660"/>
  </p:normalViewPr>
  <p:slideViewPr>
    <p:cSldViewPr>
      <p:cViewPr>
        <p:scale>
          <a:sx n="40" d="100"/>
          <a:sy n="40" d="100"/>
        </p:scale>
        <p:origin x="-912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E62BD68-1EC5-4125-92DC-14C720045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E1F4D2-50FE-4662-B117-36D3EDA556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D30C6D-93DC-4D7D-B753-732F3B2984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88E45-8EF4-4B21-B040-4FF4A953E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797327"/>
      </p:ext>
    </p:extLst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B4BC9-5A32-4DD0-A54B-6DA79090E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730372"/>
      </p:ext>
    </p:extLst>
  </p:cSld>
  <p:clrMapOvr>
    <a:masterClrMapping/>
  </p:clrMapOvr>
  <p:transition spd="med">
    <p:wheel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135F80-EEB7-47F7-BE42-A55241F0B8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0D62E2-2C24-4A30-A97C-B89925F8F1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09E2E1-CA16-4E0E-BD46-F6171F80A0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EC825-55AC-48A8-A80B-FD9845FDC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2B7BB2-8EA6-4717-9206-8B57200F44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CE3820-8936-4D07-AE68-74AB2D7D1C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845203DD-814F-4B22-BD8C-0BD678DFB8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547E582C-B4AC-46A8-ACD1-33A608722F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6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8F7062DD-F3F0-4FC0-A624-461F4FE0E2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ransition spd="med">
    <p:wheel/>
    <p:sndAc>
      <p:stSnd>
        <p:snd r:embed="rId15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3.xml"/><Relationship Id="rId4" Type="http://schemas.openxmlformats.org/officeDocument/2006/relationships/image" Target="../../../Program%20Files/G&amp;H/Pic/All/184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1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8000" smtClean="0">
                <a:solidFill>
                  <a:srgbClr val="FB2515"/>
                </a:solidFill>
                <a:latin typeface="Monotype Corsiva" pitchFamily="66" charset="0"/>
              </a:rPr>
              <a:t>Родное Приморье</a:t>
            </a:r>
          </a:p>
        </p:txBody>
      </p:sp>
      <p:pic>
        <p:nvPicPr>
          <p:cNvPr id="2050" name="Picture 6" descr="primkraii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253" y="2119313"/>
            <a:ext cx="3272857" cy="3603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765175"/>
            <a:ext cx="8540750" cy="5832475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latin typeface="Bookman Old Style" panose="02050604050505020204" pitchFamily="18" charset="0"/>
              </a:rPr>
              <a:t>8. Самый </a:t>
            </a:r>
            <a:r>
              <a:rPr lang="ru-RU" sz="4400" dirty="0" smtClean="0">
                <a:latin typeface="Bookman Old Style" panose="02050604050505020204" pitchFamily="18" charset="0"/>
              </a:rPr>
              <a:t>крупный залив у берегов Приморья:</a:t>
            </a:r>
            <a:br>
              <a:rPr lang="ru-RU" sz="4400" dirty="0" smtClean="0">
                <a:latin typeface="Bookman Old Style" panose="02050604050505020204" pitchFamily="18" charset="0"/>
              </a:rPr>
            </a:br>
            <a:endParaRPr lang="ru-RU" sz="4400" dirty="0" smtClean="0">
              <a:latin typeface="Bookman Old Style" panose="02050604050505020204" pitchFamily="18" charset="0"/>
            </a:endParaRPr>
          </a:p>
          <a:p>
            <a:pPr marL="609600" indent="-609600" algn="ctr" eaLnBrk="1" hangingPunct="1">
              <a:buClrTx/>
              <a:buFont typeface="Wingdings" pitchFamily="2" charset="2"/>
              <a:buAutoNum type="arabicParenR"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Амурский;</a:t>
            </a:r>
          </a:p>
          <a:p>
            <a:pPr marL="609600" indent="-609600" algn="ctr" eaLnBrk="1" hangingPunct="1">
              <a:buClrTx/>
              <a:buFont typeface="Wingdings" pitchFamily="2" charset="2"/>
              <a:buAutoNum type="arabicParenR"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Восток;</a:t>
            </a:r>
          </a:p>
          <a:p>
            <a:pPr marL="609600" indent="-609600" algn="ctr" eaLnBrk="1" hangingPunct="1">
              <a:buClrTx/>
              <a:buFont typeface="Wingdings" pitchFamily="2" charset="2"/>
              <a:buAutoNum type="arabicParenR"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Петра Великого.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Rot="1" noChangeArrowheads="1"/>
          </p:cNvSpPr>
          <p:nvPr>
            <p:ph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827584" y="692696"/>
            <a:ext cx="7920037" cy="5616624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dirty="0" smtClean="0">
                <a:latin typeface="Bookman Old Style" panose="02050604050505020204" pitchFamily="18" charset="0"/>
              </a:rPr>
              <a:t>9. В </a:t>
            </a:r>
            <a:r>
              <a:rPr lang="ru-RU" sz="3200" dirty="0" smtClean="0">
                <a:latin typeface="Bookman Old Style" panose="02050604050505020204" pitchFamily="18" charset="0"/>
              </a:rPr>
              <a:t>годы Великой Отечественной войны из древесины этого дерева производили подшипники для катеров, которые служили в 1.5 раза дольше чугунных. Сухая древесина этого дерева тонет. </a:t>
            </a:r>
            <a:r>
              <a:rPr lang="ru-RU" sz="32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От доски, сделанной из древесины этого дерева, отскакивает пуля. Живет это дерево до 350 лет, в основном на юге Приморья. Его называют "железное дерево".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1) </a:t>
            </a:r>
            <a:r>
              <a:rPr lang="ru-RU" sz="4000" i="1" dirty="0" smtClean="0">
                <a:latin typeface="Bookman Old Style" panose="02050604050505020204" pitchFamily="18" charset="0"/>
              </a:rPr>
              <a:t>Береза </a:t>
            </a:r>
            <a:r>
              <a:rPr lang="ru-RU" sz="4000" i="1" dirty="0" smtClean="0">
                <a:latin typeface="Bookman Old Style" panose="02050604050505020204" pitchFamily="18" charset="0"/>
              </a:rPr>
              <a:t>Шмидта;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2) тис остроконечный;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3) бархат </a:t>
            </a:r>
            <a:r>
              <a:rPr lang="ru-RU" sz="4000" i="1" dirty="0" smtClean="0">
                <a:latin typeface="Bookman Old Style" panose="02050604050505020204" pitchFamily="18" charset="0"/>
              </a:rPr>
              <a:t>амурский.</a:t>
            </a:r>
            <a:endParaRPr lang="ru-RU" sz="4000" b="1" i="1" dirty="0" smtClean="0">
              <a:latin typeface="Bookman Old Style" panose="02050604050505020204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4000" i="1" dirty="0" smtClean="0">
              <a:latin typeface="Bookman Old Style" panose="02050604050505020204" pitchFamily="18" charset="0"/>
            </a:endParaRPr>
          </a:p>
        </p:txBody>
      </p:sp>
      <p:pic>
        <p:nvPicPr>
          <p:cNvPr id="35849" name="Picture 9" descr="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Waterfall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755425" cy="5870575"/>
          </a:xfrm>
        </p:spPr>
      </p:pic>
      <p:sp>
        <p:nvSpPr>
          <p:cNvPr id="3277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3568" y="620688"/>
            <a:ext cx="7920880" cy="5400600"/>
          </a:xfrm>
        </p:spPr>
        <p:txBody>
          <a:bodyPr>
            <a:normAutofit lnSpcReduction="10000"/>
          </a:bodyPr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54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10. Приморской </a:t>
            </a:r>
            <a:r>
              <a:rPr lang="ru-RU" sz="54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орхидеей называют: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1) венерин башмачок;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2) фиалку </a:t>
            </a:r>
            <a:r>
              <a:rPr lang="ru-RU" sz="4400" b="1" i="1" dirty="0" err="1" smtClean="0">
                <a:solidFill>
                  <a:schemeClr val="bg1"/>
                </a:solidFill>
                <a:latin typeface="Bookman Old Style" panose="02050604050505020204" pitchFamily="18" charset="0"/>
              </a:rPr>
              <a:t>Патрэна</a:t>
            </a:r>
            <a:r>
              <a:rPr lang="ru-RU" sz="4400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;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3) лилию </a:t>
            </a:r>
            <a:r>
              <a:rPr lang="ru-RU" sz="4400" b="1" i="1" dirty="0" err="1" smtClean="0">
                <a:solidFill>
                  <a:schemeClr val="bg1"/>
                </a:solidFill>
                <a:latin typeface="Bookman Old Style" panose="02050604050505020204" pitchFamily="18" charset="0"/>
              </a:rPr>
              <a:t>ложнотигровую</a:t>
            </a:r>
            <a:r>
              <a:rPr lang="ru-RU" sz="44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.</a:t>
            </a:r>
            <a:endParaRPr lang="ru-RU" sz="4400" b="1" i="1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endParaRPr lang="ru-RU" sz="4400" b="1" i="1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692150"/>
            <a:ext cx="8540750" cy="540702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latin typeface="Bookman Old Style" panose="02050604050505020204" pitchFamily="18" charset="0"/>
              </a:rPr>
              <a:t>11. Крупная </a:t>
            </a:r>
            <a:r>
              <a:rPr lang="ru-RU" sz="4400" dirty="0" smtClean="0">
                <a:latin typeface="Bookman Old Style" panose="02050604050505020204" pitchFamily="18" charset="0"/>
              </a:rPr>
              <a:t>змея, достигает до двух метров длиной. Прекрасно лазает по деревьям и часто живет в дуплах высоко над землей.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i="1" dirty="0" smtClean="0">
                <a:latin typeface="Bookman Old Style" panose="02050604050505020204" pitchFamily="18" charset="0"/>
              </a:rPr>
              <a:t>1) Амурский </a:t>
            </a:r>
            <a:r>
              <a:rPr lang="ru-RU" sz="4000" b="1" i="1" dirty="0" smtClean="0">
                <a:latin typeface="Bookman Old Style" panose="02050604050505020204" pitchFamily="18" charset="0"/>
              </a:rPr>
              <a:t>полоз</a:t>
            </a:r>
            <a:endParaRPr lang="ru-RU" sz="4000" b="1" i="1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i="1" dirty="0" smtClean="0">
                <a:latin typeface="Bookman Old Style" panose="02050604050505020204" pitchFamily="18" charset="0"/>
              </a:rPr>
              <a:t>2) Тигровый </a:t>
            </a:r>
            <a:r>
              <a:rPr lang="ru-RU" sz="4000" b="1" i="1" dirty="0" smtClean="0">
                <a:latin typeface="Bookman Old Style" panose="02050604050505020204" pitchFamily="18" charset="0"/>
              </a:rPr>
              <a:t>уж</a:t>
            </a:r>
            <a:endParaRPr lang="ru-RU" sz="4000" b="1" i="1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i="1" dirty="0" smtClean="0">
                <a:latin typeface="Bookman Old Style" panose="02050604050505020204" pitchFamily="18" charset="0"/>
              </a:rPr>
              <a:t>3) </a:t>
            </a:r>
            <a:r>
              <a:rPr lang="ru-RU" sz="4000" b="1" i="1" dirty="0">
                <a:latin typeface="Bookman Old Style" panose="02050604050505020204" pitchFamily="18" charset="0"/>
              </a:rPr>
              <a:t>Щ</a:t>
            </a:r>
            <a:r>
              <a:rPr lang="ru-RU" sz="4000" b="1" i="1" dirty="0" smtClean="0">
                <a:latin typeface="Bookman Old Style" panose="02050604050505020204" pitchFamily="18" charset="0"/>
              </a:rPr>
              <a:t>итомордник</a:t>
            </a:r>
            <a:endParaRPr lang="ru-RU" sz="4000" b="1" i="1" dirty="0" smtClean="0">
              <a:latin typeface="Bookman Old Style" panose="02050604050505020204" pitchFamily="18" charset="0"/>
            </a:endParaRPr>
          </a:p>
        </p:txBody>
      </p:sp>
      <p:pic>
        <p:nvPicPr>
          <p:cNvPr id="37894" name="Picture 6" descr="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35" y="2413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332656"/>
            <a:ext cx="9144000" cy="5765800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latin typeface="Bookman Old Style" panose="02050604050505020204" pitchFamily="18" charset="0"/>
              </a:rPr>
              <a:t>12. Это </a:t>
            </a:r>
            <a:r>
              <a:rPr lang="ru-RU" sz="3600" dirty="0" smtClean="0">
                <a:latin typeface="Bookman Old Style" panose="02050604050505020204" pitchFamily="18" charset="0"/>
              </a:rPr>
              <a:t>животное </a:t>
            </a:r>
            <a:r>
              <a:rPr lang="ru-RU" sz="3600" dirty="0" smtClean="0">
                <a:latin typeface="Bookman Old Style" panose="02050604050505020204" pitchFamily="18" charset="0"/>
              </a:rPr>
              <a:t>прекрасно </a:t>
            </a:r>
            <a:r>
              <a:rPr lang="ru-RU" sz="3600" dirty="0" smtClean="0">
                <a:latin typeface="Bookman Old Style" panose="02050604050505020204" pitchFamily="18" charset="0"/>
              </a:rPr>
              <a:t>лазит по деревьям. Умеет распластаться на древесном стволе.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latin typeface="Bookman Old Style" panose="02050604050505020204" pitchFamily="18" charset="0"/>
              </a:rPr>
              <a:t>Любит бросаться сверху на добычу. Кроме этого, добывает "гоном" различных копытных. Имеет большую скорость бега. Живет в смешанных лесах. Обладает красивым золотисто-палево-желтым мехом с интенсивно черными пятнами. Хищник.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b="1" i="1" dirty="0" smtClean="0">
                <a:latin typeface="Bookman Old Style" panose="02050604050505020204" pitchFamily="18" charset="0"/>
              </a:rPr>
              <a:t>1) Амурский тигр,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b="1" i="1" dirty="0" smtClean="0">
                <a:latin typeface="Bookman Old Style" panose="02050604050505020204" pitchFamily="18" charset="0"/>
              </a:rPr>
              <a:t>2) Кот амурский лесной,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000" b="1" i="1" dirty="0" smtClean="0">
                <a:latin typeface="Bookman Old Style" panose="02050604050505020204" pitchFamily="18" charset="0"/>
              </a:rPr>
              <a:t>3) Леопард восточноазиатский</a:t>
            </a:r>
            <a:r>
              <a:rPr lang="ru-RU" sz="4000" b="1" i="1" dirty="0" smtClean="0">
                <a:latin typeface="Times New Roman" pitchFamily="18" charset="0"/>
              </a:rPr>
              <a:t>.</a:t>
            </a:r>
          </a:p>
        </p:txBody>
      </p:sp>
      <p:pic>
        <p:nvPicPr>
          <p:cNvPr id="40967" name="Picture 7" descr="1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1625" y="549275"/>
            <a:ext cx="8842375" cy="5622925"/>
          </a:xfrm>
        </p:spPr>
        <p:txBody>
          <a:bodyPr>
            <a:normAutofit fontScale="92500" lnSpcReduction="10000"/>
          </a:bodyPr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latin typeface="Bookman Old Style" panose="02050604050505020204" pitchFamily="18" charset="0"/>
              </a:rPr>
              <a:t>13. Зимой </a:t>
            </a:r>
            <a:r>
              <a:rPr lang="ru-RU" sz="4400" dirty="0" smtClean="0">
                <a:latin typeface="Bookman Old Style" panose="02050604050505020204" pitchFamily="18" charset="0"/>
              </a:rPr>
              <a:t>лед в Японском море: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1) покрывает все Японское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море;</a:t>
            </a: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2) покрывает очень узкую полосу вдоль побережья Приморья;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3) покрывает очень широкую полосу вдоль побережья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Приморья.</a:t>
            </a: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sz="4400" i="1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549275"/>
            <a:ext cx="8540750" cy="5255989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b="1" dirty="0" smtClean="0">
                <a:latin typeface="Bookman Old Style" panose="02050604050505020204" pitchFamily="18" charset="0"/>
              </a:rPr>
              <a:t>14. Главной </a:t>
            </a:r>
            <a:r>
              <a:rPr lang="ru-RU" sz="4800" b="1" dirty="0" smtClean="0">
                <a:latin typeface="Bookman Old Style" panose="02050604050505020204" pitchFamily="18" charset="0"/>
              </a:rPr>
              <a:t>рекой Приморского края является: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800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1) Раздольная;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2) Туманная;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3)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Уссури. </a:t>
            </a:r>
            <a:endParaRPr lang="ru-RU" sz="4400" b="1" i="1" dirty="0" smtClean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0" descr="1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908050"/>
            <a:ext cx="8540750" cy="5191125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latin typeface="Bookman Old Style" panose="02050604050505020204" pitchFamily="18" charset="0"/>
              </a:rPr>
              <a:t>15. Крупнейшее </a:t>
            </a:r>
            <a:r>
              <a:rPr lang="ru-RU" sz="4800" dirty="0" smtClean="0">
                <a:latin typeface="Bookman Old Style" panose="02050604050505020204" pitchFamily="18" charset="0"/>
              </a:rPr>
              <a:t>озеро с соленой водой в крае: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1)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Птичье;</a:t>
            </a: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2)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Гусиное;</a:t>
            </a: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3) </a:t>
            </a:r>
            <a:r>
              <a:rPr lang="ru-RU" sz="4400" b="1" i="1" dirty="0" err="1" smtClean="0">
                <a:latin typeface="Bookman Old Style" panose="02050604050505020204" pitchFamily="18" charset="0"/>
              </a:rPr>
              <a:t>Ханка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	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.</a:t>
            </a:r>
            <a:endParaRPr lang="ru-RU" sz="4400" b="1" i="1" dirty="0" smtClean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5" descr="1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Rectangle 6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549275"/>
            <a:ext cx="9144000" cy="55499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latin typeface="Bookman Old Style" panose="02050604050505020204" pitchFamily="18" charset="0"/>
              </a:rPr>
              <a:t>16. В </a:t>
            </a:r>
            <a:r>
              <a:rPr lang="ru-RU" sz="4800" dirty="0" smtClean="0">
                <a:latin typeface="Bookman Old Style" panose="02050604050505020204" pitchFamily="18" charset="0"/>
              </a:rPr>
              <a:t>Дальневосточный морской заповедник заплывает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белокрылая морская свинья. Это: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1) Кит;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2) Дельфин;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3) Касатка.</a:t>
            </a:r>
          </a:p>
        </p:txBody>
      </p:sp>
      <p:pic>
        <p:nvPicPr>
          <p:cNvPr id="46091" name="Picture 11" descr="Ново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7" r="33719" b="50517"/>
          <a:stretch>
            <a:fillRect/>
          </a:stretch>
        </p:blipFill>
        <p:spPr bwMode="auto">
          <a:xfrm>
            <a:off x="1115616" y="0"/>
            <a:ext cx="7343775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1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6" y="144379"/>
            <a:ext cx="9394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Rectangle 6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51520" y="332656"/>
            <a:ext cx="9126319" cy="6172042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latin typeface="Bookman Old Style" panose="02050604050505020204" pitchFamily="18" charset="0"/>
              </a:rPr>
              <a:t>17. Из</a:t>
            </a:r>
            <a:r>
              <a:rPr lang="ru-RU" sz="4800" b="1" dirty="0" smtClean="0">
                <a:latin typeface="Bookman Old Style" panose="02050604050505020204" pitchFamily="18" charset="0"/>
              </a:rPr>
              <a:t> </a:t>
            </a:r>
            <a:r>
              <a:rPr lang="ru-RU" sz="4800" dirty="0" smtClean="0">
                <a:latin typeface="Bookman Old Style" panose="02050604050505020204" pitchFamily="18" charset="0"/>
              </a:rPr>
              <a:t>месторождений каменного угля наибольшее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промышленное значение имеет:</a:t>
            </a:r>
            <a:endParaRPr lang="ru-RU" sz="4800" b="1" dirty="0" smtClean="0">
              <a:latin typeface="Bookman Old Style" panose="02050604050505020204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             1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) </a:t>
            </a:r>
            <a:r>
              <a:rPr lang="ru-RU" sz="4800" b="1" i="1" dirty="0" err="1" smtClean="0">
                <a:latin typeface="Bookman Old Style" panose="02050604050505020204" pitchFamily="18" charset="0"/>
              </a:rPr>
              <a:t>Липовецкое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;  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             2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) Партизанское;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           3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) </a:t>
            </a:r>
            <a:r>
              <a:rPr lang="ru-RU" sz="4800" b="1" i="1" dirty="0" err="1" smtClean="0">
                <a:latin typeface="Bookman Old Style" panose="02050604050505020204" pitchFamily="18" charset="0"/>
              </a:rPr>
              <a:t>Подгородненское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.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340768"/>
            <a:ext cx="6196405" cy="438230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  <a:effectLst/>
              </a:rPr>
              <a:t>1</a:t>
            </a: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  <a:effectLst/>
                <a:latin typeface="Bookman Old Style" panose="02050604050505020204" pitchFamily="18" charset="0"/>
              </a:rPr>
              <a:t>. Необходимо дать правильный ответ на вопрос.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  <a:effectLst/>
                <a:latin typeface="Bookman Old Style" panose="02050604050505020204" pitchFamily="18" charset="0"/>
              </a:rPr>
              <a:t>2. Один правильный ответ – 1 балл.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  <a:effectLst/>
                <a:latin typeface="Bookman Old Style" panose="02050604050505020204" pitchFamily="18" charset="0"/>
              </a:rPr>
              <a:t>3. Максимальное количество баллов за этап - </a:t>
            </a:r>
            <a:endParaRPr lang="ru-RU" sz="2800" dirty="0">
              <a:solidFill>
                <a:schemeClr val="tx2">
                  <a:lumMod val="10000"/>
                </a:schemeClr>
              </a:solidFill>
              <a:effectLst/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908050"/>
            <a:ext cx="8540750" cy="51911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latin typeface="Bookman Old Style" panose="02050604050505020204" pitchFamily="18" charset="0"/>
              </a:rPr>
              <a:t>18. Чье </a:t>
            </a:r>
            <a:r>
              <a:rPr lang="ru-RU" sz="4800" dirty="0" smtClean="0">
                <a:latin typeface="Bookman Old Style" panose="02050604050505020204" pitchFamily="18" charset="0"/>
              </a:rPr>
              <a:t>имя носят горы на юге Сихотэ-Алиня: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800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1)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Арсеньева;</a:t>
            </a: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2)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Пржевальского;</a:t>
            </a: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3)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Макарова.</a:t>
            </a:r>
            <a:endParaRPr lang="ru-RU" sz="4400" b="1" i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../../../Program%20Files/G&amp;H/Pic/All/184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2" b="18079"/>
          <a:stretch>
            <a:fillRect/>
          </a:stretch>
        </p:blipFill>
        <p:spPr bwMode="auto">
          <a:xfrm>
            <a:off x="4640492" y="3356992"/>
            <a:ext cx="4503508" cy="3393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Rectangle 3"/>
          <p:cNvSpPr>
            <a:spLocks noGrp="1" noRot="1" noChangeArrowheads="1"/>
          </p:cNvSpPr>
          <p:nvPr>
            <p:ph/>
          </p:nvPr>
        </p:nvSpPr>
        <p:spPr>
          <a:xfrm>
            <a:off x="0" y="764704"/>
            <a:ext cx="8540750" cy="4824536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latin typeface="Bookman Old Style" panose="02050604050505020204" pitchFamily="18" charset="0"/>
              </a:rPr>
              <a:t>19. Самые </a:t>
            </a:r>
            <a:r>
              <a:rPr lang="ru-RU" sz="4800" dirty="0" smtClean="0">
                <a:latin typeface="Bookman Old Style" panose="02050604050505020204" pitchFamily="18" charset="0"/>
              </a:rPr>
              <a:t>высокие в крае водопады находятся на: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800" b="1" dirty="0" smtClean="0">
              <a:latin typeface="Bookman Old Style" panose="02050604050505020204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1) Борисовском плато;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2) </a:t>
            </a:r>
            <a:r>
              <a:rPr lang="ru-RU" sz="4800" b="1" i="1" dirty="0" err="1" smtClean="0">
                <a:latin typeface="Bookman Old Style" panose="02050604050505020204" pitchFamily="18" charset="0"/>
              </a:rPr>
              <a:t>Шкотовском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 плато;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3) Спасских увалах.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39552" y="548680"/>
            <a:ext cx="8302823" cy="5550495"/>
          </a:xfrm>
        </p:spPr>
        <p:txBody>
          <a:bodyPr>
            <a:normAutofit/>
          </a:bodyPr>
          <a:lstStyle/>
          <a:p>
            <a:pPr marL="0" indent="0" eaLnBrk="1" hangingPunct="1">
              <a:buClrTx/>
              <a:buNone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20. </a:t>
            </a:r>
          </a:p>
          <a:p>
            <a:pPr marL="742950" indent="-742950" eaLnBrk="1" hangingPunct="1">
              <a:buClrTx/>
              <a:buFont typeface="+mj-lt"/>
              <a:buAutoNum type="arabicPeriod"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В </a:t>
            </a:r>
            <a:r>
              <a:rPr lang="ru-RU" sz="4000" i="1" dirty="0" smtClean="0">
                <a:latin typeface="Bookman Old Style" panose="02050604050505020204" pitchFamily="18" charset="0"/>
              </a:rPr>
              <a:t>каком году </a:t>
            </a:r>
            <a:r>
              <a:rPr lang="ru-RU" sz="4000" i="1" dirty="0" smtClean="0">
                <a:latin typeface="Bookman Old Style" panose="02050604050505020204" pitchFamily="18" charset="0"/>
              </a:rPr>
              <a:t>был основан город Артем?</a:t>
            </a:r>
            <a:endParaRPr lang="ru-RU" sz="4000" i="1" dirty="0" smtClean="0">
              <a:latin typeface="Bookman Old Style" panose="02050604050505020204" pitchFamily="18" charset="0"/>
            </a:endParaRPr>
          </a:p>
          <a:p>
            <a:pPr marL="742950" indent="-742950" eaLnBrk="1" hangingPunct="1">
              <a:buClrTx/>
              <a:buFont typeface="+mj-lt"/>
              <a:buAutoNum type="arabicPeriod"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На чем специализируется хозяйство города?</a:t>
            </a:r>
          </a:p>
          <a:p>
            <a:pPr marL="742950" indent="-742950" eaLnBrk="1" hangingPunct="1">
              <a:buClrTx/>
              <a:buFont typeface="+mj-lt"/>
              <a:buAutoNum type="arabicPeriod"/>
              <a:defRPr/>
            </a:pPr>
            <a:r>
              <a:rPr lang="ru-RU" sz="4000" i="1" dirty="0" smtClean="0">
                <a:latin typeface="Bookman Old Style" panose="02050604050505020204" pitchFamily="18" charset="0"/>
              </a:rPr>
              <a:t>Назовите любые достопримечательности города.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724128" y="1916832"/>
            <a:ext cx="194421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1938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Rectangle 6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827584" y="1052736"/>
            <a:ext cx="7056438" cy="266447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Поздравляем!</a:t>
            </a:r>
          </a:p>
        </p:txBody>
      </p:sp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971550" y="4005064"/>
            <a:ext cx="7632700" cy="2410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Вы молодцы!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/>
      <p:bldP spid="583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548680"/>
            <a:ext cx="8892480" cy="6048970"/>
          </a:xfrm>
        </p:spPr>
        <p:txBody>
          <a:bodyPr/>
          <a:lstStyle/>
          <a:p>
            <a:pPr marL="700088" indent="-514350" algn="ctr" eaLnBrk="1" hangingPunct="1">
              <a:buFont typeface="Wingdings" pitchFamily="2" charset="2"/>
              <a:buAutoNum type="arabicPeriod"/>
              <a:tabLst>
                <a:tab pos="1162050" algn="l"/>
              </a:tabLst>
              <a:defRPr/>
            </a:pP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Первым государственным образованием на территории Приморья было </a:t>
            </a:r>
          </a:p>
          <a:p>
            <a:pPr marL="185738" indent="0" algn="ctr" eaLnBrk="1" hangingPunct="1">
              <a:buNone/>
              <a:tabLst>
                <a:tab pos="1162050" algn="l"/>
              </a:tabLst>
              <a:defRPr/>
            </a:pP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государство </a:t>
            </a:r>
            <a:r>
              <a:rPr lang="ru-RU" sz="3600" dirty="0" err="1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Бохай</a:t>
            </a: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, </a:t>
            </a:r>
          </a:p>
          <a:p>
            <a:pPr marL="185738" indent="0" algn="ctr" eaLnBrk="1" hangingPunct="1">
              <a:buNone/>
              <a:tabLst>
                <a:tab pos="1162050" algn="l"/>
              </a:tabLst>
              <a:defRPr/>
            </a:pP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существовавшее в годах:</a:t>
            </a:r>
          </a:p>
          <a:p>
            <a:pPr marL="185738" indent="0" algn="ctr" eaLnBrk="1" hangingPunct="1">
              <a:buNone/>
              <a:tabLst>
                <a:tab pos="1162050" algn="l"/>
              </a:tabLst>
              <a:defRPr/>
            </a:pP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1. 698 </a:t>
            </a: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– 926 </a:t>
            </a:r>
          </a:p>
          <a:p>
            <a:pPr marL="185738" indent="0" algn="ctr" eaLnBrk="1" hangingPunct="1">
              <a:buNone/>
              <a:tabLst>
                <a:tab pos="1162050" algn="l"/>
              </a:tabLst>
              <a:defRPr/>
            </a:pP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2. </a:t>
            </a: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452 </a:t>
            </a: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- 546 </a:t>
            </a:r>
          </a:p>
          <a:p>
            <a:pPr marL="185738" indent="0" algn="ctr" eaLnBrk="1" hangingPunct="1">
              <a:buNone/>
              <a:tabLst>
                <a:tab pos="1162050" algn="l"/>
              </a:tabLst>
              <a:defRPr/>
            </a:pP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3. </a:t>
            </a: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157 </a:t>
            </a:r>
            <a:r>
              <a:rPr lang="ru-RU" sz="2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– 746 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83568" y="692696"/>
            <a:ext cx="7848872" cy="5472608"/>
          </a:xfrm>
        </p:spPr>
        <p:txBody>
          <a:bodyPr>
            <a:normAutofit fontScale="92500" lnSpcReduction="20000"/>
          </a:bodyPr>
          <a:lstStyle/>
          <a:p>
            <a:pPr marL="185738" indent="-185738"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080808"/>
                </a:solidFill>
                <a:effectLst/>
                <a:latin typeface="Times New Roman" pitchFamily="18" charset="0"/>
              </a:rPr>
              <a:t>2.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19</a:t>
            </a:r>
            <a:r>
              <a:rPr lang="ru-RU" sz="4000" b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ru-RU" sz="40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июня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1859</a:t>
            </a:r>
            <a:r>
              <a:rPr lang="ru-RU" sz="4000" b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ru-RU" sz="40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года крупнейшему заливу у берегов Приморья было присвоено имя Петра Великого.</a:t>
            </a:r>
          </a:p>
          <a:p>
            <a:pPr marL="185738" indent="-185738" algn="ctr" eaLnBrk="1" hangingPunct="1">
              <a:buFont typeface="Wingdings" pitchFamily="2" charset="2"/>
              <a:buNone/>
              <a:defRPr/>
            </a:pPr>
            <a:r>
              <a:rPr lang="ru-RU" sz="40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 Кем было дано это название:</a:t>
            </a:r>
          </a:p>
          <a:p>
            <a:pPr marL="185738" indent="-185738" algn="ctr" eaLnBrk="1" hangingPunct="1">
              <a:buFont typeface="Wingdings" pitchFamily="2" charset="2"/>
              <a:buNone/>
              <a:defRPr/>
            </a:pPr>
            <a:endParaRPr lang="ru-RU" sz="4800" dirty="0" smtClean="0">
              <a:solidFill>
                <a:srgbClr val="080808"/>
              </a:solidFill>
              <a:effectLst/>
              <a:latin typeface="Bookman Old Style" panose="02050604050505020204" pitchFamily="18" charset="0"/>
            </a:endParaRPr>
          </a:p>
          <a:p>
            <a:pPr marL="185738" indent="-185738" algn="ctr" eaLnBrk="1" hangingPunct="1">
              <a:buFont typeface="Wingdings" pitchFamily="2" charset="2"/>
              <a:buNone/>
              <a:defRPr/>
            </a:pPr>
            <a:r>
              <a:rPr lang="ru-RU" sz="3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1) Г.И. </a:t>
            </a:r>
            <a:r>
              <a:rPr lang="ru-RU" sz="3800" b="1" i="1" dirty="0" err="1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Невельским</a:t>
            </a:r>
            <a:r>
              <a:rPr lang="ru-RU" sz="3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; </a:t>
            </a:r>
          </a:p>
          <a:p>
            <a:pPr marL="185738" indent="-185738" algn="ctr" eaLnBrk="1" hangingPunct="1">
              <a:buFont typeface="Wingdings" pitchFamily="2" charset="2"/>
              <a:buNone/>
              <a:defRPr/>
            </a:pPr>
            <a:r>
              <a:rPr lang="ru-RU" sz="3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2) Н. Н. Муравьевым-Амурским;</a:t>
            </a:r>
          </a:p>
          <a:p>
            <a:pPr marL="185738" indent="-185738" algn="ctr" eaLnBrk="1" hangingPunct="1">
              <a:buFont typeface="Wingdings" pitchFamily="2" charset="2"/>
              <a:buNone/>
              <a:defRPr/>
            </a:pPr>
            <a:r>
              <a:rPr lang="ru-RU" sz="38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3)	В. К. Арсеньевым?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11560" y="692150"/>
            <a:ext cx="7920880" cy="5257130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3. </a:t>
            </a: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В </a:t>
            </a: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1866 году было основано село Никольское.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 Сейчас оно называется: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080808"/>
              </a:solidFill>
              <a:effectLst/>
              <a:latin typeface="Bookman Old Style" panose="02050604050505020204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1</a:t>
            </a:r>
            <a:r>
              <a:rPr lang="ru-RU" sz="36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) Дальнереченск;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2) Уссурийск;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080808"/>
                </a:solidFill>
                <a:effectLst/>
                <a:latin typeface="Bookman Old Style" panose="02050604050505020204" pitchFamily="18" charset="0"/>
              </a:rPr>
              <a:t>3) Спасск-Дальний.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3568" y="620688"/>
            <a:ext cx="5256584" cy="5904656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dirty="0" smtClean="0">
                <a:latin typeface="Bookman Old Style" panose="02050604050505020204" pitchFamily="18" charset="0"/>
              </a:rPr>
              <a:t>4. Одной </a:t>
            </a:r>
            <a:r>
              <a:rPr lang="ru-RU" sz="3200" dirty="0" smtClean="0">
                <a:latin typeface="Bookman Old Style" panose="02050604050505020204" pitchFamily="18" charset="0"/>
              </a:rPr>
              <a:t>из достопримечательностей Владивостока является установленная на въезде в город  ростральная колонна, которую венчает модель корабля известного в истории Приморья и Владивостока.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dirty="0" smtClean="0">
                <a:latin typeface="Bookman Old Style" panose="02050604050505020204" pitchFamily="18" charset="0"/>
              </a:rPr>
              <a:t> Этот корабль называется:</a:t>
            </a:r>
            <a:endParaRPr lang="ru-RU" sz="3200" b="1" dirty="0" smtClean="0">
              <a:latin typeface="Bookman Old Style" panose="02050604050505020204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i="1" dirty="0" smtClean="0">
                <a:latin typeface="Bookman Old Style" panose="02050604050505020204" pitchFamily="18" charset="0"/>
              </a:rPr>
              <a:t>1) фрегат "Паллада";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i="1" dirty="0" smtClean="0">
                <a:latin typeface="Bookman Old Style" panose="02050604050505020204" pitchFamily="18" charset="0"/>
              </a:rPr>
              <a:t>2) шхуна "Алеут";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i="1" dirty="0" smtClean="0">
                <a:latin typeface="Bookman Old Style" panose="02050604050505020204" pitchFamily="18" charset="0"/>
              </a:rPr>
              <a:t>3) транспорт </a:t>
            </a:r>
            <a:r>
              <a:rPr lang="ru-RU" sz="3200" b="1" i="1" dirty="0" smtClean="0">
                <a:latin typeface="Bookman Old Style" panose="02050604050505020204" pitchFamily="18" charset="0"/>
              </a:rPr>
              <a:t>«Маньчжур».</a:t>
            </a:r>
            <a:endParaRPr lang="ru-RU" sz="3200" b="1" i="1" dirty="0" smtClean="0">
              <a:latin typeface="Bookman Old Style" panose="02050604050505020204" pitchFamily="18" charset="0"/>
            </a:endParaRPr>
          </a:p>
        </p:txBody>
      </p:sp>
      <p:pic>
        <p:nvPicPr>
          <p:cNvPr id="10242" name="Picture 6" descr="PICT008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7678" y="620688"/>
            <a:ext cx="3646322" cy="5616624"/>
          </a:xfrm>
        </p:spPr>
      </p:pic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7544" y="476250"/>
            <a:ext cx="8280920" cy="5545038"/>
          </a:xfrm>
        </p:spPr>
        <p:txBody>
          <a:bodyPr>
            <a:normAutofit fontScale="925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Bookman Old Style" panose="02050604050505020204" pitchFamily="18" charset="0"/>
              </a:rPr>
              <a:t> </a:t>
            </a:r>
            <a:r>
              <a:rPr lang="ru-RU" sz="3600" dirty="0" smtClean="0">
                <a:latin typeface="Bookman Old Style" panose="02050604050505020204" pitchFamily="18" charset="0"/>
              </a:rPr>
              <a:t>5. </a:t>
            </a:r>
            <a:r>
              <a:rPr lang="ru-RU" sz="4400" dirty="0" smtClean="0">
                <a:latin typeface="Bookman Old Style" panose="02050604050505020204" pitchFamily="18" charset="0"/>
              </a:rPr>
              <a:t>В </a:t>
            </a:r>
            <a:r>
              <a:rPr lang="ru-RU" sz="4400" dirty="0" smtClean="0">
                <a:latin typeface="Bookman Old Style" panose="02050604050505020204" pitchFamily="18" charset="0"/>
              </a:rPr>
              <a:t>какой части Российской Федерации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latin typeface="Bookman Old Style" panose="02050604050505020204" pitchFamily="18" charset="0"/>
              </a:rPr>
              <a:t>находится Приморский край?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400" dirty="0" smtClean="0">
              <a:latin typeface="Bookman Old Style" panose="020506040505050202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1) крайний юго-запад;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2) крайний северо-восток; 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 3) крайний юго-восток.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404813"/>
            <a:ext cx="8540750" cy="5694362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latin typeface="Bookman Old Style" panose="02050604050505020204" pitchFamily="18" charset="0"/>
              </a:rPr>
              <a:t>6. Расстояние </a:t>
            </a:r>
            <a:r>
              <a:rPr lang="ru-RU" sz="4400" dirty="0" smtClean="0">
                <a:latin typeface="Bookman Old Style" panose="02050604050505020204" pitchFamily="18" charset="0"/>
              </a:rPr>
              <a:t>по железной дороге 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>
                <a:latin typeface="Bookman Old Style" panose="02050604050505020204" pitchFamily="18" charset="0"/>
              </a:rPr>
              <a:t>от Москвы до Владивостока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endParaRPr lang="ru-RU" sz="4400" b="1" i="1" dirty="0" smtClean="0">
              <a:latin typeface="Bookman Old Style" panose="02050604050505020204" pitchFamily="18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i="1" dirty="0" smtClean="0">
                <a:latin typeface="Bookman Old Style" panose="02050604050505020204" pitchFamily="18" charset="0"/>
              </a:rPr>
              <a:t>	</a:t>
            </a:r>
            <a:r>
              <a:rPr lang="ru-RU" i="1" dirty="0" smtClean="0">
                <a:latin typeface="Bookman Old Style" panose="02050604050505020204" pitchFamily="18" charset="0"/>
              </a:rPr>
              <a:t>       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1</a:t>
            </a:r>
            <a:r>
              <a:rPr lang="ru-RU" sz="4800" b="1" i="1" dirty="0" smtClean="0">
                <a:latin typeface="Bookman Old Style" panose="02050604050505020204" pitchFamily="18" charset="0"/>
              </a:rPr>
              <a:t>)   8288 км,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      2)   9288 км, 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4800" b="1" i="1" dirty="0" smtClean="0">
                <a:latin typeface="Bookman Old Style" panose="02050604050505020204" pitchFamily="18" charset="0"/>
              </a:rPr>
              <a:t>      3)   6485 км.</a:t>
            </a: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908050"/>
            <a:ext cx="8540750" cy="5191125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latin typeface="Bookman Old Style" panose="02050604050505020204" pitchFamily="18" charset="0"/>
              </a:rPr>
              <a:t>7. Самый </a:t>
            </a:r>
            <a:r>
              <a:rPr lang="ru-RU" sz="3600" dirty="0" smtClean="0">
                <a:latin typeface="Bookman Old Style" panose="02050604050505020204" pitchFamily="18" charset="0"/>
              </a:rPr>
              <a:t>крупный остров у берегов Приморского края:</a:t>
            </a:r>
            <a:r>
              <a:rPr lang="ru-RU" sz="4400" b="1" dirty="0" smtClean="0">
                <a:latin typeface="Bookman Old Style" panose="02050604050505020204" pitchFamily="18" charset="0"/>
              </a:rPr>
              <a:t/>
            </a:r>
            <a:br>
              <a:rPr lang="ru-RU" sz="4400" b="1" dirty="0" smtClean="0">
                <a:latin typeface="Bookman Old Style" panose="02050604050505020204" pitchFamily="18" charset="0"/>
              </a:rPr>
            </a:br>
            <a:endParaRPr lang="ru-RU" sz="4400" b="1" dirty="0" smtClean="0">
              <a:latin typeface="Bookman Old Style" panose="02050604050505020204" pitchFamily="18" charset="0"/>
            </a:endParaRPr>
          </a:p>
          <a:p>
            <a:pPr marL="742950" indent="-742950" algn="ctr" eaLnBrk="1" hangingPunct="1">
              <a:buClrTx/>
              <a:buFont typeface="+mj-lt"/>
              <a:buAutoNum type="arabicPeriod"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 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Аскольд;    </a:t>
            </a:r>
          </a:p>
          <a:p>
            <a:pPr marL="742950" indent="-742950" algn="ctr" eaLnBrk="1" hangingPunct="1">
              <a:buClrTx/>
              <a:buFont typeface="+mj-lt"/>
              <a:buAutoNum type="arabicPeriod"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Петрова</a:t>
            </a:r>
            <a:r>
              <a:rPr lang="ru-RU" sz="4400" b="1" i="1" dirty="0" smtClean="0">
                <a:latin typeface="Bookman Old Style" panose="02050604050505020204" pitchFamily="18" charset="0"/>
              </a:rPr>
              <a:t>; </a:t>
            </a:r>
          </a:p>
          <a:p>
            <a:pPr marL="742950" indent="-742950" algn="ctr" eaLnBrk="1" hangingPunct="1">
              <a:buClrTx/>
              <a:buFont typeface="+mj-lt"/>
              <a:buAutoNum type="arabicPeriod"/>
              <a:defRPr/>
            </a:pPr>
            <a:r>
              <a:rPr lang="ru-RU" sz="4400" b="1" i="1" dirty="0" smtClean="0">
                <a:latin typeface="Bookman Old Style" panose="02050604050505020204" pitchFamily="18" charset="0"/>
              </a:rPr>
              <a:t>Русский.</a:t>
            </a:r>
            <a:endParaRPr lang="ru-RU" sz="4400" b="1" i="1" dirty="0" smtClean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ransition spd="med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1235</TotalTime>
  <Words>584</Words>
  <Application>Microsoft Office PowerPoint</Application>
  <PresentationFormat>Экран (4:3)</PresentationFormat>
  <Paragraphs>103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Кнопка</vt:lpstr>
      <vt:lpstr>Родное Приморье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родному краю</dc:title>
  <dc:creator>USER</dc:creator>
  <cp:lastModifiedBy>Asus</cp:lastModifiedBy>
  <cp:revision>12</cp:revision>
  <dcterms:created xsi:type="dcterms:W3CDTF">2010-09-26T02:28:14Z</dcterms:created>
  <dcterms:modified xsi:type="dcterms:W3CDTF">2018-10-31T03:26:01Z</dcterms:modified>
</cp:coreProperties>
</file>