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76" r:id="rId4"/>
    <p:sldId id="262" r:id="rId5"/>
    <p:sldId id="263" r:id="rId6"/>
    <p:sldId id="264" r:id="rId7"/>
    <p:sldId id="274" r:id="rId8"/>
    <p:sldId id="267" r:id="rId9"/>
    <p:sldId id="268" r:id="rId10"/>
    <p:sldId id="269" r:id="rId11"/>
    <p:sldId id="270" r:id="rId12"/>
    <p:sldId id="277" r:id="rId13"/>
    <p:sldId id="271" r:id="rId14"/>
    <p:sldId id="259" r:id="rId15"/>
    <p:sldId id="275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96F0E-E9B7-4D93-8508-2D85B44A3517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A53F5-D080-4B2F-B674-E53EAD9EE2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60248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advTm="25000">
        <p14:doors dir="vert"/>
      </p:transition>
    </mc:Choice>
    <mc:Fallback>
      <p:transition spd="med" advTm="2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96F0E-E9B7-4D93-8508-2D85B44A3517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A53F5-D080-4B2F-B674-E53EAD9EE2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652861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advTm="25000">
        <p14:doors dir="vert"/>
      </p:transition>
    </mc:Choice>
    <mc:Fallback>
      <p:transition spd="med" advTm="2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96F0E-E9B7-4D93-8508-2D85B44A3517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A53F5-D080-4B2F-B674-E53EAD9EE2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54193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advTm="25000">
        <p14:doors dir="vert"/>
      </p:transition>
    </mc:Choice>
    <mc:Fallback>
      <p:transition spd="med" advTm="25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96F0E-E9B7-4D93-8508-2D85B44A3517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A53F5-D080-4B2F-B674-E53EAD9EE2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973150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advTm="25000">
        <p14:doors dir="vert"/>
      </p:transition>
    </mc:Choice>
    <mc:Fallback>
      <p:transition spd="med" advTm="25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96F0E-E9B7-4D93-8508-2D85B44A3517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A53F5-D080-4B2F-B674-E53EAD9EE2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8413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advTm="25000">
        <p14:doors dir="vert"/>
      </p:transition>
    </mc:Choice>
    <mc:Fallback>
      <p:transition spd="med" advTm="25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96F0E-E9B7-4D93-8508-2D85B44A3517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A53F5-D080-4B2F-B674-E53EAD9EE2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920057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advTm="25000">
        <p14:doors dir="vert"/>
      </p:transition>
    </mc:Choice>
    <mc:Fallback>
      <p:transition spd="med" advTm="25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96F0E-E9B7-4D93-8508-2D85B44A3517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A53F5-D080-4B2F-B674-E53EAD9EE2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2508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advTm="25000">
        <p14:doors dir="vert"/>
      </p:transition>
    </mc:Choice>
    <mc:Fallback>
      <p:transition spd="med" advTm="25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96F0E-E9B7-4D93-8508-2D85B44A3517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A53F5-D080-4B2F-B674-E53EAD9EE2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785584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advTm="25000">
        <p14:doors dir="vert"/>
      </p:transition>
    </mc:Choice>
    <mc:Fallback>
      <p:transition spd="med" advTm="25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96F0E-E9B7-4D93-8508-2D85B44A3517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A53F5-D080-4B2F-B674-E53EAD9EE2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7388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advTm="25000">
        <p14:doors dir="vert"/>
      </p:transition>
    </mc:Choice>
    <mc:Fallback>
      <p:transition spd="med" advTm="2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96F0E-E9B7-4D93-8508-2D85B44A3517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8EEA53F5-D080-4B2F-B674-E53EAD9EE2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2160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advTm="25000">
        <p14:doors dir="vert"/>
      </p:transition>
    </mc:Choice>
    <mc:Fallback>
      <p:transition spd="med" advTm="2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96F0E-E9B7-4D93-8508-2D85B44A3517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A53F5-D080-4B2F-B674-E53EAD9EE2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91735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advTm="25000">
        <p14:doors dir="vert"/>
      </p:transition>
    </mc:Choice>
    <mc:Fallback>
      <p:transition spd="med" advTm="2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96F0E-E9B7-4D93-8508-2D85B44A3517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A53F5-D080-4B2F-B674-E53EAD9EE2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0802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advTm="25000">
        <p14:doors dir="vert"/>
      </p:transition>
    </mc:Choice>
    <mc:Fallback>
      <p:transition spd="med" advTm="2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96F0E-E9B7-4D93-8508-2D85B44A3517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A53F5-D080-4B2F-B674-E53EAD9EE2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92127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advTm="25000">
        <p14:doors dir="vert"/>
      </p:transition>
    </mc:Choice>
    <mc:Fallback>
      <p:transition spd="med" advTm="2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96F0E-E9B7-4D93-8508-2D85B44A3517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A53F5-D080-4B2F-B674-E53EAD9EE2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94705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advTm="25000">
        <p14:doors dir="vert"/>
      </p:transition>
    </mc:Choice>
    <mc:Fallback>
      <p:transition spd="med" advTm="2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96F0E-E9B7-4D93-8508-2D85B44A3517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A53F5-D080-4B2F-B674-E53EAD9EE2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52617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advTm="25000">
        <p14:doors dir="vert"/>
      </p:transition>
    </mc:Choice>
    <mc:Fallback>
      <p:transition spd="med" advTm="2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96F0E-E9B7-4D93-8508-2D85B44A3517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A53F5-D080-4B2F-B674-E53EAD9EE2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354711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advTm="25000">
        <p14:doors dir="vert"/>
      </p:transition>
    </mc:Choice>
    <mc:Fallback>
      <p:transition spd="med" advTm="2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96F0E-E9B7-4D93-8508-2D85B44A3517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A53F5-D080-4B2F-B674-E53EAD9EE2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3269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advTm="25000">
        <p14:doors dir="vert"/>
      </p:transition>
    </mc:Choice>
    <mc:Fallback>
      <p:transition spd="med" advTm="2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C196F0E-E9B7-4D93-8508-2D85B44A3517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EEA53F5-D080-4B2F-B674-E53EAD9EE2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2386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mc:AlternateContent xmlns:mc="http://schemas.openxmlformats.org/markup-compatibility/2006">
    <mc:Choice xmlns:p14="http://schemas.microsoft.com/office/powerpoint/2010/main" xmlns="" Requires="p14">
      <p:transition spd="med" advTm="25000">
        <p14:doors dir="vert"/>
      </p:transition>
    </mc:Choice>
    <mc:Fallback>
      <p:transition spd="med" advTm="25000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91175" y="168812"/>
            <a:ext cx="94534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Родительское собрание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«Мы по улицам идем»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85206" y="1195754"/>
            <a:ext cx="5261317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Хотите ли вы, не хотите ли…</a:t>
            </a:r>
          </a:p>
          <a:p>
            <a:pPr algn="r"/>
            <a:r>
              <a:rPr lang="ru-RU" sz="28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дело, товарищи, в том,</a:t>
            </a:r>
          </a:p>
          <a:p>
            <a:pPr algn="r"/>
            <a:r>
              <a:rPr lang="ru-RU" sz="28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прежде всего – вы родители,</a:t>
            </a:r>
          </a:p>
          <a:p>
            <a:pPr algn="r"/>
            <a:r>
              <a:rPr lang="ru-RU" sz="28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все остальное - потом!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118251" y="3719522"/>
            <a:ext cx="48486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Разработал: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Шадрунова Алена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Александровна, старший воспитатель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21501" y="6294326"/>
            <a:ext cx="53879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с. Большая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Талда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02896" y="1344235"/>
            <a:ext cx="3712568" cy="4950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16206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advTm="25000">
        <p14:doors dir="vert"/>
      </p:transition>
    </mc:Choice>
    <mc:Fallback>
      <p:transition spd="med" advTm="2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2000" cy="553357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Основные группы автокресел в зависимости от веса и роста ребенка</a:t>
            </a:r>
            <a:endParaRPr lang="ru-RU" sz="28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Group 2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52561919"/>
              </p:ext>
            </p:extLst>
          </p:nvPr>
        </p:nvGraphicFramePr>
        <p:xfrm>
          <a:off x="815926" y="844063"/>
          <a:ext cx="11000936" cy="5599918"/>
        </p:xfrm>
        <a:graphic>
          <a:graphicData uri="http://schemas.openxmlformats.org/drawingml/2006/table">
            <a:tbl>
              <a:tblPr/>
              <a:tblGrid>
                <a:gridCol w="768804">
                  <a:extLst>
                    <a:ext uri="{9D8B030D-6E8A-4147-A177-3AD203B41FA5}">
                      <a16:colId xmlns:a16="http://schemas.microsoft.com/office/drawing/2014/main" xmlns="" val="132537657"/>
                    </a:ext>
                  </a:extLst>
                </a:gridCol>
                <a:gridCol w="3630600">
                  <a:extLst>
                    <a:ext uri="{9D8B030D-6E8A-4147-A177-3AD203B41FA5}">
                      <a16:colId xmlns:a16="http://schemas.microsoft.com/office/drawing/2014/main" xmlns="" val="1561974960"/>
                    </a:ext>
                  </a:extLst>
                </a:gridCol>
                <a:gridCol w="2199702">
                  <a:extLst>
                    <a:ext uri="{9D8B030D-6E8A-4147-A177-3AD203B41FA5}">
                      <a16:colId xmlns:a16="http://schemas.microsoft.com/office/drawing/2014/main" xmlns="" val="799222382"/>
                    </a:ext>
                  </a:extLst>
                </a:gridCol>
                <a:gridCol w="1872293">
                  <a:extLst>
                    <a:ext uri="{9D8B030D-6E8A-4147-A177-3AD203B41FA5}">
                      <a16:colId xmlns:a16="http://schemas.microsoft.com/office/drawing/2014/main" xmlns="" val="484239940"/>
                    </a:ext>
                  </a:extLst>
                </a:gridCol>
                <a:gridCol w="2529537">
                  <a:extLst>
                    <a:ext uri="{9D8B030D-6E8A-4147-A177-3AD203B41FA5}">
                      <a16:colId xmlns:a16="http://schemas.microsoft.com/office/drawing/2014/main" xmlns="" val="3798635748"/>
                    </a:ext>
                  </a:extLst>
                </a:gridCol>
              </a:tblGrid>
              <a:tr h="52829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0</a:t>
                      </a:r>
                      <a:endParaRPr kumimoji="0" lang="ru-RU" alt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Автолюльки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0-10 кг</a:t>
                      </a:r>
                      <a:endParaRPr kumimoji="0" lang="ru-RU" alt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0-1 год</a:t>
                      </a:r>
                      <a:endParaRPr kumimoji="0" lang="ru-RU" alt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Продолжит.</a:t>
                      </a:r>
                      <a:endParaRPr kumimoji="0" lang="ru-RU" alt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57517848"/>
                  </a:ext>
                </a:extLst>
              </a:tr>
              <a:tr h="126790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0+</a:t>
                      </a:r>
                      <a:endParaRPr kumimoji="0" lang="ru-RU" alt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Кресла - переноски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0-13 кг</a:t>
                      </a:r>
                      <a:endParaRPr kumimoji="0" lang="ru-RU" alt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0-1,5 года</a:t>
                      </a:r>
                      <a:endParaRPr kumimoji="0" lang="ru-RU" alt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Короткие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(до 1ч. 30мин.)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12047181"/>
                  </a:ext>
                </a:extLst>
              </a:tr>
              <a:tr h="126790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1</a:t>
                      </a:r>
                      <a:endParaRPr kumimoji="0" lang="ru-RU" alt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Автокресла для детей </a:t>
                      </a:r>
                      <a:r>
                        <a:rPr kumimoji="0" lang="ru-RU" altLang="ru-RU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садичного</a:t>
                      </a: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возраста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9-18 кг</a:t>
                      </a:r>
                      <a:endParaRPr kumimoji="0" lang="ru-RU" alt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1-4 года</a:t>
                      </a:r>
                      <a:endParaRPr kumimoji="0" lang="ru-RU" alt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Продолжит.</a:t>
                      </a:r>
                      <a:endParaRPr kumimoji="0" lang="ru-RU" alt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81627909"/>
                  </a:ext>
                </a:extLst>
              </a:tr>
              <a:tr h="126790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2</a:t>
                      </a:r>
                      <a:endParaRPr kumimoji="0" lang="ru-RU" alt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Автокресла для младшего школьного возраста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15-25 кг</a:t>
                      </a:r>
                      <a:endParaRPr kumimoji="0" lang="ru-RU" alt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3-7 лет</a:t>
                      </a:r>
                      <a:endParaRPr kumimoji="0" lang="ru-RU" alt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Продолжит.</a:t>
                      </a:r>
                      <a:endParaRPr kumimoji="0" lang="ru-RU" alt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79384764"/>
                  </a:ext>
                </a:extLst>
              </a:tr>
              <a:tr h="126790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3</a:t>
                      </a:r>
                      <a:endParaRPr kumimoji="0" lang="ru-RU" alt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Автокресла для среднего школьного возраста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22-36 кг</a:t>
                      </a:r>
                      <a:endParaRPr kumimoji="0" lang="ru-RU" alt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6-12 лет</a:t>
                      </a:r>
                      <a:endParaRPr kumimoji="0" lang="ru-RU" alt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Продолжит.</a:t>
                      </a:r>
                      <a:endParaRPr kumimoji="0" lang="ru-RU" alt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330868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9324650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advTm="25000">
        <p14:doors dir="vert"/>
      </p:transition>
    </mc:Choice>
    <mc:Fallback>
      <p:transition spd="med" advTm="25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33379" y="0"/>
            <a:ext cx="9959926" cy="530594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Акция «Взрослые, станьте заметнее!»</a:t>
            </a:r>
            <a:endParaRPr lang="ru-RU" sz="28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272" t="27020"/>
          <a:stretch/>
        </p:blipFill>
        <p:spPr>
          <a:xfrm>
            <a:off x="5809957" y="2025747"/>
            <a:ext cx="6231988" cy="459227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256" t="31590" r="25282"/>
          <a:stretch/>
        </p:blipFill>
        <p:spPr>
          <a:xfrm>
            <a:off x="0" y="661183"/>
            <a:ext cx="5711483" cy="4691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192729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advTm="25000">
        <p14:doors dir="vert"/>
      </p:transition>
    </mc:Choice>
    <mc:Fallback>
      <p:transition spd="med" advTm="2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33379" y="0"/>
            <a:ext cx="9959926" cy="530594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Акция </a:t>
            </a: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«Пристегнись Россия!»</a:t>
            </a:r>
            <a:endParaRPr lang="ru-RU" sz="28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ÐÑÐºÑÑÑÑ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63840" y="506437"/>
            <a:ext cx="3609193" cy="3010485"/>
          </a:xfrm>
          <a:prstGeom prst="rect">
            <a:avLst/>
          </a:prstGeom>
          <a:noFill/>
        </p:spPr>
      </p:pic>
      <p:pic>
        <p:nvPicPr>
          <p:cNvPr id="1028" name="Picture 4" descr="ÐÑÐºÑÑÑÑ Ð¸Ð·Ð¾Ð±ÑÐ°Ð¶ÐµÐ½Ð¸Ð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7937" y="520505"/>
            <a:ext cx="3698973" cy="2961567"/>
          </a:xfrm>
          <a:prstGeom prst="rect">
            <a:avLst/>
          </a:prstGeom>
          <a:noFill/>
        </p:spPr>
      </p:pic>
      <p:pic>
        <p:nvPicPr>
          <p:cNvPr id="1030" name="Picture 6" descr="ÐÑÐºÑÑÑÑ Ð¸Ð·Ð¾Ð±ÑÐ°Ð¶ÐµÐ½Ð¸Ð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02658" y="3460652"/>
            <a:ext cx="3221502" cy="3024554"/>
          </a:xfrm>
          <a:prstGeom prst="rect">
            <a:avLst/>
          </a:prstGeom>
          <a:noFill/>
        </p:spPr>
      </p:pic>
      <p:pic>
        <p:nvPicPr>
          <p:cNvPr id="1032" name="Picture 8" descr="ÐÑÐºÑÑÑÑ Ð¸Ð·Ð¾Ð±ÑÐ°Ð¶ÐµÐ½Ð¸Ðµ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83877" y="3446585"/>
            <a:ext cx="2954215" cy="303190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advTm="25000">
        <p14:doors dir="vert"/>
      </p:transition>
    </mc:Choice>
    <mc:Fallback>
      <p:transition spd="med" advTm="250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89648" y="0"/>
            <a:ext cx="10030265" cy="530594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Каждый ребенок должен знать</a:t>
            </a:r>
            <a:endParaRPr lang="ru-RU" sz="28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1015" y="1011928"/>
            <a:ext cx="11774659" cy="5605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-по улицам ходить одному нельзя, можно только с родителями или с другими взрослыми;</a:t>
            </a:r>
            <a:b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-если подошёл к краю тротуара один, остановись и ни при каких условиях один не ступай на проезжую часть дороги;</a:t>
            </a:r>
            <a:b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-дорогу можно переходить, только держась за руку взрослого человека;</a:t>
            </a:r>
            <a:b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-дорога таит в себе опасность (Воспитатель здесь должен очень чётко чувствовать границу целей – воспитывается не страх пред машинами, техникой и дорогой, а чувство опасности);</a:t>
            </a:r>
            <a:b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-транспорт и дорога могут быть безопасными, если выполнять определённые правила и требования.</a:t>
            </a:r>
            <a:endParaRPr lang="ru-RU" sz="24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05856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advTm="25000">
        <p14:doors dir="vert"/>
      </p:transition>
    </mc:Choice>
    <mc:Fallback>
      <p:transition spd="med" advTm="2500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5582" y="0"/>
            <a:ext cx="10114670" cy="593304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indent="215900"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Ситуации для анализа.</a:t>
            </a:r>
            <a:endParaRPr lang="ru-RU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1692" y="593304"/>
            <a:ext cx="11840308" cy="6380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Мама идет с сыном из детского сада по тротуару. Мальчик бежит впереди нее и мешает пешеходам. Мама не реагирует на это.</a:t>
            </a:r>
          </a:p>
          <a:p>
            <a:pPr marL="450215" algn="just">
              <a:lnSpc>
                <a:spcPct val="107000"/>
              </a:lnSpc>
              <a:spcAft>
                <a:spcPts val="0"/>
              </a:spcAft>
            </a:pPr>
            <a:r>
              <a:rPr lang="ru-RU" sz="32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Вопрос: Как надо поступить маме?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Мама с сыном идут по улице. На противоположной стороне мальчик видит папу и бросается к нему через дорогу.</a:t>
            </a:r>
          </a:p>
          <a:p>
            <a:pPr marL="450215" algn="just">
              <a:lnSpc>
                <a:spcPct val="107000"/>
              </a:lnSpc>
              <a:spcAft>
                <a:spcPts val="0"/>
              </a:spcAft>
            </a:pPr>
            <a:r>
              <a:rPr lang="ru-RU" sz="32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Вопрос: Как надо было поступить маме?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Мама с сыном идут по улице. Около киоска много народу. Мама отпускает руку ребенка и подходит к киоску.</a:t>
            </a:r>
          </a:p>
          <a:p>
            <a:pPr marL="450215" algn="just">
              <a:lnSpc>
                <a:spcPct val="107000"/>
              </a:lnSpc>
              <a:spcAft>
                <a:spcPts val="0"/>
              </a:spcAft>
            </a:pPr>
            <a:r>
              <a:rPr lang="ru-RU" sz="32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Вопрос: Как надо поступить маме?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Папа идет с ребенком по тротуару. У ребенка в руке мяч. Мяч падает на дорогу. Ребенок бежит за ним.</a:t>
            </a:r>
          </a:p>
          <a:p>
            <a:pPr marL="450215" algn="just">
              <a:lnSpc>
                <a:spcPct val="107000"/>
              </a:lnSpc>
              <a:spcAft>
                <a:spcPts val="0"/>
              </a:spcAft>
            </a:pPr>
            <a:r>
              <a:rPr lang="ru-RU" sz="32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Вопрос: Как надо поступить папе?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57884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advTm="25000">
        <p14:doors dir="vert"/>
      </p:transition>
    </mc:Choice>
    <mc:Fallback>
      <p:transition spd="med" advTm="2500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86400" y="379828"/>
            <a:ext cx="6705599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Уважаемые родители!</a:t>
            </a:r>
          </a:p>
          <a:p>
            <a:pPr algn="ctr"/>
            <a:r>
              <a:rPr lang="ru-RU" sz="60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Помните!</a:t>
            </a:r>
          </a:p>
          <a:p>
            <a:pPr algn="ctr"/>
            <a:r>
              <a:rPr lang="ru-RU" sz="6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совместно можно добиться хороших результатов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192677"/>
            <a:ext cx="5669280" cy="448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27333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advTm="25000">
        <p14:doors dir="vert"/>
      </p:transition>
    </mc:Choice>
    <mc:Fallback>
      <p:transition spd="med" advTm="2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97280" y="211015"/>
            <a:ext cx="10719582" cy="3056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3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организация совместной деятельности родителей и педагогов по профилактике ДДТТ, повышение культуры участников дорожного движения.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72664" y="2546252"/>
            <a:ext cx="5617699" cy="421327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5082" y="2546252"/>
            <a:ext cx="5617699" cy="4213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7724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advTm="25000">
        <p14:doors dir="vert"/>
      </p:transition>
    </mc:Choice>
    <mc:Fallback>
      <p:transition spd="med" advTm="2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1354" y="0"/>
            <a:ext cx="11910646" cy="7251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3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endParaRPr lang="ru-RU" sz="3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lvl="0" indent="-5715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Побудить родителей задуматься о том, что соблюдение ПДД – самое главное для сохранения жизни и здоровья их детей.</a:t>
            </a:r>
          </a:p>
          <a:p>
            <a:pPr marL="571500" lvl="0" indent="-5715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Ознакомить родителей с некоторыми правилами и памятками, способствующими наиболее эффективному усвоению ПДД.</a:t>
            </a: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Заинтересовать родителей данной проблемой, учить анализировать свою воспитательную деятельность.</a:t>
            </a: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Добиться синхронности воспитателя и родителя в профилактике детского дорожно-транспортного травматизма.</a:t>
            </a:r>
          </a:p>
        </p:txBody>
      </p:sp>
    </p:spTree>
    <p:extLst>
      <p:ext uri="{BB962C8B-B14F-4D97-AF65-F5344CB8AC3E}">
        <p14:creationId xmlns:p14="http://schemas.microsoft.com/office/powerpoint/2010/main" xmlns="" val="1646370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advTm="25000">
        <p14:doors dir="vert"/>
      </p:transition>
    </mc:Choice>
    <mc:Fallback>
      <p:transition spd="med" advTm="25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4234" y="225083"/>
            <a:ext cx="11535507" cy="553357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Основные причины ДДТТ среди несовершеннолетних</a:t>
            </a:r>
            <a:endParaRPr lang="ru-RU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0" y="785446"/>
            <a:ext cx="3123028" cy="281588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 дороги в неположенном месте</a:t>
            </a:r>
          </a:p>
        </p:txBody>
      </p:sp>
      <p:sp>
        <p:nvSpPr>
          <p:cNvPr id="4" name="Овал 3"/>
          <p:cNvSpPr/>
          <p:nvPr/>
        </p:nvSpPr>
        <p:spPr>
          <a:xfrm>
            <a:off x="0" y="3903785"/>
            <a:ext cx="3123027" cy="282057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Незнание правил перехода перекрестка</a:t>
            </a:r>
          </a:p>
        </p:txBody>
      </p:sp>
      <p:sp>
        <p:nvSpPr>
          <p:cNvPr id="5" name="Овал 4"/>
          <p:cNvSpPr/>
          <p:nvPr/>
        </p:nvSpPr>
        <p:spPr>
          <a:xfrm>
            <a:off x="3995224" y="3903786"/>
            <a:ext cx="3162300" cy="282057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Ходьба по проезжей части при наличии тротуара</a:t>
            </a:r>
          </a:p>
        </p:txBody>
      </p:sp>
      <p:sp>
        <p:nvSpPr>
          <p:cNvPr id="6" name="Овал 5"/>
          <p:cNvSpPr/>
          <p:nvPr/>
        </p:nvSpPr>
        <p:spPr>
          <a:xfrm>
            <a:off x="3995224" y="785445"/>
            <a:ext cx="3028071" cy="2815883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Езда на велосипеде по проезжей части дороги</a:t>
            </a:r>
          </a:p>
        </p:txBody>
      </p:sp>
      <p:sp>
        <p:nvSpPr>
          <p:cNvPr id="7" name="Овал 6"/>
          <p:cNvSpPr/>
          <p:nvPr/>
        </p:nvSpPr>
        <p:spPr>
          <a:xfrm>
            <a:off x="8581292" y="3903785"/>
            <a:ext cx="3223846" cy="282057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на проезжей части</a:t>
            </a:r>
          </a:p>
        </p:txBody>
      </p:sp>
      <p:sp>
        <p:nvSpPr>
          <p:cNvPr id="8" name="Овал 7"/>
          <p:cNvSpPr/>
          <p:nvPr/>
        </p:nvSpPr>
        <p:spPr>
          <a:xfrm>
            <a:off x="8581292" y="785445"/>
            <a:ext cx="3223846" cy="281588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Неожиданный выход на проезжую часть дороги из-за препятствия</a:t>
            </a:r>
          </a:p>
        </p:txBody>
      </p:sp>
    </p:spTree>
    <p:extLst>
      <p:ext uri="{BB962C8B-B14F-4D97-AF65-F5344CB8AC3E}">
        <p14:creationId xmlns:p14="http://schemas.microsoft.com/office/powerpoint/2010/main" xmlns="" val="4059616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advTm="25000">
        <p14:doors dir="vert"/>
      </p:transition>
    </mc:Choice>
    <mc:Fallback>
      <p:transition spd="med" advTm="2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3047" y="182881"/>
            <a:ext cx="11282288" cy="523220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Система работы МАДОУ «Большеталдинский детский сад» по ПДД</a:t>
            </a:r>
            <a:endParaRPr lang="ru-RU" sz="2800" b="1" dirty="0"/>
          </a:p>
        </p:txBody>
      </p:sp>
      <p:sp>
        <p:nvSpPr>
          <p:cNvPr id="3" name="Овал 2"/>
          <p:cNvSpPr/>
          <p:nvPr/>
        </p:nvSpPr>
        <p:spPr>
          <a:xfrm>
            <a:off x="2996418" y="706101"/>
            <a:ext cx="2349305" cy="213828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</a:t>
            </a:r>
          </a:p>
        </p:txBody>
      </p:sp>
      <p:sp>
        <p:nvSpPr>
          <p:cNvPr id="4" name="Овал 3"/>
          <p:cNvSpPr/>
          <p:nvPr/>
        </p:nvSpPr>
        <p:spPr>
          <a:xfrm>
            <a:off x="1094935" y="2520833"/>
            <a:ext cx="2506394" cy="213828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</a:t>
            </a:r>
          </a:p>
        </p:txBody>
      </p:sp>
      <p:sp>
        <p:nvSpPr>
          <p:cNvPr id="5" name="Овал 4"/>
          <p:cNvSpPr/>
          <p:nvPr/>
        </p:nvSpPr>
        <p:spPr>
          <a:xfrm>
            <a:off x="2543908" y="4659122"/>
            <a:ext cx="2534529" cy="2138289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274191" y="1041009"/>
            <a:ext cx="5641144" cy="14798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познавательных способностей воспитанников для безопасного ориентирования в дорожной среде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301154" y="3038992"/>
            <a:ext cx="5641144" cy="147982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знаниям, умениям и навыкам безопасного поведения на улицах и дорогах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301154" y="5172222"/>
            <a:ext cx="5641144" cy="147982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и выработка навыка законопослушного поведения в условиях дорожной среды</a:t>
            </a:r>
          </a:p>
        </p:txBody>
      </p:sp>
      <p:cxnSp>
        <p:nvCxnSpPr>
          <p:cNvPr id="13" name="Соединитель: уступ 12"/>
          <p:cNvCxnSpPr/>
          <p:nvPr/>
        </p:nvCxnSpPr>
        <p:spPr>
          <a:xfrm rot="10800000" flipV="1">
            <a:off x="5345724" y="1200509"/>
            <a:ext cx="955431" cy="811169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Соединитель: уступ 15"/>
          <p:cNvCxnSpPr/>
          <p:nvPr/>
        </p:nvCxnSpPr>
        <p:spPr>
          <a:xfrm rot="10800000" flipV="1">
            <a:off x="2532184" y="2136021"/>
            <a:ext cx="689320" cy="412965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Соединитель: уступ 16"/>
          <p:cNvCxnSpPr/>
          <p:nvPr/>
        </p:nvCxnSpPr>
        <p:spPr>
          <a:xfrm rot="5400000">
            <a:off x="2653810" y="4382454"/>
            <a:ext cx="685215" cy="55333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4725610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advTm="25000">
        <p14:doors dir="vert"/>
      </p:transition>
    </mc:Choice>
    <mc:Fallback>
      <p:transition spd="med" advTm="25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2025" y="0"/>
            <a:ext cx="10311618" cy="583750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Формы работы с детьми</a:t>
            </a:r>
            <a:endParaRPr lang="ru-RU" sz="3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>
            <a:off x="2644726" y="2285162"/>
            <a:ext cx="14068" cy="5698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9629337" y="2266834"/>
            <a:ext cx="14068" cy="5698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777242" y="2860380"/>
            <a:ext cx="4044461" cy="2813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7367954" y="2822568"/>
            <a:ext cx="4044461" cy="2813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Овал 11"/>
          <p:cNvSpPr/>
          <p:nvPr/>
        </p:nvSpPr>
        <p:spPr>
          <a:xfrm>
            <a:off x="1617785" y="583749"/>
            <a:ext cx="2082018" cy="169095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Традиционные</a:t>
            </a:r>
          </a:p>
        </p:txBody>
      </p:sp>
      <p:sp>
        <p:nvSpPr>
          <p:cNvPr id="13" name="Овал 12"/>
          <p:cNvSpPr/>
          <p:nvPr/>
        </p:nvSpPr>
        <p:spPr>
          <a:xfrm>
            <a:off x="8475785" y="583749"/>
            <a:ext cx="2082018" cy="169095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Нетрадиционные</a:t>
            </a:r>
          </a:p>
        </p:txBody>
      </p:sp>
      <p:sp>
        <p:nvSpPr>
          <p:cNvPr id="14" name="Овал 13"/>
          <p:cNvSpPr/>
          <p:nvPr/>
        </p:nvSpPr>
        <p:spPr>
          <a:xfrm>
            <a:off x="3699803" y="4800944"/>
            <a:ext cx="2376268" cy="205515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Связь с социумом</a:t>
            </a:r>
          </a:p>
        </p:txBody>
      </p:sp>
      <p:sp>
        <p:nvSpPr>
          <p:cNvPr id="15" name="Овал 14"/>
          <p:cNvSpPr/>
          <p:nvPr/>
        </p:nvSpPr>
        <p:spPr>
          <a:xfrm>
            <a:off x="0" y="4786876"/>
            <a:ext cx="2264898" cy="199360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прогулки</a:t>
            </a:r>
          </a:p>
        </p:txBody>
      </p:sp>
      <p:sp>
        <p:nvSpPr>
          <p:cNvPr id="16" name="Овал 15"/>
          <p:cNvSpPr/>
          <p:nvPr/>
        </p:nvSpPr>
        <p:spPr>
          <a:xfrm>
            <a:off x="3699803" y="2874447"/>
            <a:ext cx="2376268" cy="191242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</a:p>
        </p:txBody>
      </p:sp>
      <p:sp>
        <p:nvSpPr>
          <p:cNvPr id="17" name="Овал 16"/>
          <p:cNvSpPr/>
          <p:nvPr/>
        </p:nvSpPr>
        <p:spPr>
          <a:xfrm>
            <a:off x="-38684" y="2906443"/>
            <a:ext cx="2303582" cy="1862505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НОД</a:t>
            </a:r>
          </a:p>
        </p:txBody>
      </p:sp>
      <p:sp>
        <p:nvSpPr>
          <p:cNvPr id="18" name="Овал 17"/>
          <p:cNvSpPr/>
          <p:nvPr/>
        </p:nvSpPr>
        <p:spPr>
          <a:xfrm>
            <a:off x="9643405" y="4800944"/>
            <a:ext cx="2508737" cy="206514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Видеофильмы, презентации</a:t>
            </a:r>
          </a:p>
        </p:txBody>
      </p:sp>
      <p:sp>
        <p:nvSpPr>
          <p:cNvPr id="19" name="Овал 18"/>
          <p:cNvSpPr/>
          <p:nvPr/>
        </p:nvSpPr>
        <p:spPr>
          <a:xfrm>
            <a:off x="6424246" y="2890989"/>
            <a:ext cx="2082018" cy="1690957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Акции</a:t>
            </a:r>
          </a:p>
        </p:txBody>
      </p:sp>
      <p:sp>
        <p:nvSpPr>
          <p:cNvPr id="20" name="Овал 19"/>
          <p:cNvSpPr/>
          <p:nvPr/>
        </p:nvSpPr>
        <p:spPr>
          <a:xfrm>
            <a:off x="9629337" y="2822568"/>
            <a:ext cx="2522805" cy="194637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ИКТ</a:t>
            </a:r>
          </a:p>
        </p:txBody>
      </p:sp>
    </p:spTree>
    <p:extLst>
      <p:ext uri="{BB962C8B-B14F-4D97-AF65-F5344CB8AC3E}">
        <p14:creationId xmlns:p14="http://schemas.microsoft.com/office/powerpoint/2010/main" xmlns="" val="38639057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advTm="25000">
        <p14:doors dir="vert"/>
      </p:transition>
    </mc:Choice>
    <mc:Fallback>
      <p:transition spd="med" advTm="2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44197" y="539082"/>
            <a:ext cx="914400" cy="119977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655" y="671733"/>
            <a:ext cx="3256670" cy="244250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26911" y="694753"/>
            <a:ext cx="3671667" cy="27537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10622" y="3587261"/>
            <a:ext cx="4436011" cy="327073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342" y="3425483"/>
            <a:ext cx="3904957" cy="343251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26412" y="1828139"/>
            <a:ext cx="3826412" cy="2947181"/>
          </a:xfrm>
          <a:prstGeom prst="rect">
            <a:avLst/>
          </a:prstGeom>
        </p:spPr>
      </p:pic>
      <p:pic>
        <p:nvPicPr>
          <p:cNvPr id="7" name="Picture 11" descr="C:\Users\User\Desktop\ЦОР 2010Г\мен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1828" y="4746591"/>
            <a:ext cx="1631630" cy="2111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108960" y="32775"/>
            <a:ext cx="5964701" cy="523220"/>
          </a:xfrm>
          <a:prstGeom prst="rect">
            <a:avLst/>
          </a:prstGeom>
          <a:solidFill>
            <a:srgbClr val="00B0F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деятельность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ООД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т.д.</a:t>
            </a:r>
          </a:p>
        </p:txBody>
      </p:sp>
    </p:spTree>
    <p:extLst>
      <p:ext uri="{BB962C8B-B14F-4D97-AF65-F5344CB8AC3E}">
        <p14:creationId xmlns:p14="http://schemas.microsoft.com/office/powerpoint/2010/main" xmlns="" val="686930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advTm="25000">
        <p14:doors dir="vert"/>
      </p:transition>
    </mc:Choice>
    <mc:Fallback>
      <p:transition spd="med" advTm="2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5077" y="3719282"/>
            <a:ext cx="4206240" cy="308596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87288" y="3719281"/>
            <a:ext cx="4364172" cy="313871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63313" y="1037913"/>
            <a:ext cx="3812121" cy="262960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01261" y="882118"/>
            <a:ext cx="3713871" cy="2785403"/>
          </a:xfrm>
          <a:prstGeom prst="rect">
            <a:avLst/>
          </a:prstGeom>
        </p:spPr>
      </p:pic>
      <p:pic>
        <p:nvPicPr>
          <p:cNvPr id="6" name="Picture 11" descr="C:\Users\User\Desktop\ЦОР 2010Г\мен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481" y="2274820"/>
            <a:ext cx="1631630" cy="2111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944727" y="163740"/>
            <a:ext cx="6836898" cy="58477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Мобильный автогородок</a:t>
            </a:r>
          </a:p>
        </p:txBody>
      </p:sp>
    </p:spTree>
    <p:extLst>
      <p:ext uri="{BB962C8B-B14F-4D97-AF65-F5344CB8AC3E}">
        <p14:creationId xmlns:p14="http://schemas.microsoft.com/office/powerpoint/2010/main" xmlns="" val="19920780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advTm="25000">
        <p14:doors dir="vert"/>
      </p:transition>
    </mc:Choice>
    <mc:Fallback>
      <p:transition spd="med" advTm="2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2031" y="98474"/>
            <a:ext cx="11769969" cy="523220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Используйте специальные удерживающие устройства и детские кресла</a:t>
            </a:r>
            <a:endParaRPr lang="ru-RU" sz="28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06582" y="3047705"/>
            <a:ext cx="3592245" cy="359224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42143" y="888902"/>
            <a:ext cx="3737316" cy="39314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0332" y="1164884"/>
            <a:ext cx="3706250" cy="3000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00558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advTm="25000">
        <p14:doors dir="vert"/>
      </p:transition>
    </mc:Choice>
    <mc:Fallback>
      <p:transition spd="med" advTm="2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Параллакс</Template>
  <TotalTime>305</TotalTime>
  <Words>471</Words>
  <Application>Microsoft Office PowerPoint</Application>
  <PresentationFormat>Произвольный</PresentationFormat>
  <Paragraphs>84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Параллакс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Антон Шадрунов</dc:creator>
  <cp:lastModifiedBy>User</cp:lastModifiedBy>
  <cp:revision>30</cp:revision>
  <dcterms:created xsi:type="dcterms:W3CDTF">2016-11-02T10:15:24Z</dcterms:created>
  <dcterms:modified xsi:type="dcterms:W3CDTF">2019-10-15T09:03:29Z</dcterms:modified>
</cp:coreProperties>
</file>