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30" r:id="rId2"/>
    <p:sldId id="259" r:id="rId3"/>
    <p:sldId id="273" r:id="rId4"/>
    <p:sldId id="274" r:id="rId5"/>
    <p:sldId id="275" r:id="rId6"/>
    <p:sldId id="268" r:id="rId7"/>
    <p:sldId id="261" r:id="rId8"/>
    <p:sldId id="262" r:id="rId9"/>
    <p:sldId id="263" r:id="rId10"/>
    <p:sldId id="264" r:id="rId11"/>
    <p:sldId id="265" r:id="rId12"/>
    <p:sldId id="267" r:id="rId13"/>
    <p:sldId id="276" r:id="rId14"/>
    <p:sldId id="277" r:id="rId15"/>
    <p:sldId id="278" r:id="rId16"/>
    <p:sldId id="269" r:id="rId17"/>
    <p:sldId id="270" r:id="rId18"/>
    <p:sldId id="271" r:id="rId19"/>
    <p:sldId id="272" r:id="rId20"/>
    <p:sldId id="294" r:id="rId21"/>
    <p:sldId id="295"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 id="318" r:id="rId60"/>
    <p:sldId id="319" r:id="rId61"/>
    <p:sldId id="320" r:id="rId62"/>
    <p:sldId id="321" r:id="rId63"/>
    <p:sldId id="322" r:id="rId64"/>
    <p:sldId id="323" r:id="rId65"/>
    <p:sldId id="324" r:id="rId66"/>
    <p:sldId id="325" r:id="rId67"/>
    <p:sldId id="326" r:id="rId68"/>
    <p:sldId id="327" r:id="rId69"/>
    <p:sldId id="328" r:id="rId70"/>
    <p:sldId id="329" r:id="rId7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C4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0C3203F-4C1E-4B98-ACBC-62F5E593B76F}" type="datetimeFigureOut">
              <a:rPr lang="ru-RU" smtClean="0"/>
              <a:pPr/>
              <a:t>20.01.2022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16C0FF-03BA-4A7C-AE3A-2DCADCAD7F2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C3203F-4C1E-4B98-ACBC-62F5E593B76F}" type="datetimeFigureOut">
              <a:rPr lang="ru-RU" smtClean="0"/>
              <a:pPr/>
              <a:t>20.01.2022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16C0FF-03BA-4A7C-AE3A-2DCADCAD7F2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C3203F-4C1E-4B98-ACBC-62F5E593B76F}" type="datetimeFigureOut">
              <a:rPr lang="ru-RU" smtClean="0"/>
              <a:pPr/>
              <a:t>20.01.2022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16C0FF-03BA-4A7C-AE3A-2DCADCAD7F2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0C3203F-4C1E-4B98-ACBC-62F5E593B76F}" type="datetimeFigureOut">
              <a:rPr lang="ru-RU" smtClean="0"/>
              <a:pPr/>
              <a:t>20.01.2022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16C0FF-03BA-4A7C-AE3A-2DCADCAD7F2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0C3203F-4C1E-4B98-ACBC-62F5E593B76F}" type="datetimeFigureOut">
              <a:rPr lang="ru-RU" smtClean="0"/>
              <a:pPr/>
              <a:t>20.01.2022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16C0FF-03BA-4A7C-AE3A-2DCADCAD7F2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0C3203F-4C1E-4B98-ACBC-62F5E593B76F}" type="datetimeFigureOut">
              <a:rPr lang="ru-RU" smtClean="0"/>
              <a:pPr/>
              <a:t>20.01.2022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16C0FF-03BA-4A7C-AE3A-2DCADCAD7F2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0C3203F-4C1E-4B98-ACBC-62F5E593B76F}" type="datetimeFigureOut">
              <a:rPr lang="ru-RU" smtClean="0"/>
              <a:pPr/>
              <a:t>20.01.2022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616C0FF-03BA-4A7C-AE3A-2DCADCAD7F2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0C3203F-4C1E-4B98-ACBC-62F5E593B76F}" type="datetimeFigureOut">
              <a:rPr lang="ru-RU" smtClean="0"/>
              <a:pPr/>
              <a:t>20.01.2022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616C0FF-03BA-4A7C-AE3A-2DCADCAD7F2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0C3203F-4C1E-4B98-ACBC-62F5E593B76F}" type="datetimeFigureOut">
              <a:rPr lang="ru-RU" smtClean="0"/>
              <a:pPr/>
              <a:t>20.01.2022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616C0FF-03BA-4A7C-AE3A-2DCADCAD7F2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0C3203F-4C1E-4B98-ACBC-62F5E593B76F}" type="datetimeFigureOut">
              <a:rPr lang="ru-RU" smtClean="0"/>
              <a:pPr/>
              <a:t>20.01.2022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16C0FF-03BA-4A7C-AE3A-2DCADCAD7F2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0C3203F-4C1E-4B98-ACBC-62F5E593B76F}" type="datetimeFigureOut">
              <a:rPr lang="ru-RU" smtClean="0"/>
              <a:pPr/>
              <a:t>20.01.2022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16C0FF-03BA-4A7C-AE3A-2DCADCAD7F2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b="-4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60472"/>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C3203F-4C1E-4B98-ACBC-62F5E593B76F}" type="datetimeFigureOut">
              <a:rPr lang="ru-RU" smtClean="0"/>
              <a:pPr/>
              <a:t>20.01.2022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16C0FF-03BA-4A7C-AE3A-2DCADCAD7F2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000240"/>
            <a:ext cx="7772400" cy="1714511"/>
          </a:xfrm>
          <a:solidFill>
            <a:srgbClr val="0EC453"/>
          </a:solidFill>
        </p:spPr>
        <p:txBody>
          <a:bodyPr>
            <a:noAutofit/>
          </a:bodyPr>
          <a:lstStyle/>
          <a:p>
            <a:r>
              <a:rPr lang="ru-RU" sz="3600" dirty="0" smtClean="0">
                <a:solidFill>
                  <a:schemeClr val="bg1"/>
                </a:solidFill>
                <a:latin typeface="Georgia" pitchFamily="18" charset="0"/>
              </a:rPr>
              <a:t>РППС образовательной организации для обучения детей в инклюзивной практике.</a:t>
            </a:r>
            <a:endParaRPr lang="ru-RU" sz="3600" dirty="0">
              <a:solidFill>
                <a:schemeClr val="bg1"/>
              </a:solidFill>
              <a:latin typeface="Georgia" pitchFamily="18" charset="0"/>
            </a:endParaRPr>
          </a:p>
        </p:txBody>
      </p:sp>
      <p:sp>
        <p:nvSpPr>
          <p:cNvPr id="5" name="Подзаголовок 2"/>
          <p:cNvSpPr txBox="1">
            <a:spLocks noGrp="1"/>
          </p:cNvSpPr>
          <p:nvPr>
            <p:ph type="subTitle" idx="1"/>
          </p:nvPr>
        </p:nvSpPr>
        <p:spPr>
          <a:xfrm>
            <a:off x="2571736" y="5929330"/>
            <a:ext cx="6400800" cy="638164"/>
          </a:xfrm>
          <a:solidFill>
            <a:srgbClr val="0EC453"/>
          </a:solidFill>
        </p:spPr>
        <p:style>
          <a:lnRef idx="1">
            <a:schemeClr val="accent4"/>
          </a:lnRef>
          <a:fillRef idx="2">
            <a:schemeClr val="accent4"/>
          </a:fillRef>
          <a:effectRef idx="1">
            <a:schemeClr val="accent4"/>
          </a:effectRef>
          <a:fontRef idx="minor">
            <a:schemeClr val="dk1"/>
          </a:fontRef>
        </p:style>
        <p:txBody>
          <a:bodyPr rtlCol="0">
            <a:normAutofit/>
          </a:bodyPr>
          <a:lstStyle/>
          <a:p>
            <a:pPr eaLnBrk="1" fontAlgn="auto" hangingPunct="1">
              <a:spcAft>
                <a:spcPts val="0"/>
              </a:spcAft>
              <a:buFont typeface="Arial" pitchFamily="34" charset="0"/>
              <a:buNone/>
              <a:defRPr/>
            </a:pPr>
            <a:r>
              <a:rPr lang="ru-RU" sz="2000" i="1" dirty="0" err="1" smtClean="0">
                <a:solidFill>
                  <a:srgbClr val="7030A0"/>
                </a:solidFill>
                <a:latin typeface="Georgia" pitchFamily="18" charset="0"/>
              </a:rPr>
              <a:t>Башегурова</a:t>
            </a:r>
            <a:r>
              <a:rPr lang="ru-RU" sz="2000" i="1" dirty="0" smtClean="0">
                <a:solidFill>
                  <a:srgbClr val="7030A0"/>
                </a:solidFill>
                <a:latin typeface="Georgia" pitchFamily="18" charset="0"/>
              </a:rPr>
              <a:t> Наталья Сергеевна</a:t>
            </a:r>
            <a:endParaRPr lang="ru-RU" sz="2000" dirty="0">
              <a:latin typeface="Georgia"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4480" y="1785926"/>
            <a:ext cx="7000924" cy="2571768"/>
          </a:xfrm>
        </p:spPr>
        <p:style>
          <a:lnRef idx="3">
            <a:schemeClr val="lt1"/>
          </a:lnRef>
          <a:fillRef idx="1">
            <a:schemeClr val="accent5"/>
          </a:fillRef>
          <a:effectRef idx="1">
            <a:schemeClr val="accent5"/>
          </a:effectRef>
          <a:fontRef idx="minor">
            <a:schemeClr val="lt1"/>
          </a:fontRef>
        </p:style>
        <p:txBody>
          <a:bodyPr>
            <a:normAutofit fontScale="90000"/>
          </a:bodyPr>
          <a:lstStyle/>
          <a:p>
            <a:r>
              <a:rPr lang="ru-RU" b="1" dirty="0" smtClean="0">
                <a:latin typeface="Georgia" pitchFamily="18" charset="0"/>
              </a:rPr>
              <a:t>Зачем нужна предметно-пространственная среда воспитателю?</a:t>
            </a:r>
            <a:endParaRPr lang="ru-RU" b="1" dirty="0">
              <a:latin typeface="Georgia"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85918" y="571480"/>
            <a:ext cx="7072362" cy="5929354"/>
          </a:xfrm>
        </p:spPr>
        <p:style>
          <a:lnRef idx="2">
            <a:schemeClr val="accent5"/>
          </a:lnRef>
          <a:fillRef idx="1">
            <a:schemeClr val="lt1"/>
          </a:fillRef>
          <a:effectRef idx="0">
            <a:schemeClr val="accent5"/>
          </a:effectRef>
          <a:fontRef idx="minor">
            <a:schemeClr val="dk1"/>
          </a:fontRef>
        </p:style>
        <p:txBody>
          <a:bodyPr>
            <a:noAutofit/>
          </a:bodyPr>
          <a:lstStyle/>
          <a:p>
            <a:pPr algn="just">
              <a:buFont typeface="Wingdings" pitchFamily="2" charset="2"/>
              <a:buChar char="Ø"/>
            </a:pPr>
            <a:r>
              <a:rPr lang="ru-RU" sz="2400" dirty="0" smtClean="0">
                <a:latin typeface="Georgia" pitchFamily="18" charset="0"/>
              </a:rPr>
              <a:t>Она является эффективным вспомогательным средством для воспитателя при поддержке индивидуальности и целостного развития ребенка до школы.</a:t>
            </a:r>
          </a:p>
          <a:p>
            <a:pPr algn="just">
              <a:buNone/>
            </a:pPr>
            <a:endParaRPr lang="ru-RU" sz="2400" dirty="0" smtClean="0">
              <a:latin typeface="Georgia" pitchFamily="18" charset="0"/>
            </a:endParaRPr>
          </a:p>
          <a:p>
            <a:pPr algn="just">
              <a:buFont typeface="Wingdings" pitchFamily="2" charset="2"/>
              <a:buChar char="Ø"/>
            </a:pPr>
            <a:r>
              <a:rPr lang="ru-RU" sz="2400" dirty="0" smtClean="0">
                <a:latin typeface="Georgia" pitchFamily="18" charset="0"/>
              </a:rPr>
              <a:t> Развивающая среда строится с целью предоставления детям наибольших возможностей для активной целенаправленной и разнообразной деятельности.</a:t>
            </a:r>
          </a:p>
          <a:p>
            <a:pPr algn="just">
              <a:buFont typeface="Wingdings" pitchFamily="2" charset="2"/>
              <a:buChar char="Ø"/>
            </a:pPr>
            <a:endParaRPr lang="ru-RU" sz="2400" dirty="0" smtClean="0">
              <a:latin typeface="Georgia" pitchFamily="18" charset="0"/>
            </a:endParaRPr>
          </a:p>
          <a:p>
            <a:pPr algn="just">
              <a:buFont typeface="Wingdings" pitchFamily="2" charset="2"/>
              <a:buChar char="Ø"/>
            </a:pPr>
            <a:r>
              <a:rPr lang="ru-RU" sz="2400" dirty="0" smtClean="0">
                <a:latin typeface="Georgia" pitchFamily="18" charset="0"/>
              </a:rPr>
              <a:t> Служит для воспитателя специальным пространством организации деятельности детей и влияет на воспитательный процесс.</a:t>
            </a:r>
            <a:endParaRPr lang="ru-RU" sz="2400" dirty="0">
              <a:latin typeface="Georgia"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a:xfrm>
            <a:off x="457200" y="357166"/>
            <a:ext cx="8229600" cy="504138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just">
              <a:buNone/>
            </a:pPr>
            <a:r>
              <a:rPr lang="ru-RU" sz="2400" dirty="0" smtClean="0">
                <a:latin typeface="Georgia" pitchFamily="18" charset="0"/>
              </a:rPr>
              <a:t>Функция педагога заключается в том, чтобы, используя предметно-развивающую среду и ее средства, помочь ребенку обнаружить в себе и развить то, что ребенку органично присуще. </a:t>
            </a:r>
          </a:p>
          <a:p>
            <a:pPr algn="just">
              <a:buNone/>
            </a:pPr>
            <a:r>
              <a:rPr lang="ru-RU" sz="2400" dirty="0" smtClean="0">
                <a:latin typeface="Georgia" pitchFamily="18" charset="0"/>
              </a:rPr>
              <a:t>Поэтому особое внимание в детском саду уделяется конструированию среды, в которой происходит обучение и саморазвитие творческой активности ребенка-дошкольника. </a:t>
            </a:r>
          </a:p>
          <a:p>
            <a:pPr algn="just">
              <a:buNone/>
            </a:pPr>
            <a:r>
              <a:rPr lang="ru-RU" sz="2400" dirty="0" smtClean="0">
                <a:latin typeface="Georgia" pitchFamily="18" charset="0"/>
              </a:rPr>
              <a:t>Воспитатель должен использовать разнообразные приемы, методы и формы организации воспитательно-образовательного процесса в специально сконструированной предметно-развивающей среде.</a:t>
            </a:r>
            <a:endParaRPr lang="ru-RU" sz="2400" dirty="0">
              <a:latin typeface="Georgia"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643042" y="357166"/>
            <a:ext cx="7143800" cy="6215106"/>
          </a:xfrm>
        </p:spPr>
        <p:style>
          <a:lnRef idx="2">
            <a:schemeClr val="accent5"/>
          </a:lnRef>
          <a:fillRef idx="1">
            <a:schemeClr val="lt1"/>
          </a:fillRef>
          <a:effectRef idx="0">
            <a:schemeClr val="accent5"/>
          </a:effectRef>
          <a:fontRef idx="minor">
            <a:schemeClr val="dk1"/>
          </a:fontRef>
        </p:style>
        <p:txBody>
          <a:bodyPr>
            <a:normAutofit fontScale="92500" lnSpcReduction="10000"/>
          </a:bodyPr>
          <a:lstStyle/>
          <a:p>
            <a:pPr algn="just">
              <a:buNone/>
            </a:pPr>
            <a:r>
              <a:rPr lang="ru-RU" sz="2200" dirty="0" smtClean="0">
                <a:latin typeface="Georgia" pitchFamily="18" charset="0"/>
              </a:rPr>
              <a:t>Чтобы образовательное пространство выступало как развивающая образовательная среда, в ходе взаимодействия входящих в него компонентов оно должно приобрести определенные свойства:</a:t>
            </a:r>
          </a:p>
          <a:p>
            <a:pPr lvl="0" algn="just">
              <a:buFont typeface="Wingdings" pitchFamily="2" charset="2"/>
              <a:buChar char="Ø"/>
            </a:pPr>
            <a:r>
              <a:rPr lang="ru-RU" sz="1800" dirty="0" smtClean="0">
                <a:latin typeface="Georgia" pitchFamily="18" charset="0"/>
              </a:rPr>
              <a:t>гибкость, обозначающую способность образовательных структур к быстрому </a:t>
            </a:r>
            <a:r>
              <a:rPr lang="ru-RU" sz="1800" dirty="0" err="1" smtClean="0">
                <a:latin typeface="Georgia" pitchFamily="18" charset="0"/>
              </a:rPr>
              <a:t>перестраиванию</a:t>
            </a:r>
            <a:r>
              <a:rPr lang="ru-RU" sz="1800" dirty="0" smtClean="0">
                <a:latin typeface="Georgia" pitchFamily="18" charset="0"/>
              </a:rPr>
              <a:t> в соответствии с изменяющимися потребностями личности, окружающей среды, общества;</a:t>
            </a:r>
          </a:p>
          <a:p>
            <a:pPr lvl="0" algn="just">
              <a:buFont typeface="Wingdings" pitchFamily="2" charset="2"/>
              <a:buChar char="Ø"/>
            </a:pPr>
            <a:r>
              <a:rPr lang="ru-RU" sz="1800" dirty="0" smtClean="0">
                <a:latin typeface="Georgia" pitchFamily="18" charset="0"/>
              </a:rPr>
              <a:t>непрерывность, выражающуюся через взаимодействие и преемственность в деятельности входящих в нее элементов;</a:t>
            </a:r>
          </a:p>
          <a:p>
            <a:pPr lvl="0" algn="just">
              <a:buFont typeface="Wingdings" pitchFamily="2" charset="2"/>
              <a:buChar char="Ø"/>
            </a:pPr>
            <a:r>
              <a:rPr lang="ru-RU" sz="1800" dirty="0" smtClean="0">
                <a:latin typeface="Georgia" pitchFamily="18" charset="0"/>
              </a:rPr>
              <a:t>вариативность, предполагающую изменение развивающей среды в соответствии с потребностями в образовательных услугах населения;</a:t>
            </a:r>
          </a:p>
          <a:p>
            <a:pPr lvl="0" algn="just">
              <a:buFont typeface="Wingdings" pitchFamily="2" charset="2"/>
              <a:buChar char="Ø"/>
            </a:pPr>
            <a:r>
              <a:rPr lang="ru-RU" sz="1800" dirty="0" err="1" smtClean="0">
                <a:latin typeface="Georgia" pitchFamily="18" charset="0"/>
              </a:rPr>
              <a:t>интегрированность</a:t>
            </a:r>
            <a:r>
              <a:rPr lang="ru-RU" sz="1800" dirty="0" smtClean="0">
                <a:latin typeface="Georgia" pitchFamily="18" charset="0"/>
              </a:rPr>
              <a:t>, обеспечивающую решение воспитательных задач посредством усиления взаимодействия входящих в нее структур;</a:t>
            </a:r>
          </a:p>
          <a:p>
            <a:pPr lvl="0" algn="just">
              <a:buFont typeface="Wingdings" pitchFamily="2" charset="2"/>
              <a:buChar char="Ø"/>
            </a:pPr>
            <a:r>
              <a:rPr lang="ru-RU" sz="1800" dirty="0" smtClean="0">
                <a:latin typeface="Georgia" pitchFamily="18" charset="0"/>
              </a:rPr>
              <a:t>открытость, предусматривающую широкое участие всех субъектов образования в управлении, демократизацию форм обучения, воспитания и взаимодействия;</a:t>
            </a:r>
          </a:p>
          <a:p>
            <a:pPr lvl="0" algn="just">
              <a:buFont typeface="Wingdings" pitchFamily="2" charset="2"/>
              <a:buChar char="Ø"/>
            </a:pPr>
            <a:r>
              <a:rPr lang="ru-RU" sz="1800" dirty="0" smtClean="0">
                <a:latin typeface="Georgia" pitchFamily="18" charset="0"/>
              </a:rPr>
              <a:t>установку на совместное деятельное общение всех субъектов образовательного процесса, осуществляющееся на основе педагогической поддержки как особой, скрытой от глаз воспитанников позиции педагога.</a:t>
            </a:r>
          </a:p>
          <a:p>
            <a:pPr>
              <a:buNone/>
            </a:pPr>
            <a:endParaRPr lang="ru-RU" sz="1800" dirty="0">
              <a:latin typeface="Georgia"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14480" y="500042"/>
            <a:ext cx="6972320" cy="5929354"/>
          </a:xfrm>
        </p:spPr>
        <p:style>
          <a:lnRef idx="2">
            <a:schemeClr val="accent6"/>
          </a:lnRef>
          <a:fillRef idx="1">
            <a:schemeClr val="lt1"/>
          </a:fillRef>
          <a:effectRef idx="0">
            <a:schemeClr val="accent6"/>
          </a:effectRef>
          <a:fontRef idx="minor">
            <a:schemeClr val="dk1"/>
          </a:fontRef>
        </p:style>
        <p:txBody>
          <a:bodyPr>
            <a:normAutofit/>
          </a:bodyPr>
          <a:lstStyle/>
          <a:p>
            <a:pPr algn="just">
              <a:buNone/>
            </a:pPr>
            <a:r>
              <a:rPr lang="ru-RU" sz="1800" dirty="0" smtClean="0">
                <a:latin typeface="Georgia" pitchFamily="18" charset="0"/>
              </a:rPr>
              <a:t>В центре развивающей среды стоит образовательное учреждение, работающее в режиме развития и имеющее своей целью процесс становления личности ребенка, раскрытие его индивидуальных возможностей, формирования познавательной активности. Это обеспечивается за </a:t>
            </a:r>
            <a:r>
              <a:rPr lang="ru-RU" sz="1800" b="1" i="1" dirty="0" smtClean="0">
                <a:solidFill>
                  <a:schemeClr val="accent6">
                    <a:lumMod val="75000"/>
                  </a:schemeClr>
                </a:solidFill>
                <a:latin typeface="Georgia" pitchFamily="18" charset="0"/>
              </a:rPr>
              <a:t>счет решения следующих задач</a:t>
            </a:r>
            <a:r>
              <a:rPr lang="ru-RU" sz="1800" dirty="0" smtClean="0">
                <a:latin typeface="Georgia" pitchFamily="18" charset="0"/>
              </a:rPr>
              <a:t>:</a:t>
            </a:r>
          </a:p>
          <a:p>
            <a:pPr lvl="0" algn="just">
              <a:buFont typeface="Wingdings" pitchFamily="2" charset="2"/>
              <a:buChar char="Ø"/>
            </a:pPr>
            <a:r>
              <a:rPr lang="ru-RU" sz="1800" dirty="0" smtClean="0">
                <a:latin typeface="Georgia" pitchFamily="18" charset="0"/>
              </a:rPr>
              <a:t>создать необходимые предпосылки для развития внутренней активности ребенка;</a:t>
            </a:r>
          </a:p>
          <a:p>
            <a:pPr lvl="0" algn="just">
              <a:buFont typeface="Wingdings" pitchFamily="2" charset="2"/>
              <a:buChar char="Ø"/>
            </a:pPr>
            <a:r>
              <a:rPr lang="ru-RU" sz="1800" dirty="0" smtClean="0">
                <a:latin typeface="Georgia" pitchFamily="18" charset="0"/>
              </a:rPr>
              <a:t>предоставить каждому ребенку возможность самоутвердиться в наиболее значимых для него сферах жизнедеятельности, в максимальной степени раскрывающих его индивидуальные качества и способности;</a:t>
            </a:r>
          </a:p>
          <a:p>
            <a:pPr lvl="0" algn="just">
              <a:buFont typeface="Wingdings" pitchFamily="2" charset="2"/>
              <a:buChar char="Ø"/>
            </a:pPr>
            <a:r>
              <a:rPr lang="ru-RU" sz="1800" dirty="0" smtClean="0">
                <a:latin typeface="Georgia" pitchFamily="18" charset="0"/>
              </a:rPr>
              <a:t>ввести стиль взаимоотношений, обеспечивающих любовь и уважение к личности каждого ребенка;</a:t>
            </a:r>
          </a:p>
          <a:p>
            <a:pPr lvl="0" algn="just">
              <a:buFont typeface="Wingdings" pitchFamily="2" charset="2"/>
              <a:buChar char="Ø"/>
            </a:pPr>
            <a:r>
              <a:rPr lang="ru-RU" sz="1800" dirty="0" smtClean="0">
                <a:latin typeface="Georgia" pitchFamily="18" charset="0"/>
              </a:rPr>
              <a:t>активно искать пути, способы и средства максимально полного раскрытия личности каждого ребенка, проявления и развития его индивидуальности;</a:t>
            </a:r>
          </a:p>
          <a:p>
            <a:pPr lvl="0" algn="just">
              <a:buFont typeface="Wingdings" pitchFamily="2" charset="2"/>
              <a:buChar char="Ø"/>
            </a:pPr>
            <a:r>
              <a:rPr lang="ru-RU" sz="1800" dirty="0" smtClean="0">
                <a:latin typeface="Georgia" pitchFamily="18" charset="0"/>
              </a:rPr>
              <a:t>ориентироваться на активные методы взаимодействия с каждым воспитанником. </a:t>
            </a:r>
          </a:p>
          <a:p>
            <a:pPr>
              <a:buNone/>
            </a:pPr>
            <a:endParaRPr lang="ru-RU" sz="1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14480" y="500042"/>
            <a:ext cx="7115196" cy="6072230"/>
          </a:xfrm>
        </p:spPr>
        <p:style>
          <a:lnRef idx="2">
            <a:schemeClr val="accent6"/>
          </a:lnRef>
          <a:fillRef idx="1">
            <a:schemeClr val="lt1"/>
          </a:fillRef>
          <a:effectRef idx="0">
            <a:schemeClr val="accent6"/>
          </a:effectRef>
          <a:fontRef idx="minor">
            <a:schemeClr val="dk1"/>
          </a:fontRef>
        </p:style>
        <p:txBody>
          <a:bodyPr>
            <a:normAutofit/>
          </a:bodyPr>
          <a:lstStyle/>
          <a:p>
            <a:pPr algn="just">
              <a:buNone/>
            </a:pPr>
            <a:r>
              <a:rPr lang="ru-RU" sz="1800" dirty="0" smtClean="0">
                <a:latin typeface="Georgia" pitchFamily="18" charset="0"/>
              </a:rPr>
              <a:t>В исследованиях В. В. Давыдова, В. П. Лебедевой, В. А. Орлова, В. И. Панова рассматривается понятие об образовательной среде, существенными показателями которой выступают следующие характеристики:</a:t>
            </a:r>
          </a:p>
          <a:p>
            <a:pPr lvl="0" algn="just">
              <a:buFont typeface="Wingdings" pitchFamily="2" charset="2"/>
              <a:buChar char="Ø"/>
            </a:pPr>
            <a:r>
              <a:rPr lang="ru-RU" sz="1800" dirty="0" smtClean="0">
                <a:latin typeface="Georgia" pitchFamily="18" charset="0"/>
              </a:rPr>
              <a:t>каждому возрасту соответствуют определенные психологические новообразования;</a:t>
            </a:r>
          </a:p>
          <a:p>
            <a:pPr lvl="0" algn="just">
              <a:buFont typeface="Wingdings" pitchFamily="2" charset="2"/>
              <a:buChar char="Ø"/>
            </a:pPr>
            <a:r>
              <a:rPr lang="ru-RU" sz="1800" dirty="0" smtClean="0">
                <a:latin typeface="Georgia" pitchFamily="18" charset="0"/>
              </a:rPr>
              <a:t>обучение организовано на основе ведущей деятельности;</a:t>
            </a:r>
          </a:p>
          <a:p>
            <a:pPr lvl="0" algn="just">
              <a:buFont typeface="Wingdings" pitchFamily="2" charset="2"/>
              <a:buChar char="Ø"/>
            </a:pPr>
            <a:r>
              <a:rPr lang="ru-RU" sz="1800" dirty="0" smtClean="0">
                <a:latin typeface="Georgia" pitchFamily="18" charset="0"/>
              </a:rPr>
              <a:t>продуманы, структурированы и реализуются взаимосвязи с другими видами деятельности.</a:t>
            </a:r>
          </a:p>
          <a:p>
            <a:pPr lvl="0" algn="just">
              <a:buNone/>
            </a:pPr>
            <a:endParaRPr lang="ru-RU" sz="1800" dirty="0" smtClean="0">
              <a:latin typeface="Georgia" pitchFamily="18" charset="0"/>
            </a:endParaRPr>
          </a:p>
          <a:p>
            <a:pPr algn="just">
              <a:buNone/>
            </a:pPr>
            <a:r>
              <a:rPr lang="ru-RU" sz="1800" dirty="0" smtClean="0">
                <a:latin typeface="Georgia" pitchFamily="18" charset="0"/>
              </a:rPr>
              <a:t>Цель создания развивающей среды в дошкольном образовательном учреждении — обеспечить жизненно важные потребности формирующейся личности: витальные, социальные, духовные.</a:t>
            </a:r>
          </a:p>
          <a:p>
            <a:pPr algn="just">
              <a:buNone/>
            </a:pPr>
            <a:endParaRPr lang="ru-RU" sz="1800" dirty="0" smtClean="0">
              <a:latin typeface="Georgia" pitchFamily="18" charset="0"/>
            </a:endParaRPr>
          </a:p>
          <a:p>
            <a:pPr algn="just">
              <a:buNone/>
            </a:pPr>
            <a:r>
              <a:rPr lang="ru-RU" sz="1800" dirty="0" smtClean="0">
                <a:latin typeface="Georgia" pitchFamily="18" charset="0"/>
              </a:rPr>
              <a:t> Многогранность развивающей среды дошкольного образовательного учреждения, сложность и многообразие протекающих в ней процессов обусловливают выделение внутри нее предметной и пространственной составляющих. </a:t>
            </a:r>
          </a:p>
          <a:p>
            <a:pPr algn="just">
              <a:buNone/>
            </a:pPr>
            <a:endParaRPr lang="ru-RU" sz="1800" dirty="0">
              <a:latin typeface="Georgia"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857256"/>
          </a:xfrm>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r>
              <a:rPr lang="ru-RU" dirty="0" smtClean="0">
                <a:latin typeface="Georgia" pitchFamily="18" charset="0"/>
              </a:rPr>
              <a:t>Назначение и цели РППС ДОО</a:t>
            </a:r>
            <a:endParaRPr lang="ru-RU" dirty="0">
              <a:latin typeface="Georgia" pitchFamily="18" charset="0"/>
            </a:endParaRPr>
          </a:p>
        </p:txBody>
      </p:sp>
      <p:pic>
        <p:nvPicPr>
          <p:cNvPr id="2050" name="Picture 2"/>
          <p:cNvPicPr>
            <a:picLocks noGrp="1" noChangeAspect="1" noChangeArrowheads="1"/>
          </p:cNvPicPr>
          <p:nvPr>
            <p:ph idx="1"/>
          </p:nvPr>
        </p:nvPicPr>
        <p:blipFill>
          <a:blip r:embed="rId2"/>
          <a:srcRect/>
          <a:stretch>
            <a:fillRect/>
          </a:stretch>
        </p:blipFill>
        <p:spPr bwMode="auto">
          <a:xfrm>
            <a:off x="500034" y="1714488"/>
            <a:ext cx="8215370" cy="4429156"/>
          </a:xfrm>
          <a:prstGeom prst="rect">
            <a:avLst/>
          </a:prstGeom>
          <a:noFill/>
          <a:ln w="38100">
            <a:solidFill>
              <a:schemeClr val="accent6">
                <a:lumMod val="75000"/>
              </a:schemeClr>
            </a:solid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srcRect/>
          <a:stretch>
            <a:fillRect/>
          </a:stretch>
        </p:blipFill>
        <p:spPr bwMode="auto">
          <a:xfrm>
            <a:off x="785786" y="357166"/>
            <a:ext cx="8001055" cy="6000791"/>
          </a:xfrm>
          <a:prstGeom prst="rect">
            <a:avLst/>
          </a:prstGeom>
          <a:noFill/>
          <a:ln w="38100">
            <a:solidFill>
              <a:schemeClr val="accent6">
                <a:lumMod val="75000"/>
              </a:schemeClr>
            </a:solid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a:stretch>
            <a:fillRect/>
          </a:stretch>
        </p:blipFill>
        <p:spPr bwMode="auto">
          <a:xfrm>
            <a:off x="1214414" y="642918"/>
            <a:ext cx="7138990" cy="714380"/>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1214414" y="1285860"/>
            <a:ext cx="7158064" cy="4714908"/>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a:stretch>
            <a:fillRect/>
          </a:stretch>
        </p:blipFill>
        <p:spPr bwMode="auto">
          <a:xfrm>
            <a:off x="642910" y="1285860"/>
            <a:ext cx="8358246" cy="3405996"/>
          </a:xfrm>
          <a:prstGeom prst="rect">
            <a:avLst/>
          </a:prstGeom>
          <a:noFill/>
          <a:ln w="38100">
            <a:solidFill>
              <a:schemeClr val="accent6">
                <a:lumMod val="75000"/>
              </a:schemeClr>
            </a:solid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85918" y="1214422"/>
            <a:ext cx="6900882" cy="4911741"/>
          </a:xfrm>
        </p:spPr>
        <p:style>
          <a:lnRef idx="3">
            <a:schemeClr val="lt1"/>
          </a:lnRef>
          <a:fillRef idx="1">
            <a:schemeClr val="accent6"/>
          </a:fillRef>
          <a:effectRef idx="1">
            <a:schemeClr val="accent6"/>
          </a:effectRef>
          <a:fontRef idx="minor">
            <a:schemeClr val="lt1"/>
          </a:fontRef>
        </p:style>
        <p:txBody>
          <a:bodyPr>
            <a:normAutofit/>
          </a:bodyPr>
          <a:lstStyle/>
          <a:p>
            <a:pPr algn="just">
              <a:buNone/>
            </a:pPr>
            <a:r>
              <a:rPr lang="ru-RU" i="1" dirty="0" smtClean="0">
                <a:latin typeface="Georgia" pitchFamily="18" charset="0"/>
              </a:rPr>
              <a:t>«Дети должны жить в мире красоты, </a:t>
            </a:r>
            <a:r>
              <a:rPr lang="ru-RU" dirty="0" smtClean="0">
                <a:latin typeface="Georgia" pitchFamily="18" charset="0"/>
              </a:rPr>
              <a:t>игры</a:t>
            </a:r>
            <a:r>
              <a:rPr lang="ru-RU" i="1" dirty="0" smtClean="0">
                <a:latin typeface="Georgia" pitchFamily="18" charset="0"/>
              </a:rPr>
              <a:t>, сказки, музыки, рисунка, фантазии, творчества. </a:t>
            </a:r>
            <a:r>
              <a:rPr lang="ru-RU" dirty="0" smtClean="0">
                <a:latin typeface="Georgia" pitchFamily="18" charset="0"/>
              </a:rPr>
              <a:t>Этот мир должен окружать ребенка</a:t>
            </a:r>
            <a:r>
              <a:rPr lang="ru-RU" i="1" dirty="0" smtClean="0">
                <a:latin typeface="Georgia" pitchFamily="18" charset="0"/>
              </a:rPr>
              <a:t>…»</a:t>
            </a:r>
          </a:p>
          <a:p>
            <a:pPr algn="r">
              <a:buNone/>
            </a:pPr>
            <a:r>
              <a:rPr lang="ru-RU" dirty="0" smtClean="0">
                <a:latin typeface="Georgia" pitchFamily="18" charset="0"/>
              </a:rPr>
              <a:t>В</a:t>
            </a:r>
            <a:r>
              <a:rPr lang="ru-RU" i="1" dirty="0" smtClean="0">
                <a:latin typeface="Georgia" pitchFamily="18" charset="0"/>
              </a:rPr>
              <a:t>. Сухомлинский</a:t>
            </a:r>
            <a:endParaRPr lang="ru-RU" dirty="0">
              <a:latin typeface="Georgia"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357322"/>
          </a:xfrm>
        </p:spPr>
        <p:style>
          <a:lnRef idx="3">
            <a:schemeClr val="lt1"/>
          </a:lnRef>
          <a:fillRef idx="1">
            <a:schemeClr val="accent6"/>
          </a:fillRef>
          <a:effectRef idx="1">
            <a:schemeClr val="accent6"/>
          </a:effectRef>
          <a:fontRef idx="minor">
            <a:schemeClr val="lt1"/>
          </a:fontRef>
        </p:style>
        <p:txBody>
          <a:bodyPr>
            <a:normAutofit/>
          </a:bodyPr>
          <a:lstStyle/>
          <a:p>
            <a:pPr hangingPunct="0"/>
            <a:r>
              <a:rPr lang="ru-RU" sz="1800" b="1" dirty="0" smtClean="0">
                <a:latin typeface="Georgia" pitchFamily="18" charset="0"/>
              </a:rPr>
              <a:t>Нормативные правовые основы конструирования развивающей предметно – пространственной среды в ДОО в соответствии с требованиями</a:t>
            </a:r>
            <a:r>
              <a:rPr lang="ru-RU" sz="1800" dirty="0" smtClean="0">
                <a:latin typeface="Georgia" pitchFamily="18" charset="0"/>
              </a:rPr>
              <a:t/>
            </a:r>
            <a:br>
              <a:rPr lang="ru-RU" sz="1800" dirty="0" smtClean="0">
                <a:latin typeface="Georgia" pitchFamily="18" charset="0"/>
              </a:rPr>
            </a:br>
            <a:r>
              <a:rPr lang="en-US" sz="1800" b="1" dirty="0" smtClean="0">
                <a:latin typeface="Georgia" pitchFamily="18" charset="0"/>
              </a:rPr>
              <a:t>ФГОС ДО</a:t>
            </a:r>
            <a:endParaRPr lang="ru-RU" sz="1800" dirty="0">
              <a:latin typeface="Georgia" pitchFamily="18" charset="0"/>
            </a:endParaRPr>
          </a:p>
        </p:txBody>
      </p:sp>
      <p:sp>
        <p:nvSpPr>
          <p:cNvPr id="3" name="Содержимое 2"/>
          <p:cNvSpPr>
            <a:spLocks noGrp="1"/>
          </p:cNvSpPr>
          <p:nvPr>
            <p:ph idx="1"/>
          </p:nvPr>
        </p:nvSpPr>
        <p:spPr>
          <a:xfrm>
            <a:off x="457200" y="1785926"/>
            <a:ext cx="8229600" cy="4786346"/>
          </a:xfrm>
        </p:spPr>
        <p:style>
          <a:lnRef idx="2">
            <a:schemeClr val="accent6"/>
          </a:lnRef>
          <a:fillRef idx="1">
            <a:schemeClr val="lt1"/>
          </a:fillRef>
          <a:effectRef idx="0">
            <a:schemeClr val="accent6"/>
          </a:effectRef>
          <a:fontRef idx="minor">
            <a:schemeClr val="dk1"/>
          </a:fontRef>
        </p:style>
        <p:txBody>
          <a:bodyPr>
            <a:normAutofit/>
          </a:bodyPr>
          <a:lstStyle/>
          <a:p>
            <a:pPr algn="just" hangingPunct="0">
              <a:buNone/>
            </a:pPr>
            <a:r>
              <a:rPr lang="ru-RU" sz="1600" dirty="0" smtClean="0">
                <a:latin typeface="Georgia" pitchFamily="18" charset="0"/>
              </a:rPr>
              <a:t>Образовательная система выполняет жизненно важную функцию – а именно функцию помощи и поддержки при вхождении воспитанников в мир социального опыта. Если бы не было педагогов, то культура человечества регрессировала бы, его поступательное развитие остановилось. Одним из необходимых условий в обучении и воспитании становится создание развивающего пространства в ДОУ.</a:t>
            </a:r>
          </a:p>
          <a:p>
            <a:pPr algn="just">
              <a:buNone/>
            </a:pPr>
            <a:r>
              <a:rPr lang="ru-RU" sz="1600" dirty="0" smtClean="0">
                <a:latin typeface="Georgia" pitchFamily="18" charset="0"/>
              </a:rPr>
              <a:t> </a:t>
            </a:r>
          </a:p>
          <a:p>
            <a:pPr algn="just" hangingPunct="0">
              <a:buNone/>
            </a:pPr>
            <a:r>
              <a:rPr lang="ru-RU" sz="1600" dirty="0" smtClean="0">
                <a:latin typeface="Georgia" pitchFamily="18" charset="0"/>
              </a:rPr>
              <a:t>Вопрос конструирования предметно-развивающей среды в дошкольном учреждении на сегодняшний день стоит особо актуально. Это связано с тем, что с разработкой ФГОС ДО были разработаны требования к условиям реализации основной образовательной программы дошкольного образования, в том числе требования к развивающей предметно-пространственной среде.</a:t>
            </a:r>
          </a:p>
          <a:p>
            <a:pPr algn="just">
              <a:buNone/>
            </a:pPr>
            <a:r>
              <a:rPr lang="ru-RU" sz="1600" dirty="0" smtClean="0">
                <a:latin typeface="Georgia" pitchFamily="18" charset="0"/>
              </a:rPr>
              <a:t> </a:t>
            </a:r>
          </a:p>
          <a:p>
            <a:pPr algn="just" hangingPunct="0">
              <a:buNone/>
            </a:pPr>
            <a:r>
              <a:rPr lang="ru-RU" sz="1600" dirty="0" smtClean="0">
                <a:latin typeface="Georgia" pitchFamily="18" charset="0"/>
              </a:rPr>
              <a:t>При организации развивающей предметно – пространственной среды дошкольной образовательной организации необходимо учитывать нормативные требования следующих документов.</a:t>
            </a:r>
          </a:p>
          <a:p>
            <a:pPr>
              <a:buNone/>
            </a:pPr>
            <a:endParaRPr lang="ru-RU" sz="1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6215106"/>
          </a:xfrm>
        </p:spPr>
        <p:style>
          <a:lnRef idx="2">
            <a:schemeClr val="accent6"/>
          </a:lnRef>
          <a:fillRef idx="1">
            <a:schemeClr val="lt1"/>
          </a:fillRef>
          <a:effectRef idx="0">
            <a:schemeClr val="accent6"/>
          </a:effectRef>
          <a:fontRef idx="minor">
            <a:schemeClr val="dk1"/>
          </a:fontRef>
        </p:style>
        <p:txBody>
          <a:bodyPr>
            <a:normAutofit/>
          </a:bodyPr>
          <a:lstStyle/>
          <a:p>
            <a:pPr lvl="1" algn="just" hangingPunct="0">
              <a:buFont typeface="Wingdings" pitchFamily="2" charset="2"/>
              <a:buChar char="v"/>
            </a:pPr>
            <a:r>
              <a:rPr lang="en-US" sz="1200" dirty="0" err="1" smtClean="0">
                <a:latin typeface="Georgia" pitchFamily="18" charset="0"/>
              </a:rPr>
              <a:t>Конституция</a:t>
            </a:r>
            <a:r>
              <a:rPr lang="en-US" sz="1200" dirty="0" smtClean="0">
                <a:latin typeface="Georgia" pitchFamily="18" charset="0"/>
              </a:rPr>
              <a:t> </a:t>
            </a:r>
            <a:r>
              <a:rPr lang="en-US" sz="1200" dirty="0" err="1" smtClean="0">
                <a:latin typeface="Georgia" pitchFamily="18" charset="0"/>
              </a:rPr>
              <a:t>Российской</a:t>
            </a:r>
            <a:r>
              <a:rPr lang="en-US" sz="1200" dirty="0" smtClean="0">
                <a:latin typeface="Georgia" pitchFamily="18" charset="0"/>
              </a:rPr>
              <a:t> </a:t>
            </a:r>
            <a:r>
              <a:rPr lang="en-US" sz="1200" dirty="0" err="1" smtClean="0">
                <a:latin typeface="Georgia" pitchFamily="18" charset="0"/>
              </a:rPr>
              <a:t>Федерации</a:t>
            </a:r>
            <a:r>
              <a:rPr lang="en-US" sz="1200" dirty="0" smtClean="0">
                <a:latin typeface="Georgia" pitchFamily="18" charset="0"/>
              </a:rPr>
              <a:t>; </a:t>
            </a:r>
            <a:endParaRPr lang="ru-RU" sz="1200" dirty="0" smtClean="0">
              <a:latin typeface="Georgia" pitchFamily="18" charset="0"/>
            </a:endParaRPr>
          </a:p>
          <a:p>
            <a:pPr algn="just">
              <a:buFont typeface="Wingdings" pitchFamily="2" charset="2"/>
              <a:buChar char="v"/>
            </a:pPr>
            <a:r>
              <a:rPr lang="ru-RU" sz="1200" dirty="0" smtClean="0">
                <a:latin typeface="Georgia" pitchFamily="18" charset="0"/>
              </a:rPr>
              <a:t>Федеральный закон от 29.12.2012 № 273 – ФЗ «Об образовании в Российской Федерации»; </a:t>
            </a:r>
          </a:p>
          <a:p>
            <a:pPr algn="just">
              <a:buFont typeface="Wingdings" pitchFamily="2" charset="2"/>
              <a:buChar char="v"/>
            </a:pPr>
            <a:r>
              <a:rPr lang="ru-RU" sz="1200" dirty="0" smtClean="0">
                <a:latin typeface="Georgia" pitchFamily="18" charset="0"/>
              </a:rPr>
              <a:t>Федеральный закон от 02.07.2013  № 185  «О внесении в отдельные  законодательные акты Российской Федерации в связи с принятием Федерального закона «Об образовании в Российской Федерации»; </a:t>
            </a:r>
          </a:p>
          <a:p>
            <a:pPr algn="just">
              <a:buFont typeface="Wingdings" pitchFamily="2" charset="2"/>
              <a:buChar char="v"/>
            </a:pPr>
            <a:r>
              <a:rPr lang="ru-RU" sz="1200" dirty="0" smtClean="0">
                <a:latin typeface="Georgia" pitchFamily="18" charset="0"/>
              </a:rPr>
              <a:t>Приказ </a:t>
            </a:r>
            <a:r>
              <a:rPr lang="ru-RU" sz="1200" dirty="0" err="1" smtClean="0">
                <a:latin typeface="Georgia" pitchFamily="18" charset="0"/>
              </a:rPr>
              <a:t>Минобрнауки</a:t>
            </a:r>
            <a:r>
              <a:rPr lang="ru-RU" sz="1200" dirty="0" smtClean="0">
                <a:latin typeface="Georgia" pitchFamily="18" charset="0"/>
              </a:rPr>
              <a:t> России от 17.10.2013 № 1155 «Об утверждении федерального государственного стандарта дошкольного образования»; </a:t>
            </a:r>
          </a:p>
          <a:p>
            <a:pPr algn="just">
              <a:buFont typeface="Wingdings" pitchFamily="2" charset="2"/>
              <a:buChar char="v"/>
            </a:pPr>
            <a:r>
              <a:rPr lang="ru-RU" sz="1200" dirty="0" smtClean="0">
                <a:latin typeface="Georgia" pitchFamily="18" charset="0"/>
              </a:rPr>
              <a:t>Письмо </a:t>
            </a:r>
            <a:r>
              <a:rPr lang="ru-RU" sz="1200" dirty="0" err="1" smtClean="0">
                <a:latin typeface="Georgia" pitchFamily="18" charset="0"/>
              </a:rPr>
              <a:t>Минобрнауки</a:t>
            </a:r>
            <a:r>
              <a:rPr lang="ru-RU" sz="1200" dirty="0" smtClean="0">
                <a:latin typeface="Georgia" pitchFamily="18" charset="0"/>
              </a:rPr>
              <a:t> России от 28.02.2014 № 08 – 249 « Комментарии к ФГОС дошкольного образования»; </a:t>
            </a:r>
          </a:p>
          <a:p>
            <a:pPr algn="just">
              <a:buFont typeface="Wingdings" pitchFamily="2" charset="2"/>
              <a:buChar char="v"/>
            </a:pPr>
            <a:r>
              <a:rPr lang="ru-RU" sz="1200" dirty="0" smtClean="0">
                <a:latin typeface="Georgia" pitchFamily="18" charset="0"/>
              </a:rPr>
              <a:t>Концепция содержания непрерывного образования (дошкольное и начальное звено), утвержденная Федеральным координационным советом по общему образованию </a:t>
            </a:r>
            <a:r>
              <a:rPr lang="en-US" sz="1200" dirty="0" err="1" smtClean="0">
                <a:latin typeface="Georgia" pitchFamily="18" charset="0"/>
              </a:rPr>
              <a:t>Минобрнауки</a:t>
            </a:r>
            <a:r>
              <a:rPr lang="en-US" sz="1200" dirty="0" smtClean="0">
                <a:latin typeface="Georgia" pitchFamily="18" charset="0"/>
              </a:rPr>
              <a:t> </a:t>
            </a:r>
            <a:r>
              <a:rPr lang="en-US" sz="1200" dirty="0" err="1" smtClean="0">
                <a:latin typeface="Georgia" pitchFamily="18" charset="0"/>
              </a:rPr>
              <a:t>России</a:t>
            </a:r>
            <a:r>
              <a:rPr lang="en-US" sz="1200" dirty="0" smtClean="0">
                <a:latin typeface="Georgia" pitchFamily="18" charset="0"/>
              </a:rPr>
              <a:t> </a:t>
            </a:r>
            <a:r>
              <a:rPr lang="en-US" sz="1200" dirty="0" err="1" smtClean="0">
                <a:latin typeface="Georgia" pitchFamily="18" charset="0"/>
              </a:rPr>
              <a:t>от</a:t>
            </a:r>
            <a:r>
              <a:rPr lang="en-US" sz="1200" dirty="0" smtClean="0">
                <a:latin typeface="Georgia" pitchFamily="18" charset="0"/>
              </a:rPr>
              <a:t> 17.06.2003 </a:t>
            </a:r>
            <a:r>
              <a:rPr lang="en-US" sz="1200" dirty="0" err="1" smtClean="0">
                <a:latin typeface="Georgia" pitchFamily="18" charset="0"/>
              </a:rPr>
              <a:t>года</a:t>
            </a:r>
            <a:r>
              <a:rPr lang="en-US" sz="1200" dirty="0" smtClean="0">
                <a:latin typeface="Georgia" pitchFamily="18" charset="0"/>
              </a:rPr>
              <a:t>; </a:t>
            </a:r>
            <a:endParaRPr lang="ru-RU" sz="1200" dirty="0" smtClean="0">
              <a:latin typeface="Georgia" pitchFamily="18" charset="0"/>
            </a:endParaRPr>
          </a:p>
          <a:p>
            <a:pPr algn="just">
              <a:buFont typeface="Wingdings" pitchFamily="2" charset="2"/>
              <a:buChar char="v"/>
            </a:pPr>
            <a:r>
              <a:rPr lang="ru-RU" sz="1200" dirty="0" smtClean="0">
                <a:latin typeface="Georgia" pitchFamily="18" charset="0"/>
              </a:rPr>
              <a:t>Постановление Главного государственного врача РФ от 15.05.2013 № 26 «Об утверждении </a:t>
            </a:r>
            <a:r>
              <a:rPr lang="ru-RU" sz="1200" dirty="0" err="1" smtClean="0">
                <a:latin typeface="Georgia" pitchFamily="18" charset="0"/>
              </a:rPr>
              <a:t>СанПиН</a:t>
            </a:r>
            <a:r>
              <a:rPr lang="ru-RU" sz="1200" dirty="0" smtClean="0">
                <a:latin typeface="Georgia" pitchFamily="18" charset="0"/>
              </a:rPr>
              <a:t> 2.4.1.3.3147-13 «Санитарно – эпидемиологические требования к устройству, содержанию и организации режима работы дошкольных образовательных организаций»; </a:t>
            </a:r>
          </a:p>
          <a:p>
            <a:pPr algn="just">
              <a:buFont typeface="Wingdings" pitchFamily="2" charset="2"/>
              <a:buChar char="v"/>
            </a:pPr>
            <a:r>
              <a:rPr lang="ru-RU" sz="1200" dirty="0" smtClean="0">
                <a:latin typeface="Georgia" pitchFamily="18" charset="0"/>
              </a:rPr>
              <a:t>Постановление Главного государственного врача РФ от 19.12.2013 № 68 «Об утверждении </a:t>
            </a:r>
            <a:r>
              <a:rPr lang="ru-RU" sz="1200" dirty="0" err="1" smtClean="0">
                <a:latin typeface="Georgia" pitchFamily="18" charset="0"/>
              </a:rPr>
              <a:t>СанПиН</a:t>
            </a:r>
            <a:r>
              <a:rPr lang="ru-RU" sz="1200" dirty="0" smtClean="0">
                <a:latin typeface="Georgia" pitchFamily="18" charset="0"/>
              </a:rPr>
              <a:t> 2.4.1.3.3147-13 «Санитарно – эпидемиологические требования к дошкольным группам, размещенным в жилых помещениях жилищного фонда»; </a:t>
            </a:r>
          </a:p>
          <a:p>
            <a:pPr algn="just">
              <a:buFont typeface="Wingdings" pitchFamily="2" charset="2"/>
              <a:buChar char="v"/>
            </a:pPr>
            <a:r>
              <a:rPr lang="ru-RU" sz="1200" dirty="0" smtClean="0">
                <a:latin typeface="Georgia" pitchFamily="18" charset="0"/>
              </a:rPr>
              <a:t>Национальная образовательная инициатива «Наша новая школа», утвержденная Президентом РФ 04.02.2010 № </a:t>
            </a:r>
            <a:r>
              <a:rPr lang="ru-RU" sz="1200" dirty="0" err="1" smtClean="0">
                <a:latin typeface="Georgia" pitchFamily="18" charset="0"/>
              </a:rPr>
              <a:t>Пр</a:t>
            </a:r>
            <a:r>
              <a:rPr lang="ru-RU" sz="1200" dirty="0" smtClean="0">
                <a:latin typeface="Georgia" pitchFamily="18" charset="0"/>
              </a:rPr>
              <a:t> – 271; </a:t>
            </a:r>
          </a:p>
          <a:p>
            <a:pPr algn="just">
              <a:buFont typeface="Wingdings" pitchFamily="2" charset="2"/>
              <a:buChar char="v"/>
            </a:pPr>
            <a:r>
              <a:rPr lang="ru-RU" sz="1200" dirty="0" smtClean="0">
                <a:latin typeface="Georgia" pitchFamily="18" charset="0"/>
              </a:rPr>
              <a:t>Письмо </a:t>
            </a:r>
            <a:r>
              <a:rPr lang="ru-RU" sz="1200" dirty="0" err="1" smtClean="0">
                <a:latin typeface="Georgia" pitchFamily="18" charset="0"/>
              </a:rPr>
              <a:t>Минобрнауки</a:t>
            </a:r>
            <a:r>
              <a:rPr lang="ru-RU" sz="1200" dirty="0" smtClean="0">
                <a:latin typeface="Georgia" pitchFamily="18" charset="0"/>
              </a:rPr>
              <a:t> России от 17.05.1995 № 61/19-12 «О </a:t>
            </a:r>
            <a:r>
              <a:rPr lang="ru-RU" sz="1200" dirty="0" err="1" smtClean="0">
                <a:latin typeface="Georgia" pitchFamily="18" charset="0"/>
              </a:rPr>
              <a:t>психолого</a:t>
            </a:r>
            <a:r>
              <a:rPr lang="ru-RU" sz="1200" dirty="0" smtClean="0">
                <a:latin typeface="Georgia" pitchFamily="18" charset="0"/>
              </a:rPr>
              <a:t> – педагогических требованиях к играм и игрушкам в современных условиях» (вместе </a:t>
            </a:r>
          </a:p>
          <a:p>
            <a:pPr algn="just">
              <a:buFont typeface="Wingdings" pitchFamily="2" charset="2"/>
              <a:buChar char="v"/>
            </a:pPr>
            <a:r>
              <a:rPr lang="ru-RU" sz="1200" dirty="0" smtClean="0">
                <a:latin typeface="Georgia" pitchFamily="18" charset="0"/>
              </a:rPr>
              <a:t>«Порядком проведения </a:t>
            </a:r>
            <a:r>
              <a:rPr lang="ru-RU" sz="1200" dirty="0" err="1" smtClean="0">
                <a:latin typeface="Georgia" pitchFamily="18" charset="0"/>
              </a:rPr>
              <a:t>психолого</a:t>
            </a:r>
            <a:r>
              <a:rPr lang="ru-RU" sz="1200" dirty="0" smtClean="0">
                <a:latin typeface="Georgia" pitchFamily="18" charset="0"/>
              </a:rPr>
              <a:t> – педагогической экспертизы детских игр и игрушек», «Методическими указаниями к </a:t>
            </a:r>
            <a:r>
              <a:rPr lang="ru-RU" sz="1200" dirty="0" err="1" smtClean="0">
                <a:latin typeface="Georgia" pitchFamily="18" charset="0"/>
              </a:rPr>
              <a:t>психолого</a:t>
            </a:r>
            <a:r>
              <a:rPr lang="ru-RU" sz="1200" dirty="0" smtClean="0">
                <a:latin typeface="Georgia" pitchFamily="18" charset="0"/>
              </a:rPr>
              <a:t> – педагогической экспертизе игр и игрушек», «Методическими указаниями для работников дошкольных образовательных учреждений «О </a:t>
            </a:r>
            <a:r>
              <a:rPr lang="ru-RU" sz="1200" dirty="0" err="1" smtClean="0">
                <a:latin typeface="Georgia" pitchFamily="18" charset="0"/>
              </a:rPr>
              <a:t>психолого</a:t>
            </a:r>
            <a:r>
              <a:rPr lang="ru-RU" sz="1200" dirty="0" smtClean="0">
                <a:latin typeface="Georgia" pitchFamily="18" charset="0"/>
              </a:rPr>
              <a:t> – педагогической ценности игр и игрушек»); </a:t>
            </a:r>
          </a:p>
          <a:p>
            <a:pPr algn="just">
              <a:buFont typeface="Wingdings" pitchFamily="2" charset="2"/>
              <a:buChar char="v"/>
            </a:pPr>
            <a:r>
              <a:rPr lang="ru-RU" sz="1200" i="1" dirty="0" smtClean="0">
                <a:latin typeface="Georgia" pitchFamily="18" charset="0"/>
              </a:rPr>
              <a:t> </a:t>
            </a:r>
            <a:r>
              <a:rPr lang="ru-RU" sz="1200" dirty="0" smtClean="0">
                <a:latin typeface="Georgia" pitchFamily="18" charset="0"/>
              </a:rPr>
              <a:t>Приказ </a:t>
            </a:r>
            <a:r>
              <a:rPr lang="ru-RU" sz="1200" dirty="0" err="1" smtClean="0">
                <a:latin typeface="Georgia" pitchFamily="18" charset="0"/>
              </a:rPr>
              <a:t>Минобрнауки</a:t>
            </a:r>
            <a:r>
              <a:rPr lang="ru-RU" sz="1200" dirty="0" smtClean="0">
                <a:latin typeface="Georgia" pitchFamily="18" charset="0"/>
              </a:rPr>
              <a:t> России от 26.06.2000 № 1917 «Об экспертизе настольных, компьютерных и иных игр, игрушек и игровых сооружений для детей»; </a:t>
            </a:r>
          </a:p>
          <a:p>
            <a:pPr algn="just">
              <a:buFont typeface="Wingdings" pitchFamily="2" charset="2"/>
              <a:buChar char="v"/>
            </a:pPr>
            <a:r>
              <a:rPr lang="ru-RU" sz="1200" dirty="0" smtClean="0">
                <a:latin typeface="Georgia" pitchFamily="18" charset="0"/>
              </a:rPr>
              <a:t>Письмо </a:t>
            </a:r>
            <a:r>
              <a:rPr lang="ru-RU" sz="1200" dirty="0" err="1" smtClean="0">
                <a:latin typeface="Georgia" pitchFamily="18" charset="0"/>
              </a:rPr>
              <a:t>Минобрануки</a:t>
            </a:r>
            <a:r>
              <a:rPr lang="ru-RU" sz="1200" dirty="0" smtClean="0">
                <a:latin typeface="Georgia" pitchFamily="18" charset="0"/>
              </a:rPr>
              <a:t> России от 15.03.2004 № 03 – 51 – 46  ин/14 – 03 « О  направлении Примерных требований к содержанию развивающей среды детей дошкольного возраста, воспитывающихся в семье».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2143116"/>
            <a:ext cx="7300906" cy="1500198"/>
          </a:xfrm>
        </p:spPr>
        <p:style>
          <a:lnRef idx="3">
            <a:schemeClr val="lt1"/>
          </a:lnRef>
          <a:fillRef idx="1">
            <a:schemeClr val="accent6"/>
          </a:fillRef>
          <a:effectRef idx="1">
            <a:schemeClr val="accent6"/>
          </a:effectRef>
          <a:fontRef idx="minor">
            <a:schemeClr val="lt1"/>
          </a:fontRef>
        </p:style>
        <p:txBody>
          <a:bodyPr>
            <a:normAutofit/>
          </a:bodyPr>
          <a:lstStyle/>
          <a:p>
            <a:r>
              <a:rPr lang="ru-RU" dirty="0" smtClean="0">
                <a:latin typeface="Georgia" pitchFamily="18" charset="0"/>
              </a:rPr>
              <a:t>Структура развивающей среды</a:t>
            </a:r>
            <a:endParaRPr lang="ru-RU" dirty="0">
              <a:latin typeface="Georgia"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71604" y="357166"/>
            <a:ext cx="7115196" cy="6072230"/>
          </a:xfrm>
        </p:spPr>
        <p:style>
          <a:lnRef idx="2">
            <a:schemeClr val="accent6"/>
          </a:lnRef>
          <a:fillRef idx="1">
            <a:schemeClr val="lt1"/>
          </a:fillRef>
          <a:effectRef idx="0">
            <a:schemeClr val="accent6"/>
          </a:effectRef>
          <a:fontRef idx="minor">
            <a:schemeClr val="dk1"/>
          </a:fontRef>
        </p:style>
        <p:txBody>
          <a:bodyPr>
            <a:normAutofit fontScale="92500" lnSpcReduction="20000"/>
          </a:bodyPr>
          <a:lstStyle/>
          <a:p>
            <a:pPr algn="just">
              <a:buNone/>
            </a:pPr>
            <a:r>
              <a:rPr lang="ru-RU" sz="1800" dirty="0" smtClean="0">
                <a:latin typeface="Georgia" pitchFamily="18" charset="0"/>
              </a:rPr>
              <a:t>Развивающая предметная среда, по мнению С. </a:t>
            </a:r>
            <a:r>
              <a:rPr lang="ru-RU" sz="1800" dirty="0" err="1" smtClean="0">
                <a:latin typeface="Georgia" pitchFamily="18" charset="0"/>
              </a:rPr>
              <a:t>Новоселовой</a:t>
            </a:r>
            <a:r>
              <a:rPr lang="ru-RU" sz="1800" dirty="0" smtClean="0">
                <a:latin typeface="Georgia" pitchFamily="18" charset="0"/>
              </a:rPr>
              <a:t>, — это система материальных объектов деятельности ребенка, функционально моделирующая содержание его духовного и физического развития. </a:t>
            </a:r>
          </a:p>
          <a:p>
            <a:pPr algn="just">
              <a:buNone/>
            </a:pPr>
            <a:r>
              <a:rPr lang="ru-RU" sz="1800" dirty="0" smtClean="0">
                <a:latin typeface="Georgia" pitchFamily="18" charset="0"/>
              </a:rPr>
              <a:t>Обогащенная среда предполагает единство социальных и предметных средств обеспечения разнообразной деятельности ребёнка. </a:t>
            </a:r>
          </a:p>
          <a:p>
            <a:pPr algn="just">
              <a:buNone/>
            </a:pPr>
            <a:r>
              <a:rPr lang="ru-RU" sz="1800" b="1" i="1" dirty="0" smtClean="0">
                <a:solidFill>
                  <a:schemeClr val="accent6">
                    <a:lumMod val="75000"/>
                  </a:schemeClr>
                </a:solidFill>
                <a:latin typeface="Georgia" pitchFamily="18" charset="0"/>
              </a:rPr>
              <a:t>Основными элементами предметной среды являются</a:t>
            </a:r>
            <a:r>
              <a:rPr lang="ru-RU" sz="1800" dirty="0" smtClean="0">
                <a:latin typeface="Georgia" pitchFamily="18" charset="0"/>
              </a:rPr>
              <a:t>: </a:t>
            </a:r>
          </a:p>
          <a:p>
            <a:pPr algn="just">
              <a:buFont typeface="Wingdings" pitchFamily="2" charset="2"/>
              <a:buChar char="Ø"/>
            </a:pPr>
            <a:r>
              <a:rPr lang="ru-RU" sz="1800" dirty="0" smtClean="0">
                <a:latin typeface="Georgia" pitchFamily="18" charset="0"/>
              </a:rPr>
              <a:t>архитектурно-ландшафтные и природно-экологические объекты; </a:t>
            </a:r>
          </a:p>
          <a:p>
            <a:pPr algn="just">
              <a:buFont typeface="Wingdings" pitchFamily="2" charset="2"/>
              <a:buChar char="Ø"/>
            </a:pPr>
            <a:r>
              <a:rPr lang="ru-RU" sz="1800" dirty="0" smtClean="0">
                <a:latin typeface="Georgia" pitchFamily="18" charset="0"/>
              </a:rPr>
              <a:t>художественные студии; </a:t>
            </a:r>
          </a:p>
          <a:p>
            <a:pPr algn="just">
              <a:buFont typeface="Wingdings" pitchFamily="2" charset="2"/>
              <a:buChar char="Ø"/>
            </a:pPr>
            <a:r>
              <a:rPr lang="ru-RU" sz="1800" dirty="0" smtClean="0">
                <a:latin typeface="Georgia" pitchFamily="18" charset="0"/>
              </a:rPr>
              <a:t>игровые и спортивные площадки и их оборудование; </a:t>
            </a:r>
          </a:p>
          <a:p>
            <a:pPr algn="just">
              <a:buFont typeface="Wingdings" pitchFamily="2" charset="2"/>
              <a:buChar char="Ø"/>
            </a:pPr>
            <a:r>
              <a:rPr lang="ru-RU" sz="1800" dirty="0" smtClean="0">
                <a:latin typeface="Georgia" pitchFamily="18" charset="0"/>
              </a:rPr>
              <a:t>игровые пространства оснащенные тематическими наборами игрушек, игровыми материалами;</a:t>
            </a:r>
          </a:p>
          <a:p>
            <a:pPr algn="just">
              <a:buFont typeface="Wingdings" pitchFamily="2" charset="2"/>
              <a:buChar char="Ø"/>
            </a:pPr>
            <a:r>
              <a:rPr lang="ru-RU" sz="1800" dirty="0" smtClean="0">
                <a:latin typeface="Georgia" pitchFamily="18" charset="0"/>
              </a:rPr>
              <a:t> аудиовизуальные и информационные средства воспитания и обучения и др. </a:t>
            </a:r>
          </a:p>
          <a:p>
            <a:pPr algn="just">
              <a:buNone/>
            </a:pPr>
            <a:r>
              <a:rPr lang="ru-RU" sz="1800" b="1" i="1" dirty="0" smtClean="0">
                <a:solidFill>
                  <a:schemeClr val="accent6">
                    <a:lumMod val="75000"/>
                  </a:schemeClr>
                </a:solidFill>
                <a:latin typeface="Georgia" pitchFamily="18" charset="0"/>
              </a:rPr>
              <a:t>В состав предметно-игровой среды входят: </a:t>
            </a:r>
          </a:p>
          <a:p>
            <a:pPr algn="just">
              <a:buFont typeface="Wingdings" pitchFamily="2" charset="2"/>
              <a:buChar char="Ø"/>
            </a:pPr>
            <a:r>
              <a:rPr lang="ru-RU" sz="1800" dirty="0" smtClean="0">
                <a:latin typeface="Georgia" pitchFamily="18" charset="0"/>
              </a:rPr>
              <a:t>крупное организующее игровое поле; </a:t>
            </a:r>
          </a:p>
          <a:p>
            <a:pPr algn="just">
              <a:buFont typeface="Wingdings" pitchFamily="2" charset="2"/>
              <a:buChar char="Ø"/>
            </a:pPr>
            <a:r>
              <a:rPr lang="ru-RU" sz="1800" dirty="0" smtClean="0">
                <a:latin typeface="Georgia" pitchFamily="18" charset="0"/>
              </a:rPr>
              <a:t>игровое оборудование; </a:t>
            </a:r>
          </a:p>
          <a:p>
            <a:pPr algn="just">
              <a:buFont typeface="Wingdings" pitchFamily="2" charset="2"/>
              <a:buChar char="Ø"/>
            </a:pPr>
            <a:r>
              <a:rPr lang="ru-RU" sz="1800" dirty="0" smtClean="0">
                <a:latin typeface="Georgia" pitchFamily="18" charset="0"/>
              </a:rPr>
              <a:t>игровая атрибутика разного рода, </a:t>
            </a:r>
          </a:p>
          <a:p>
            <a:pPr algn="just">
              <a:buFont typeface="Wingdings" pitchFamily="2" charset="2"/>
              <a:buChar char="Ø"/>
            </a:pPr>
            <a:r>
              <a:rPr lang="ru-RU" sz="1800" dirty="0" smtClean="0">
                <a:latin typeface="Georgia" pitchFamily="18" charset="0"/>
              </a:rPr>
              <a:t>игровые материалы. </a:t>
            </a:r>
          </a:p>
          <a:p>
            <a:pPr algn="just">
              <a:buNone/>
            </a:pPr>
            <a:endParaRPr lang="ru-RU" sz="1800" dirty="0" smtClean="0">
              <a:latin typeface="Georgia" pitchFamily="18" charset="0"/>
            </a:endParaRPr>
          </a:p>
          <a:p>
            <a:pPr algn="just">
              <a:buNone/>
            </a:pPr>
            <a:r>
              <a:rPr lang="ru-RU" sz="1800" dirty="0" smtClean="0">
                <a:latin typeface="Georgia" pitchFamily="18" charset="0"/>
              </a:rPr>
              <a:t>Все компоненты развивающей предметной среды увязываются между собой по содержанию, масштабу, художественному решению.</a:t>
            </a:r>
          </a:p>
          <a:p>
            <a:pPr algn="just">
              <a:buNone/>
            </a:pPr>
            <a:endParaRPr lang="ru-RU" sz="1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643042" y="571480"/>
            <a:ext cx="7043758" cy="5554683"/>
          </a:xfrm>
        </p:spPr>
        <p:style>
          <a:lnRef idx="2">
            <a:schemeClr val="accent3"/>
          </a:lnRef>
          <a:fillRef idx="1">
            <a:schemeClr val="lt1"/>
          </a:fillRef>
          <a:effectRef idx="0">
            <a:schemeClr val="accent3"/>
          </a:effectRef>
          <a:fontRef idx="minor">
            <a:schemeClr val="dk1"/>
          </a:fontRef>
        </p:style>
        <p:txBody>
          <a:bodyPr>
            <a:normAutofit fontScale="92500"/>
          </a:bodyPr>
          <a:lstStyle/>
          <a:p>
            <a:pPr algn="just">
              <a:buNone/>
            </a:pPr>
            <a:r>
              <a:rPr lang="ru-RU" sz="2400" dirty="0" smtClean="0">
                <a:latin typeface="Georgia" pitchFamily="18" charset="0"/>
              </a:rPr>
              <a:t>Предметно-игровая среда в современных дошкольных учреждениях </a:t>
            </a:r>
            <a:r>
              <a:rPr lang="ru-RU" sz="2400" b="1" i="1" dirty="0" smtClean="0">
                <a:solidFill>
                  <a:srgbClr val="00B050"/>
                </a:solidFill>
                <a:latin typeface="Georgia" pitchFamily="18" charset="0"/>
              </a:rPr>
              <a:t>должна отвечать определенным принципам:</a:t>
            </a:r>
          </a:p>
          <a:p>
            <a:pPr lvl="0" algn="just">
              <a:buFont typeface="Wingdings" pitchFamily="2" charset="2"/>
              <a:buChar char="Ø"/>
            </a:pPr>
            <a:r>
              <a:rPr lang="ru-RU" sz="2400" dirty="0" smtClean="0">
                <a:latin typeface="Georgia" pitchFamily="18" charset="0"/>
              </a:rPr>
              <a:t>принцип свободного выбора реализуется, как право выбора ребенком темы, сюжета игры, игрового материала, места и времени игры; </a:t>
            </a:r>
          </a:p>
          <a:p>
            <a:pPr lvl="0" algn="just">
              <a:buFont typeface="Wingdings" pitchFamily="2" charset="2"/>
              <a:buChar char="Ø"/>
            </a:pPr>
            <a:r>
              <a:rPr lang="ru-RU" sz="2400" dirty="0" smtClean="0">
                <a:latin typeface="Georgia" pitchFamily="18" charset="0"/>
              </a:rPr>
              <a:t>принцип универсальности позволяет детям и воспитателями строить и менять игровую среду, трансформируя ее в соответствии с видом игры, ее содержанием и перспективами развития;</a:t>
            </a:r>
          </a:p>
          <a:p>
            <a:pPr lvl="0" algn="just">
              <a:buFont typeface="Wingdings" pitchFamily="2" charset="2"/>
              <a:buChar char="Ø"/>
            </a:pPr>
            <a:r>
              <a:rPr lang="ru-RU" sz="2400" dirty="0" smtClean="0">
                <a:latin typeface="Georgia" pitchFamily="18" charset="0"/>
              </a:rPr>
              <a:t>принцип системности представлен </a:t>
            </a:r>
            <a:r>
              <a:rPr lang="ru-RU" sz="2400" dirty="0" err="1" smtClean="0">
                <a:latin typeface="Georgia" pitchFamily="18" charset="0"/>
              </a:rPr>
              <a:t>сомасштабностью</a:t>
            </a:r>
            <a:r>
              <a:rPr lang="ru-RU" sz="2400" dirty="0" smtClean="0">
                <a:latin typeface="Georgia" pitchFamily="18" charset="0"/>
              </a:rPr>
              <a:t> отдельных элементов среды между собой и с другими предметами, оставляющими целостное игровое поле.</a:t>
            </a:r>
          </a:p>
          <a:p>
            <a:pPr>
              <a:buNone/>
            </a:pPr>
            <a:endParaRPr lang="ru-RU" sz="1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71604" y="357166"/>
            <a:ext cx="7215238" cy="6357982"/>
          </a:xfrm>
        </p:spPr>
        <p:style>
          <a:lnRef idx="2">
            <a:schemeClr val="accent4"/>
          </a:lnRef>
          <a:fillRef idx="1">
            <a:schemeClr val="lt1"/>
          </a:fillRef>
          <a:effectRef idx="0">
            <a:schemeClr val="accent4"/>
          </a:effectRef>
          <a:fontRef idx="minor">
            <a:schemeClr val="dk1"/>
          </a:fontRef>
        </p:style>
        <p:txBody>
          <a:bodyPr>
            <a:noAutofit/>
          </a:bodyPr>
          <a:lstStyle/>
          <a:p>
            <a:pPr algn="just">
              <a:buNone/>
            </a:pPr>
            <a:r>
              <a:rPr lang="ru-RU" sz="2000" b="1" i="1" dirty="0" smtClean="0">
                <a:solidFill>
                  <a:srgbClr val="00B050"/>
                </a:solidFill>
                <a:latin typeface="Georgia" pitchFamily="18" charset="0"/>
              </a:rPr>
              <a:t>Пространственная развивающая среда включает себя совокупность подпространств: </a:t>
            </a:r>
          </a:p>
          <a:p>
            <a:pPr lvl="0" algn="just">
              <a:buFont typeface="Wingdings" pitchFamily="2" charset="2"/>
              <a:buChar char="Ø"/>
            </a:pPr>
            <a:r>
              <a:rPr lang="ru-RU" sz="2000" dirty="0" smtClean="0">
                <a:latin typeface="Georgia" pitchFamily="18" charset="0"/>
              </a:rPr>
              <a:t>интеллектуального развития и творчества, образуют все игровые зоны, поскольку у дошкольников ведущим видом деятельности и интеллектуального и эмоционального освоения является игра;</a:t>
            </a:r>
          </a:p>
          <a:p>
            <a:pPr lvl="0" algn="just">
              <a:buFont typeface="Wingdings" pitchFamily="2" charset="2"/>
              <a:buChar char="Ø"/>
            </a:pPr>
            <a:r>
              <a:rPr lang="ru-RU" sz="2000" dirty="0" smtClean="0">
                <a:latin typeface="Georgia" pitchFamily="18" charset="0"/>
              </a:rPr>
              <a:t>физического развития, в наибольшей степени стимулирует двигательную активность детей;</a:t>
            </a:r>
          </a:p>
          <a:p>
            <a:pPr lvl="0" algn="just">
              <a:buFont typeface="Wingdings" pitchFamily="2" charset="2"/>
              <a:buChar char="Ø"/>
            </a:pPr>
            <a:r>
              <a:rPr lang="ru-RU" sz="2000" dirty="0" smtClean="0">
                <a:latin typeface="Georgia" pitchFamily="18" charset="0"/>
              </a:rPr>
              <a:t>игрового развития;</a:t>
            </a:r>
          </a:p>
          <a:p>
            <a:pPr lvl="0" algn="just">
              <a:buFont typeface="Wingdings" pitchFamily="2" charset="2"/>
              <a:buChar char="Ø"/>
            </a:pPr>
            <a:r>
              <a:rPr lang="ru-RU" sz="2000" dirty="0" smtClean="0">
                <a:latin typeface="Georgia" pitchFamily="18" charset="0"/>
              </a:rPr>
              <a:t>экологического развития, призвано воспитывать и укреплять любовь к природе, постигать все многообразие и неповторимость естественных природных форм;</a:t>
            </a:r>
          </a:p>
          <a:p>
            <a:pPr lvl="0" algn="just">
              <a:buFont typeface="Wingdings" pitchFamily="2" charset="2"/>
              <a:buChar char="Ø"/>
            </a:pPr>
            <a:r>
              <a:rPr lang="ru-RU" sz="2000" dirty="0" smtClean="0">
                <a:latin typeface="Georgia" pitchFamily="18" charset="0"/>
              </a:rPr>
              <a:t>компьютерное пространство, вводит детей в мир информатики и способствует активизации познавательной деятельности, формированию ребенка как самостоятельной личности, умеющей принимать решение.</a:t>
            </a:r>
          </a:p>
          <a:p>
            <a:pPr algn="just">
              <a:buNone/>
            </a:pPr>
            <a:endParaRPr lang="ru-RU" sz="2000" dirty="0">
              <a:latin typeface="Georgia"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00166" y="500042"/>
            <a:ext cx="7186634" cy="5857916"/>
          </a:xfrm>
        </p:spPr>
        <p:txBody>
          <a:bodyPr>
            <a:normAutofit fontScale="92500" lnSpcReduction="20000"/>
          </a:bodyPr>
          <a:lstStyle/>
          <a:p>
            <a:pPr algn="just">
              <a:buNone/>
            </a:pPr>
            <a:r>
              <a:rPr lang="ru-RU" sz="1900" dirty="0" smtClean="0">
                <a:latin typeface="Georgia" pitchFamily="18" charset="0"/>
              </a:rPr>
              <a:t>Л. Н. Седова выделяет три основных параметра значимости развивающей образовательной среды для процесса становления личности.</a:t>
            </a:r>
          </a:p>
          <a:p>
            <a:pPr algn="just">
              <a:buNone/>
            </a:pPr>
            <a:r>
              <a:rPr lang="ru-RU" sz="1900" b="1" i="1" dirty="0" smtClean="0">
                <a:solidFill>
                  <a:srgbClr val="00B050"/>
                </a:solidFill>
                <a:latin typeface="Georgia" pitchFamily="18" charset="0"/>
              </a:rPr>
              <a:t>Во-первых,</a:t>
            </a:r>
            <a:r>
              <a:rPr lang="ru-RU" sz="1900" dirty="0" smtClean="0">
                <a:latin typeface="Georgia" pitchFamily="18" charset="0"/>
              </a:rPr>
              <a:t> это </a:t>
            </a:r>
            <a:r>
              <a:rPr lang="ru-RU" sz="1900" u="sng" dirty="0" smtClean="0">
                <a:solidFill>
                  <a:schemeClr val="accent6">
                    <a:lumMod val="75000"/>
                  </a:schemeClr>
                </a:solidFill>
                <a:latin typeface="Georgia" pitchFamily="18" charset="0"/>
              </a:rPr>
              <a:t>параметр </a:t>
            </a:r>
            <a:r>
              <a:rPr lang="ru-RU" sz="1900" u="sng" dirty="0" err="1" smtClean="0">
                <a:solidFill>
                  <a:schemeClr val="accent6">
                    <a:lumMod val="75000"/>
                  </a:schemeClr>
                </a:solidFill>
                <a:latin typeface="Georgia" pitchFamily="18" charset="0"/>
              </a:rPr>
              <a:t>целеполагания</a:t>
            </a:r>
            <a:r>
              <a:rPr lang="ru-RU" sz="1900" dirty="0" smtClean="0">
                <a:latin typeface="Georgia" pitchFamily="18" charset="0"/>
              </a:rPr>
              <a:t>, ориентирующий педагога дошкольного образования на понимание развивающей образовательной среды как специально организованного педагогического пространства, предоставляющее каждому включенному в нее субъекту широкий простор для оптимального развития и адекватной самореализации разных видов активности как базового основания личности.</a:t>
            </a:r>
          </a:p>
          <a:p>
            <a:pPr algn="just">
              <a:buNone/>
            </a:pPr>
            <a:r>
              <a:rPr lang="ru-RU" sz="1900" b="1" i="1" dirty="0" smtClean="0">
                <a:solidFill>
                  <a:srgbClr val="00B050"/>
                </a:solidFill>
                <a:latin typeface="Georgia" pitchFamily="18" charset="0"/>
              </a:rPr>
              <a:t>Второй параметр </a:t>
            </a:r>
            <a:r>
              <a:rPr lang="ru-RU" sz="1900" u="sng" dirty="0" smtClean="0">
                <a:solidFill>
                  <a:schemeClr val="accent6">
                    <a:lumMod val="75000"/>
                  </a:schemeClr>
                </a:solidFill>
                <a:latin typeface="Georgia" pitchFamily="18" charset="0"/>
              </a:rPr>
              <a:t>осмысления развивающей образовательной среды как педагогического явления</a:t>
            </a:r>
            <a:r>
              <a:rPr lang="ru-RU" sz="1900" dirty="0" smtClean="0">
                <a:latin typeface="Georgia" pitchFamily="18" charset="0"/>
              </a:rPr>
              <a:t>, выступающего условием становления личности, связан с современными поисками в области нового содержания образования.</a:t>
            </a:r>
          </a:p>
          <a:p>
            <a:pPr algn="just">
              <a:buNone/>
            </a:pPr>
            <a:r>
              <a:rPr lang="ru-RU" sz="1900" b="1" i="1" dirty="0" smtClean="0">
                <a:solidFill>
                  <a:srgbClr val="00B050"/>
                </a:solidFill>
                <a:latin typeface="Georgia" pitchFamily="18" charset="0"/>
              </a:rPr>
              <a:t>Третий параметр </a:t>
            </a:r>
            <a:r>
              <a:rPr lang="ru-RU" sz="1900" dirty="0" smtClean="0">
                <a:latin typeface="Georgia" pitchFamily="18" charset="0"/>
              </a:rPr>
              <a:t>в рассмотрении развивающей образовательной среды с позиций педагогической науки определяется </a:t>
            </a:r>
            <a:r>
              <a:rPr lang="ru-RU" sz="1900" u="sng" dirty="0" smtClean="0">
                <a:solidFill>
                  <a:schemeClr val="accent6">
                    <a:lumMod val="75000"/>
                  </a:schemeClr>
                </a:solidFill>
                <a:latin typeface="Georgia" pitchFamily="18" charset="0"/>
              </a:rPr>
              <a:t>поиском результативных способов и методов формирования познавательной активности</a:t>
            </a:r>
            <a:r>
              <a:rPr lang="ru-RU" sz="1900" dirty="0" smtClean="0">
                <a:latin typeface="Georgia" pitchFamily="18" charset="0"/>
              </a:rPr>
              <a:t>. В этой связи требует специального педагогического осмысления технологии создания развивающей среды в рамках различных типов образовательных учреждений, равно как и технологии создания специальных педагогических ситуаций, позволяющих стимулировать психическое развитие ребенка.</a:t>
            </a:r>
          </a:p>
          <a:p>
            <a:endParaRPr lang="ru-RU" sz="1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5918" y="1214422"/>
            <a:ext cx="7086592" cy="2774984"/>
          </a:xfrm>
        </p:spPr>
        <p:style>
          <a:lnRef idx="3">
            <a:schemeClr val="lt1"/>
          </a:lnRef>
          <a:fillRef idx="1">
            <a:schemeClr val="accent6"/>
          </a:fillRef>
          <a:effectRef idx="1">
            <a:schemeClr val="accent6"/>
          </a:effectRef>
          <a:fontRef idx="minor">
            <a:schemeClr val="lt1"/>
          </a:fontRef>
        </p:style>
        <p:txBody>
          <a:bodyPr>
            <a:noAutofit/>
          </a:bodyPr>
          <a:lstStyle/>
          <a:p>
            <a:r>
              <a:rPr lang="ru-RU" b="1" i="1" dirty="0" smtClean="0">
                <a:latin typeface="Georgia" pitchFamily="18" charset="0"/>
              </a:rPr>
              <a:t>Принципы построения развивающей среды </a:t>
            </a:r>
            <a:br>
              <a:rPr lang="ru-RU" b="1" i="1" dirty="0" smtClean="0">
                <a:latin typeface="Georgia" pitchFamily="18" charset="0"/>
              </a:rPr>
            </a:br>
            <a:r>
              <a:rPr lang="ru-RU" b="1" i="1" dirty="0" smtClean="0">
                <a:latin typeface="Georgia" pitchFamily="18" charset="0"/>
              </a:rPr>
              <a:t>в условиях ДОУ</a:t>
            </a:r>
            <a:endParaRPr lang="ru-RU" dirty="0">
              <a:latin typeface="Georgia"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14480" y="428604"/>
            <a:ext cx="6972320" cy="5697559"/>
          </a:xfrm>
        </p:spPr>
        <p:style>
          <a:lnRef idx="3">
            <a:schemeClr val="lt1"/>
          </a:lnRef>
          <a:fillRef idx="1">
            <a:schemeClr val="accent2"/>
          </a:fillRef>
          <a:effectRef idx="1">
            <a:schemeClr val="accent2"/>
          </a:effectRef>
          <a:fontRef idx="minor">
            <a:schemeClr val="lt1"/>
          </a:fontRef>
        </p:style>
        <p:txBody>
          <a:bodyPr>
            <a:normAutofit/>
          </a:bodyPr>
          <a:lstStyle/>
          <a:p>
            <a:pPr algn="just">
              <a:buNone/>
            </a:pPr>
            <a:r>
              <a:rPr lang="ru-RU" dirty="0" smtClean="0">
                <a:latin typeface="Georgia" pitchFamily="18" charset="0"/>
              </a:rPr>
              <a:t>В. А. Петровский, Л. П. Стрелкова, Л. М. Кларина, Л. А. </a:t>
            </a:r>
            <a:r>
              <a:rPr lang="ru-RU" dirty="0" err="1" smtClean="0">
                <a:latin typeface="Georgia" pitchFamily="18" charset="0"/>
              </a:rPr>
              <a:t>Смывина</a:t>
            </a:r>
            <a:r>
              <a:rPr lang="ru-RU" dirty="0" smtClean="0">
                <a:latin typeface="Georgia" pitchFamily="18" charset="0"/>
              </a:rPr>
              <a:t> и др. разработали Концепцию построения развивающей среды для организации жизни детей и взрослых в детском саду, в которой определены принципы личностно-ориентированной модели построения развивающей среды в дошкольном образовательном учреждении. </a:t>
            </a:r>
          </a:p>
          <a:p>
            <a:pPr>
              <a:buNone/>
            </a:pPr>
            <a:endParaRPr lang="ru-RU" sz="1800" dirty="0">
              <a:latin typeface="Georgia"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357166"/>
            <a:ext cx="7258072" cy="857256"/>
          </a:xfrm>
        </p:spPr>
        <p:style>
          <a:lnRef idx="2">
            <a:schemeClr val="accent1">
              <a:shade val="50000"/>
            </a:schemeClr>
          </a:lnRef>
          <a:fillRef idx="1">
            <a:schemeClr val="accent1"/>
          </a:fillRef>
          <a:effectRef idx="0">
            <a:schemeClr val="accent1"/>
          </a:effectRef>
          <a:fontRef idx="minor">
            <a:schemeClr val="lt1"/>
          </a:fontRef>
        </p:style>
        <p:txBody>
          <a:bodyPr>
            <a:normAutofit/>
          </a:bodyPr>
          <a:lstStyle/>
          <a:p>
            <a:r>
              <a:rPr lang="ru-RU" sz="2400" dirty="0" smtClean="0">
                <a:latin typeface="Georgia" pitchFamily="18" charset="0"/>
              </a:rPr>
              <a:t>Принцип дистанции, позиции при взаимодействии</a:t>
            </a:r>
            <a:endParaRPr lang="ru-RU" sz="2400" dirty="0">
              <a:latin typeface="Georgia" pitchFamily="18" charset="0"/>
            </a:endParaRPr>
          </a:p>
        </p:txBody>
      </p:sp>
      <p:sp>
        <p:nvSpPr>
          <p:cNvPr id="3" name="Содержимое 2"/>
          <p:cNvSpPr>
            <a:spLocks noGrp="1"/>
          </p:cNvSpPr>
          <p:nvPr>
            <p:ph idx="1"/>
          </p:nvPr>
        </p:nvSpPr>
        <p:spPr>
          <a:xfrm>
            <a:off x="1500166" y="1428736"/>
            <a:ext cx="7186634" cy="5072098"/>
          </a:xfrm>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pPr algn="just">
              <a:buNone/>
            </a:pPr>
            <a:r>
              <a:rPr lang="ru-RU" sz="1800" dirty="0" smtClean="0">
                <a:latin typeface="Georgia" pitchFamily="18" charset="0"/>
              </a:rPr>
              <a:t>Первоочередное условие личностно-ориентированного взаимодействия взрослых и детей — установление контакта между ними. Установлению контакта могут препятствовать принципиально разные позиции, которые занимают воспитатель и ребенок.</a:t>
            </a:r>
          </a:p>
          <a:p>
            <a:pPr algn="just">
              <a:buNone/>
            </a:pPr>
            <a:r>
              <a:rPr lang="ru-RU" sz="1800" dirty="0" smtClean="0">
                <a:latin typeface="Georgia" pitchFamily="18" charset="0"/>
              </a:rPr>
              <a:t> В рамках авторитарной педагогики воспитатель находится как бы «сверху», или «над», а ребенок — «снизу». Такая позиция воспитателя предполагает диктат и назидание. В отличие от этого личностно-ориентированная позиция педагога — партнерская. Ее можно обозначить как «рядом», «вместе». </a:t>
            </a:r>
          </a:p>
          <a:p>
            <a:pPr algn="just">
              <a:buNone/>
            </a:pPr>
            <a:r>
              <a:rPr lang="ru-RU" sz="1800" dirty="0" smtClean="0">
                <a:latin typeface="Georgia" pitchFamily="18" charset="0"/>
              </a:rPr>
              <a:t>При этом развивающая среда создает условия для соответствующей физической позиции — общения с ребенком на основе пространственного принципа «глаза в глаза». </a:t>
            </a:r>
          </a:p>
          <a:p>
            <a:pPr algn="just">
              <a:buNone/>
            </a:pPr>
            <a:r>
              <a:rPr lang="ru-RU" sz="1800" dirty="0" smtClean="0">
                <a:latin typeface="Georgia" pitchFamily="18" charset="0"/>
              </a:rPr>
              <a:t>Это предполагает стремление воспитателя приблизиться, «спуститься» к позиции ребенка, а также создание условий, при которых ребенок может «подняться» до позиции воспитателя. Для этого подойдет, например, разновысокая мебель, высота которой может легко меняться в зависимости от педагогических задач, так называемая «растущая мебель».</a:t>
            </a:r>
          </a:p>
          <a:p>
            <a:pPr algn="just">
              <a:buNone/>
            </a:pPr>
            <a:r>
              <a:rPr lang="ru-RU" sz="1800" dirty="0" smtClean="0">
                <a:latin typeface="Georgia" pitchFamily="18" charset="0"/>
              </a:rPr>
              <a:t>Не менее важно взрослому найти дистанцию для осуществления контакта с ребенком. У каждого человека чувство комфортности при общении с другими связано с субъективным, наиболее удобным, расстоянием. В связи с этим размер и планировка помещений должны быть таковы, чтобы каждый мог найти место для занятий или самостоятельной активности, достаточно удаленное от других и, наоборот, позволяющее осуществлять более тесные контакты.</a:t>
            </a:r>
          </a:p>
          <a:p>
            <a:pPr>
              <a:buNone/>
            </a:pPr>
            <a:endParaRPr lang="ru-RU"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285728"/>
            <a:ext cx="6643734" cy="571504"/>
          </a:xfrm>
        </p:spPr>
        <p:style>
          <a:lnRef idx="3">
            <a:schemeClr val="lt1"/>
          </a:lnRef>
          <a:fillRef idx="1">
            <a:schemeClr val="accent6"/>
          </a:fillRef>
          <a:effectRef idx="1">
            <a:schemeClr val="accent6"/>
          </a:effectRef>
          <a:fontRef idx="minor">
            <a:schemeClr val="lt1"/>
          </a:fontRef>
        </p:style>
        <p:txBody>
          <a:bodyPr>
            <a:normAutofit/>
          </a:bodyPr>
          <a:lstStyle/>
          <a:p>
            <a:r>
              <a:rPr lang="ru-RU" sz="1800" b="1" i="1" dirty="0" smtClean="0">
                <a:latin typeface="Georgia" pitchFamily="18" charset="0"/>
              </a:rPr>
              <a:t>Понятие и сущность развивающей среды</a:t>
            </a:r>
            <a:endParaRPr lang="ru-RU" sz="1800" dirty="0">
              <a:latin typeface="Georgia" pitchFamily="18" charset="0"/>
            </a:endParaRPr>
          </a:p>
        </p:txBody>
      </p:sp>
      <p:sp>
        <p:nvSpPr>
          <p:cNvPr id="3" name="Содержимое 2"/>
          <p:cNvSpPr>
            <a:spLocks noGrp="1"/>
          </p:cNvSpPr>
          <p:nvPr>
            <p:ph idx="1"/>
          </p:nvPr>
        </p:nvSpPr>
        <p:spPr>
          <a:xfrm>
            <a:off x="1643042" y="1142984"/>
            <a:ext cx="7043758" cy="4983179"/>
          </a:xfrm>
        </p:spPr>
        <p:style>
          <a:lnRef idx="2">
            <a:schemeClr val="accent6"/>
          </a:lnRef>
          <a:fillRef idx="1">
            <a:schemeClr val="lt1"/>
          </a:fillRef>
          <a:effectRef idx="0">
            <a:schemeClr val="accent6"/>
          </a:effectRef>
          <a:fontRef idx="minor">
            <a:schemeClr val="dk1"/>
          </a:fontRef>
        </p:style>
        <p:txBody>
          <a:bodyPr>
            <a:normAutofit/>
          </a:bodyPr>
          <a:lstStyle/>
          <a:p>
            <a:pPr algn="just">
              <a:buNone/>
            </a:pPr>
            <a:r>
              <a:rPr lang="ru-RU" sz="2000" dirty="0" smtClean="0">
                <a:latin typeface="Georgia" pitchFamily="18" charset="0"/>
              </a:rPr>
              <a:t>В отечественной педагогике и психологии термин «среда» появился в 20-е годы, когда достаточно часто употреблялись понятия «педагогика среды» (С. Т. </a:t>
            </a:r>
            <a:r>
              <a:rPr lang="ru-RU" sz="2000" dirty="0" err="1" smtClean="0">
                <a:latin typeface="Georgia" pitchFamily="18" charset="0"/>
              </a:rPr>
              <a:t>Шацкий</a:t>
            </a:r>
            <a:r>
              <a:rPr lang="ru-RU" sz="2000" dirty="0" smtClean="0">
                <a:latin typeface="Georgia" pitchFamily="18" charset="0"/>
              </a:rPr>
              <a:t>), «общественная среда ребенка» (П. П. </a:t>
            </a:r>
            <a:r>
              <a:rPr lang="ru-RU" sz="2000" dirty="0" err="1" smtClean="0">
                <a:latin typeface="Georgia" pitchFamily="18" charset="0"/>
              </a:rPr>
              <a:t>Блонский</a:t>
            </a:r>
            <a:r>
              <a:rPr lang="ru-RU" sz="2000" dirty="0" smtClean="0">
                <a:latin typeface="Georgia" pitchFamily="18" charset="0"/>
              </a:rPr>
              <a:t>), «окружающая среда» (А. С. Макаренко). В целом ряде исследований последовательно и обстоятельно доказывалось, что объектом воздействия педагога должен быть не ребенок, не его черты (качества) и даже не его поведение, а условия, в которых он существует: внешние условия — среда, окружение, межличностные отношения, деятельность. </a:t>
            </a:r>
          </a:p>
          <a:p>
            <a:pPr algn="just">
              <a:buNone/>
            </a:pPr>
            <a:r>
              <a:rPr lang="ru-RU" sz="2000" dirty="0" smtClean="0">
                <a:latin typeface="Georgia" pitchFamily="18" charset="0"/>
              </a:rPr>
              <a:t>А также внутренние условия — эмоциональное состояние ребенка, его отношение к самому себе, жизненный опыт, установки.</a:t>
            </a:r>
          </a:p>
          <a:p>
            <a:pPr algn="just">
              <a:buNone/>
            </a:pPr>
            <a:endParaRPr lang="ru-RU" sz="2000" dirty="0">
              <a:latin typeface="Georgia"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357166"/>
            <a:ext cx="6858048" cy="642942"/>
          </a:xfrm>
        </p:spPr>
        <p:style>
          <a:lnRef idx="3">
            <a:schemeClr val="lt1"/>
          </a:lnRef>
          <a:fillRef idx="1">
            <a:schemeClr val="accent2"/>
          </a:fillRef>
          <a:effectRef idx="1">
            <a:schemeClr val="accent2"/>
          </a:effectRef>
          <a:fontRef idx="minor">
            <a:schemeClr val="lt1"/>
          </a:fontRef>
        </p:style>
        <p:txBody>
          <a:bodyPr>
            <a:normAutofit fontScale="90000"/>
          </a:bodyPr>
          <a:lstStyle/>
          <a:p>
            <a:r>
              <a:rPr lang="ru-RU" dirty="0" smtClean="0">
                <a:latin typeface="Georgia" pitchFamily="18" charset="0"/>
              </a:rPr>
              <a:t>Принцип активности</a:t>
            </a:r>
            <a:endParaRPr lang="ru-RU" dirty="0">
              <a:latin typeface="Georgia" pitchFamily="18" charset="0"/>
            </a:endParaRPr>
          </a:p>
        </p:txBody>
      </p:sp>
      <p:sp>
        <p:nvSpPr>
          <p:cNvPr id="3" name="Содержимое 2"/>
          <p:cNvSpPr>
            <a:spLocks noGrp="1"/>
          </p:cNvSpPr>
          <p:nvPr>
            <p:ph idx="1"/>
          </p:nvPr>
        </p:nvSpPr>
        <p:spPr>
          <a:xfrm>
            <a:off x="1142976" y="1285860"/>
            <a:ext cx="7715304" cy="5286412"/>
          </a:xfrm>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pPr algn="just">
              <a:buNone/>
            </a:pPr>
            <a:r>
              <a:rPr lang="ru-RU" sz="1800" dirty="0" smtClean="0">
                <a:latin typeface="Georgia" pitchFamily="18" charset="0"/>
              </a:rPr>
              <a:t>В устройстве детского сада заложена возможность формирования активности у детей и проявления активности взрослых. Они становятся творцами своего предметного окружения, а в процессе личностно-развивающего взаимодействия — творцами своей личности и своего здорового тела. Это в первую очередь крупномасштабные игровые и дидактические пособия — легкие геометрические модули, обтянутые тканью или кожей, которые легко переставляются в процессе преобразования пространства.</a:t>
            </a:r>
          </a:p>
          <a:p>
            <a:pPr algn="just">
              <a:buNone/>
            </a:pPr>
            <a:r>
              <a:rPr lang="ru-RU" sz="1800" dirty="0" smtClean="0">
                <a:latin typeface="Georgia" pitchFamily="18" charset="0"/>
              </a:rPr>
              <a:t>Одна из стен может стать «рисовальной стеной творчества». На ней дети могут рисовать цветными мелками, углем или фломастерами, создавая как индивидуальные, так и коллективные картины.</a:t>
            </a:r>
          </a:p>
          <a:p>
            <a:pPr algn="just">
              <a:buNone/>
            </a:pPr>
            <a:r>
              <a:rPr lang="ru-RU" sz="1800" dirty="0" smtClean="0">
                <a:latin typeface="Georgia" pitchFamily="18" charset="0"/>
              </a:rPr>
              <a:t>Для самых маленьких детей (2—4 лет) подойдут живописные коврики со съемными элементами изображений, которые с помощью кнопок, «липучек» или петель с пуговицами могут преобразовываться (бабочка «пересаживается» с травы на цветок, птица «улетает» в небо, дерево перемещается от домика к берегу реки и т. д.). Такие действия ребенка позволяют ему не только преобразовывать окружающую среду, но и способствуют развитию его мелкой моторики.</a:t>
            </a:r>
          </a:p>
          <a:p>
            <a:pPr algn="just">
              <a:buNone/>
            </a:pPr>
            <a:r>
              <a:rPr lang="ru-RU" sz="1800" dirty="0" smtClean="0">
                <a:latin typeface="Georgia" pitchFamily="18" charset="0"/>
              </a:rPr>
              <a:t>Важнейшим условием эмоционального самочувствия и настроения детей является освещение. Оно должно быть разнообразным и доступным (</a:t>
            </a:r>
            <a:r>
              <a:rPr lang="ru-RU" sz="1800" dirty="0" err="1" smtClean="0">
                <a:latin typeface="Georgia" pitchFamily="18" charset="0"/>
              </a:rPr>
              <a:t>электровыключатели</a:t>
            </a:r>
            <a:r>
              <a:rPr lang="ru-RU" sz="1800" dirty="0" smtClean="0">
                <a:latin typeface="Georgia" pitchFamily="18" charset="0"/>
              </a:rPr>
              <a:t> располагаются на доступной для ребенка высоте) для преобразования детьми светоцветового дизайна.</a:t>
            </a:r>
          </a:p>
          <a:p>
            <a:pPr algn="just">
              <a:buNone/>
            </a:pPr>
            <a:r>
              <a:rPr lang="ru-RU" sz="1800" dirty="0" smtClean="0">
                <a:latin typeface="Georgia" pitchFamily="18" charset="0"/>
              </a:rPr>
              <a:t>Гигиенические комнаты используются не только для реализации режимных моментов, но и для участия детей в «настоящей взрослой» жизни (мытье посуды, другие бытовые операции), а также для непосредственной детской деятельности (купание кукол, другие игры с водой).</a:t>
            </a:r>
          </a:p>
          <a:p>
            <a:pPr algn="just"/>
            <a:endParaRPr lang="ru-RU" sz="18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100" y="357166"/>
            <a:ext cx="7686700" cy="857256"/>
          </a:xfrm>
        </p:spPr>
        <p:style>
          <a:lnRef idx="3">
            <a:schemeClr val="lt1"/>
          </a:lnRef>
          <a:fillRef idx="1">
            <a:schemeClr val="accent3"/>
          </a:fillRef>
          <a:effectRef idx="1">
            <a:schemeClr val="accent3"/>
          </a:effectRef>
          <a:fontRef idx="minor">
            <a:schemeClr val="lt1"/>
          </a:fontRef>
        </p:style>
        <p:txBody>
          <a:bodyPr>
            <a:normAutofit/>
          </a:bodyPr>
          <a:lstStyle/>
          <a:p>
            <a:r>
              <a:rPr lang="ru-RU" sz="2400" dirty="0" smtClean="0">
                <a:latin typeface="Georgia" pitchFamily="18" charset="0"/>
              </a:rPr>
              <a:t>Принцип стабильности — динамичности развивающей среды</a:t>
            </a:r>
            <a:endParaRPr lang="ru-RU" sz="2400" dirty="0">
              <a:latin typeface="Georgia" pitchFamily="18" charset="0"/>
            </a:endParaRPr>
          </a:p>
        </p:txBody>
      </p:sp>
      <p:sp>
        <p:nvSpPr>
          <p:cNvPr id="3" name="Содержимое 2"/>
          <p:cNvSpPr>
            <a:spLocks noGrp="1"/>
          </p:cNvSpPr>
          <p:nvPr>
            <p:ph idx="1"/>
          </p:nvPr>
        </p:nvSpPr>
        <p:spPr>
          <a:xfrm>
            <a:off x="457200" y="1428736"/>
            <a:ext cx="8329642" cy="5143536"/>
          </a:xfrm>
        </p:spPr>
        <p:style>
          <a:lnRef idx="2">
            <a:schemeClr val="accent3"/>
          </a:lnRef>
          <a:fillRef idx="1">
            <a:schemeClr val="lt1"/>
          </a:fillRef>
          <a:effectRef idx="0">
            <a:schemeClr val="accent3"/>
          </a:effectRef>
          <a:fontRef idx="minor">
            <a:schemeClr val="dk1"/>
          </a:fontRef>
        </p:style>
        <p:txBody>
          <a:bodyPr>
            <a:normAutofit fontScale="77500" lnSpcReduction="20000"/>
          </a:bodyPr>
          <a:lstStyle/>
          <a:p>
            <a:pPr algn="just">
              <a:buNone/>
            </a:pPr>
            <a:r>
              <a:rPr lang="ru-RU" sz="1800" dirty="0" smtClean="0">
                <a:latin typeface="Georgia" pitchFamily="18" charset="0"/>
              </a:rPr>
              <a:t>В среде должна быть заложена возможность ее изменения в соответствии со вкусами и настроениями детей, а также с учетом разнообразных педагогических задач. Это легкие перегородки, которые могут передвигаться, образуя новые помещения и преобразуя имеющиеся. Это возможность изменения цветовой и звуковой среды. Это вариативное использование предметов (например, мягкие пуфы становятся то детской мебелью, то элементами крупного конструктора). Это и полифункциональное использование помещений (спортивный комплекс «мини-стадион» может быть установлен не только в физкультурном зале, но и в игровой комнате, спальне, раздевалке).</a:t>
            </a:r>
          </a:p>
          <a:p>
            <a:pPr algn="just">
              <a:buNone/>
            </a:pPr>
            <a:r>
              <a:rPr lang="ru-RU" sz="1800" dirty="0" smtClean="0">
                <a:latin typeface="Georgia" pitchFamily="18" charset="0"/>
              </a:rPr>
              <a:t>Можно менять «фоны», изменять обстановку до неузнаваемости, наполняя ее эмоционально насыщенным «детским» содержанием: «волшебная», «корабельная» или «марсианская» комнаты; спортивный канат выглядит как «хобот» слона, на стене нарисованы «загадочные растения» и пр.</a:t>
            </a:r>
          </a:p>
          <a:p>
            <a:pPr algn="just">
              <a:buNone/>
            </a:pPr>
            <a:r>
              <a:rPr lang="ru-RU" sz="1800" dirty="0" smtClean="0">
                <a:latin typeface="Georgia" pitchFamily="18" charset="0"/>
              </a:rPr>
              <a:t>Жизненное пространство в детском саду должно быть таким, чтобы оно давало возможность построения непересекающихся сфер активности. Это позволяет детям в соответствии со своими интересами и желаниями заниматься одновременно разными видами деятельности, не мешая друг другу.</a:t>
            </a:r>
          </a:p>
          <a:p>
            <a:pPr algn="just">
              <a:buNone/>
            </a:pPr>
            <a:r>
              <a:rPr lang="ru-RU" sz="1800" dirty="0" smtClean="0">
                <a:latin typeface="Georgia" pitchFamily="18" charset="0"/>
              </a:rPr>
              <a:t>В детском саду должны быть функциональные помещения, которыми могут пользоваться дети: физкультурные; музыкальные; театральные; лаборатории; «кабинеты» (с книгами, играми, головоломками, диафильмами, слайдами и т. д.); творческие мастерские, конструкторские; прачечные и др. Устройство этих помещений должно создавать разный эмоциональный настрой, т. е. становиться «таинственным», «страшным», «магическим», «волшебным», «фантастическим» и т. д. Иными словами, «пространство» позволяет ребенку не только осваивать истину, но и «уходить» от нее в фантазии и грезы, не только творчески строить, но и разбирать построенное, видеть не только прекрасное, но и безобразное. Важную роль здесь играет устройство как здания, так и участка, а также такие перспективные архитектурные и дизайнерские устройства, как застекленные веранды, балкон, подвесное оборудование — ширмы, экраны, витрины; встроенные и пристроенные шкафы, выдвижные и раздвижные столы и полки и т. п.</a:t>
            </a:r>
          </a:p>
          <a:p>
            <a:endParaRPr lang="ru-RU" sz="1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857256"/>
          </a:xfrm>
        </p:spPr>
        <p:style>
          <a:lnRef idx="3">
            <a:schemeClr val="lt1"/>
          </a:lnRef>
          <a:fillRef idx="1">
            <a:schemeClr val="accent5"/>
          </a:fillRef>
          <a:effectRef idx="1">
            <a:schemeClr val="accent5"/>
          </a:effectRef>
          <a:fontRef idx="minor">
            <a:schemeClr val="lt1"/>
          </a:fontRef>
        </p:style>
        <p:txBody>
          <a:bodyPr>
            <a:normAutofit/>
          </a:bodyPr>
          <a:lstStyle/>
          <a:p>
            <a:r>
              <a:rPr lang="ru-RU" sz="2000" dirty="0" smtClean="0">
                <a:latin typeface="Georgia" pitchFamily="18" charset="0"/>
              </a:rPr>
              <a:t>Принцип эмоциональности среды, индивидуальной комфортности и эмоционального благополучия ребенка и взрослого</a:t>
            </a:r>
            <a:endParaRPr lang="ru-RU" sz="2000" dirty="0">
              <a:latin typeface="Georgia" pitchFamily="18" charset="0"/>
            </a:endParaRPr>
          </a:p>
        </p:txBody>
      </p:sp>
      <p:sp>
        <p:nvSpPr>
          <p:cNvPr id="3" name="Содержимое 2"/>
          <p:cNvSpPr>
            <a:spLocks noGrp="1"/>
          </p:cNvSpPr>
          <p:nvPr>
            <p:ph idx="1"/>
          </p:nvPr>
        </p:nvSpPr>
        <p:spPr>
          <a:xfrm>
            <a:off x="457200" y="1428736"/>
            <a:ext cx="8229600" cy="5072098"/>
          </a:xfrm>
        </p:spPr>
        <p:style>
          <a:lnRef idx="2">
            <a:schemeClr val="accent5"/>
          </a:lnRef>
          <a:fillRef idx="1">
            <a:schemeClr val="lt1"/>
          </a:fillRef>
          <a:effectRef idx="0">
            <a:schemeClr val="accent5"/>
          </a:effectRef>
          <a:fontRef idx="minor">
            <a:schemeClr val="dk1"/>
          </a:fontRef>
        </p:style>
        <p:txBody>
          <a:bodyPr>
            <a:normAutofit fontScale="92500" lnSpcReduction="10000"/>
          </a:bodyPr>
          <a:lstStyle/>
          <a:p>
            <a:pPr algn="just">
              <a:buNone/>
            </a:pPr>
            <a:r>
              <a:rPr lang="ru-RU" sz="1600" dirty="0" smtClean="0"/>
              <a:t>Среда должна пробуждать у детей активность, давать им возможность осуществлять разнообразные виды деятельности, получать радость от них, и вместе с тем окружающая обстановка должна иметь свойства при необходимости «гасить» такую активность, давать возможность отдохнуть. Это обеспечивается продуманным набором импульсов и стимулов, содержащихся в развивающей среде: недостаток импульсов обедняет и ограничивает развитие ребенка по всем сферам, а перенасыщенная среда с хаотической организацией стимулов дезориентирует его.</a:t>
            </a:r>
          </a:p>
          <a:p>
            <a:pPr algn="just">
              <a:buNone/>
            </a:pPr>
            <a:r>
              <a:rPr lang="ru-RU" sz="1600" dirty="0" smtClean="0"/>
              <a:t>Здесь помимо уже обозначенных зон активности уместно вспомнить еще раз о зонах для релаксации (расслабления). Это и «уголки уединения», и уютная комната (уголок) с мягкой мебелью и другими элементами, способствующими отдыху. Желательно, чтобы в детском саду была «гостиная для взрослых», куда имеют свободный доступ и дети. Постоянное эмоциональное напряжение, которое испытывает педагог в своей нелегкой профессиональной деятельности, неизбежно влияет на общий эмоциональный фон его общения с детьми и, следовательно, на их эмоциональное благополучие.</a:t>
            </a:r>
          </a:p>
          <a:p>
            <a:pPr algn="just">
              <a:buNone/>
            </a:pPr>
            <a:r>
              <a:rPr lang="ru-RU" sz="1600" dirty="0" smtClean="0"/>
              <a:t>Каждому ребенку в детском саду должно быть обеспечено личное пространство (кроватка со стульчиком и ковриком, шкафчик для хранения личных вещей, принадлежащих только ему, фотографии его семьи и т. д.).</a:t>
            </a:r>
          </a:p>
          <a:p>
            <a:pPr algn="just">
              <a:buNone/>
            </a:pPr>
            <a:r>
              <a:rPr lang="ru-RU" sz="1600" dirty="0" smtClean="0"/>
              <a:t>Проект среды учитывает создание условий для формирования и развития полноценного образа «Я». Этому способствует наличие разновеликих зеркал, подвижных зеркал разной кривизны. Эмоциональный комфорт поддерживается и за счет экспонирования детских работ, в котором отводится место каждому воспитаннику независимо от уровня его достижений в рисовании, лепке и т. п.</a:t>
            </a:r>
          </a:p>
          <a:p>
            <a:pPr algn="just"/>
            <a:endParaRPr lang="ru-RU" sz="16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857256"/>
          </a:xfrm>
        </p:spPr>
        <p:style>
          <a:lnRef idx="3">
            <a:schemeClr val="lt1"/>
          </a:lnRef>
          <a:fillRef idx="1">
            <a:schemeClr val="accent6"/>
          </a:fillRef>
          <a:effectRef idx="1">
            <a:schemeClr val="accent6"/>
          </a:effectRef>
          <a:fontRef idx="minor">
            <a:schemeClr val="lt1"/>
          </a:fontRef>
        </p:style>
        <p:txBody>
          <a:bodyPr>
            <a:normAutofit/>
          </a:bodyPr>
          <a:lstStyle/>
          <a:p>
            <a:r>
              <a:rPr lang="ru-RU" sz="2400" dirty="0" smtClean="0">
                <a:latin typeface="Georgia" pitchFamily="18" charset="0"/>
              </a:rPr>
              <a:t>Принцип сочетания привычных и неординарных элементов в эстетической организации среды</a:t>
            </a:r>
            <a:endParaRPr lang="ru-RU" sz="2400" dirty="0">
              <a:latin typeface="Georgia" pitchFamily="18" charset="0"/>
            </a:endParaRPr>
          </a:p>
        </p:txBody>
      </p:sp>
      <p:sp>
        <p:nvSpPr>
          <p:cNvPr id="3" name="Содержимое 2"/>
          <p:cNvSpPr>
            <a:spLocks noGrp="1"/>
          </p:cNvSpPr>
          <p:nvPr>
            <p:ph idx="1"/>
          </p:nvPr>
        </p:nvSpPr>
        <p:spPr>
          <a:xfrm>
            <a:off x="457200" y="1428736"/>
            <a:ext cx="8229600" cy="5000660"/>
          </a:xfrm>
        </p:spPr>
        <p:style>
          <a:lnRef idx="2">
            <a:schemeClr val="accent6"/>
          </a:lnRef>
          <a:fillRef idx="1">
            <a:schemeClr val="lt1"/>
          </a:fillRef>
          <a:effectRef idx="0">
            <a:schemeClr val="accent6"/>
          </a:effectRef>
          <a:fontRef idx="minor">
            <a:schemeClr val="dk1"/>
          </a:fontRef>
        </p:style>
        <p:txBody>
          <a:bodyPr>
            <a:normAutofit/>
          </a:bodyPr>
          <a:lstStyle/>
          <a:p>
            <a:pPr algn="just">
              <a:buNone/>
            </a:pPr>
            <a:r>
              <a:rPr lang="ru-RU" sz="1800" dirty="0" smtClean="0">
                <a:latin typeface="Georgia" pitchFamily="18" charset="0"/>
              </a:rPr>
              <a:t>Постижение детьми категории эстетического начинается с «элементарных кирпичиков», своеобразного языка искусства: красоты звуков, цветовых пятен, абстрактных линий, остроумной трактовки образа лаконичными графическими средствами. Поэтому важно разместить в интерьере не громоздкие «классические» произведения живописи (Айвазовского, Шишкина, Сурикова и других авторов, ставших традиционными для украшения детских домов, лагерей, пансионатов и т. д.), а простые, но талантливые этюды, эстампы, абстрактные или </a:t>
            </a:r>
            <a:r>
              <a:rPr lang="ru-RU" sz="1800" dirty="0" err="1" smtClean="0">
                <a:latin typeface="Georgia" pitchFamily="18" charset="0"/>
              </a:rPr>
              <a:t>полуреальные</a:t>
            </a:r>
            <a:r>
              <a:rPr lang="ru-RU" sz="1800" dirty="0" smtClean="0">
                <a:latin typeface="Georgia" pitchFamily="18" charset="0"/>
              </a:rPr>
              <a:t> скульптуры, дающие ребенку представление об основах графического языка и о различных культурах — восточной, европейской, африканской.</a:t>
            </a:r>
          </a:p>
          <a:p>
            <a:pPr algn="just">
              <a:buNone/>
            </a:pPr>
            <a:r>
              <a:rPr lang="ru-RU" sz="1800" dirty="0" smtClean="0">
                <a:latin typeface="Georgia" pitchFamily="18" charset="0"/>
              </a:rPr>
              <a:t>Целесообразно в разных стилях представить детям одно и то же содержание сказки, эпизодов из жизни детей, взрослых: реалистическом, абстрактном, комическом и т. п. Тогда дети (с помощью взрослого) смогут обратить внимание не только на то, что изображено перед ними, но и на то, как это сделано, осваивая начала специфики разных жанров.</a:t>
            </a:r>
          </a:p>
          <a:p>
            <a:endParaRPr lang="ru-RU" sz="18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5852" y="214290"/>
            <a:ext cx="7400948" cy="714380"/>
          </a:xfrm>
        </p:spPr>
        <p:style>
          <a:lnRef idx="3">
            <a:schemeClr val="lt1"/>
          </a:lnRef>
          <a:fillRef idx="1">
            <a:schemeClr val="accent1"/>
          </a:fillRef>
          <a:effectRef idx="1">
            <a:schemeClr val="accent1"/>
          </a:effectRef>
          <a:fontRef idx="minor">
            <a:schemeClr val="lt1"/>
          </a:fontRef>
        </p:style>
        <p:txBody>
          <a:bodyPr>
            <a:normAutofit/>
          </a:bodyPr>
          <a:lstStyle/>
          <a:p>
            <a:r>
              <a:rPr lang="ru-RU" sz="2800" dirty="0" smtClean="0">
                <a:latin typeface="Georgia" pitchFamily="18" charset="0"/>
              </a:rPr>
              <a:t>Принцип открытости — закрытости</a:t>
            </a:r>
            <a:endParaRPr lang="ru-RU" sz="2800" dirty="0">
              <a:latin typeface="Georgia" pitchFamily="18" charset="0"/>
            </a:endParaRPr>
          </a:p>
        </p:txBody>
      </p:sp>
      <p:sp>
        <p:nvSpPr>
          <p:cNvPr id="3" name="Содержимое 2"/>
          <p:cNvSpPr>
            <a:spLocks noGrp="1"/>
          </p:cNvSpPr>
          <p:nvPr>
            <p:ph idx="1"/>
          </p:nvPr>
        </p:nvSpPr>
        <p:spPr>
          <a:xfrm>
            <a:off x="457200" y="1142984"/>
            <a:ext cx="8229600" cy="5429288"/>
          </a:xfrm>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ru-RU" sz="2000" dirty="0" smtClean="0">
                <a:latin typeface="Georgia" pitchFamily="18" charset="0"/>
              </a:rPr>
              <a:t>Этот принцип представлен в нескольких аспектах.</a:t>
            </a:r>
          </a:p>
          <a:p>
            <a:pPr algn="just">
              <a:buNone/>
            </a:pPr>
            <a:r>
              <a:rPr lang="ru-RU" sz="2000" dirty="0" smtClean="0">
                <a:latin typeface="Georgia" pitchFamily="18" charset="0"/>
              </a:rPr>
              <a:t>Открытость Природе — такое построение среды, которое способствует единству Человека и Природы. Это организация «зеленых комнат» — маленьких внутренних двориков, которые могут быть остекленными, с растущими в них растениями — деревьями, кустарниками, травой. Это проживание вместе с детьми домашних животных — кошек, собак, за которыми дети ухаживают.</a:t>
            </a:r>
          </a:p>
          <a:p>
            <a:pPr algn="just">
              <a:buNone/>
            </a:pPr>
            <a:r>
              <a:rPr lang="ru-RU" sz="2000" dirty="0" smtClean="0">
                <a:latin typeface="Georgia" pitchFamily="18" charset="0"/>
              </a:rPr>
              <a:t>Открытость Культуре — присутствие элементов настоящей «взрослой» живописи, литературы, музыки.</a:t>
            </a:r>
          </a:p>
          <a:p>
            <a:pPr algn="just">
              <a:buNone/>
            </a:pPr>
            <a:r>
              <a:rPr lang="ru-RU" sz="2000" dirty="0" smtClean="0">
                <a:latin typeface="Georgia" pitchFamily="18" charset="0"/>
              </a:rPr>
              <a:t>Открытость Обществу — обстановка детского сада соответствует сути понятия «Мой дом», в котором особыми правами наделены родители.</a:t>
            </a:r>
          </a:p>
          <a:p>
            <a:pPr algn="just">
              <a:buNone/>
            </a:pPr>
            <a:r>
              <a:rPr lang="ru-RU" sz="2000" dirty="0" smtClean="0">
                <a:latin typeface="Georgia" pitchFamily="18" charset="0"/>
              </a:rPr>
              <a:t>Открытость своего «Я», собственного внутреннего мира ребенка (см. также принцип эмоциональности среды, индивидуальной комфортности и эмоционального благополучия).</a:t>
            </a:r>
          </a:p>
          <a:p>
            <a:pPr algn="just"/>
            <a:endParaRPr lang="ru-RU" sz="2000" dirty="0">
              <a:latin typeface="Georgia"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714380"/>
          </a:xfrm>
        </p:spPr>
        <p:style>
          <a:lnRef idx="3">
            <a:schemeClr val="lt1"/>
          </a:lnRef>
          <a:fillRef idx="1">
            <a:schemeClr val="accent2"/>
          </a:fillRef>
          <a:effectRef idx="1">
            <a:schemeClr val="accent2"/>
          </a:effectRef>
          <a:fontRef idx="minor">
            <a:schemeClr val="lt1"/>
          </a:fontRef>
        </p:style>
        <p:txBody>
          <a:bodyPr>
            <a:normAutofit/>
          </a:bodyPr>
          <a:lstStyle/>
          <a:p>
            <a:r>
              <a:rPr lang="ru-RU" sz="2400" dirty="0" smtClean="0">
                <a:latin typeface="Georgia" pitchFamily="18" charset="0"/>
              </a:rPr>
              <a:t>Принцип учета половых и возрастных различий детей. </a:t>
            </a:r>
            <a:endParaRPr lang="ru-RU" sz="2400" dirty="0">
              <a:latin typeface="Georgia" pitchFamily="18" charset="0"/>
            </a:endParaRPr>
          </a:p>
        </p:txBody>
      </p:sp>
      <p:sp>
        <p:nvSpPr>
          <p:cNvPr id="3" name="Содержимое 2"/>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a:bodyPr>
          <a:lstStyle/>
          <a:p>
            <a:pPr algn="just">
              <a:buNone/>
            </a:pPr>
            <a:r>
              <a:rPr lang="ru-RU" dirty="0" smtClean="0">
                <a:latin typeface="Georgia" pitchFamily="18" charset="0"/>
              </a:rPr>
              <a:t>Предполагает построение среды с учетом половых различий, предоставление возможностей как мальчикам, так и девочкам проявлять свои склонности в соответствии с принятыми в обществе эталонами мужественности и женственности.</a:t>
            </a:r>
          </a:p>
          <a:p>
            <a:pPr>
              <a:buNone/>
            </a:pPr>
            <a:endParaRPr lang="ru-RU" sz="2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500066"/>
          </a:xfrm>
        </p:spPr>
        <p:style>
          <a:lnRef idx="3">
            <a:schemeClr val="lt1"/>
          </a:lnRef>
          <a:fillRef idx="1">
            <a:schemeClr val="accent5"/>
          </a:fillRef>
          <a:effectRef idx="1">
            <a:schemeClr val="accent5"/>
          </a:effectRef>
          <a:fontRef idx="minor">
            <a:schemeClr val="lt1"/>
          </a:fontRef>
        </p:style>
        <p:txBody>
          <a:bodyPr>
            <a:normAutofit/>
          </a:bodyPr>
          <a:lstStyle/>
          <a:p>
            <a:r>
              <a:rPr lang="ru-RU" sz="2000" dirty="0" smtClean="0">
                <a:latin typeface="Georgia" pitchFamily="18" charset="0"/>
              </a:rPr>
              <a:t>Требования к развивающей предметно-пространственной среде</a:t>
            </a:r>
            <a:endParaRPr lang="ru-RU" sz="2000" dirty="0">
              <a:latin typeface="Georgia" pitchFamily="18" charset="0"/>
            </a:endParaRPr>
          </a:p>
        </p:txBody>
      </p:sp>
      <p:sp>
        <p:nvSpPr>
          <p:cNvPr id="3" name="Содержимое 2"/>
          <p:cNvSpPr>
            <a:spLocks noGrp="1"/>
          </p:cNvSpPr>
          <p:nvPr>
            <p:ph idx="1"/>
          </p:nvPr>
        </p:nvSpPr>
        <p:spPr>
          <a:xfrm>
            <a:off x="457200" y="857232"/>
            <a:ext cx="8401080" cy="5857916"/>
          </a:xfrm>
        </p:spPr>
        <p:style>
          <a:lnRef idx="2">
            <a:schemeClr val="accent5"/>
          </a:lnRef>
          <a:fillRef idx="1">
            <a:schemeClr val="lt1"/>
          </a:fillRef>
          <a:effectRef idx="0">
            <a:schemeClr val="accent5"/>
          </a:effectRef>
          <a:fontRef idx="minor">
            <a:schemeClr val="dk1"/>
          </a:fontRef>
        </p:style>
        <p:txBody>
          <a:bodyPr>
            <a:noAutofit/>
          </a:bodyPr>
          <a:lstStyle/>
          <a:p>
            <a:pPr algn="just">
              <a:buNone/>
            </a:pPr>
            <a:r>
              <a:rPr lang="ru-RU" sz="1400" dirty="0" smtClean="0">
                <a:latin typeface="Georgia" pitchFamily="18" charset="0"/>
              </a:rPr>
              <a:t>Развивающая предметно-пространственная среда Организации (группы) должна быть содержательно- насыщенной, трансформируемой, полифункциональной, вариативной, доступной и безопасной. </a:t>
            </a:r>
          </a:p>
          <a:p>
            <a:pPr algn="just">
              <a:buAutoNum type="arabicParenR"/>
            </a:pPr>
            <a:r>
              <a:rPr lang="ru-RU" sz="1400" b="1" dirty="0" smtClean="0">
                <a:solidFill>
                  <a:srgbClr val="0070C0"/>
                </a:solidFill>
                <a:latin typeface="Georgia" pitchFamily="18" charset="0"/>
              </a:rPr>
              <a:t>Насыщенность среды должна соответствовать возрастным возможностям детей и содержанию Программы</a:t>
            </a:r>
            <a:r>
              <a:rPr lang="ru-RU" sz="1400" dirty="0" smtClean="0">
                <a:latin typeface="Georgia" pitchFamily="18" charset="0"/>
              </a:rPr>
              <a:t>. </a:t>
            </a:r>
          </a:p>
          <a:p>
            <a:pPr hangingPunct="0">
              <a:buNone/>
            </a:pPr>
            <a:r>
              <a:rPr lang="ru-RU" sz="1400" dirty="0" smtClean="0">
                <a:latin typeface="Georgia" pitchFamily="18" charset="0"/>
              </a:rPr>
              <a:t>Образовательное пространство должно быть оснащено средствами обучения и воспитания (в том числе техническими), соответствующими материалами, в том числе расходным игровым, спортивным, оздоровительным оборудованием, инвентарем (в соответствии со спецификой Программы).</a:t>
            </a:r>
          </a:p>
          <a:p>
            <a:pPr>
              <a:buNone/>
            </a:pPr>
            <a:r>
              <a:rPr lang="ru-RU" sz="1400" dirty="0" smtClean="0">
                <a:latin typeface="Georgia" pitchFamily="18" charset="0"/>
              </a:rPr>
              <a:t>Организация образовательного пространства и разнообразие материалов, оборудования и инвентаря (в здании и на участке) должны обеспечивать:</a:t>
            </a:r>
          </a:p>
          <a:p>
            <a:pPr>
              <a:buFont typeface="Wingdings" pitchFamily="2" charset="2"/>
              <a:buChar char="Ø"/>
            </a:pPr>
            <a:r>
              <a:rPr lang="ru-RU" sz="1400" dirty="0" smtClean="0">
                <a:latin typeface="Georgia" pitchFamily="18" charset="0"/>
              </a:rPr>
              <a:t>игровую, познавательную, исследовательскую и творческую активность всех воспитанников, экспериментирование с доступными детям материалами (в том числе с песком и водой); </a:t>
            </a:r>
          </a:p>
          <a:p>
            <a:pPr>
              <a:buFont typeface="Wingdings" pitchFamily="2" charset="2"/>
              <a:buChar char="Ø"/>
            </a:pPr>
            <a:r>
              <a:rPr lang="ru-RU" sz="1400" dirty="0" smtClean="0">
                <a:latin typeface="Georgia" pitchFamily="18" charset="0"/>
              </a:rPr>
              <a:t>двигательную активность, в том числе развитие крупной и мелкой моторики, участие в подвижных играх и соревнованиях; </a:t>
            </a:r>
          </a:p>
          <a:p>
            <a:pPr>
              <a:buFont typeface="Wingdings" pitchFamily="2" charset="2"/>
              <a:buChar char="Ø"/>
            </a:pPr>
            <a:r>
              <a:rPr lang="ru-RU" sz="1400" dirty="0" smtClean="0">
                <a:latin typeface="Georgia" pitchFamily="18" charset="0"/>
              </a:rPr>
              <a:t>эмоциональное благополучие детей во взаимодействии с предметно-пространственным окружением; </a:t>
            </a:r>
          </a:p>
          <a:p>
            <a:pPr>
              <a:buFont typeface="Wingdings" pitchFamily="2" charset="2"/>
              <a:buChar char="Ø"/>
            </a:pPr>
            <a:r>
              <a:rPr lang="en-US" sz="1400" dirty="0" err="1" smtClean="0">
                <a:latin typeface="Georgia" pitchFamily="18" charset="0"/>
              </a:rPr>
              <a:t>возможность</a:t>
            </a:r>
            <a:r>
              <a:rPr lang="en-US" sz="1400" dirty="0" smtClean="0">
                <a:latin typeface="Georgia" pitchFamily="18" charset="0"/>
              </a:rPr>
              <a:t> </a:t>
            </a:r>
            <a:r>
              <a:rPr lang="en-US" sz="1400" dirty="0" err="1" smtClean="0">
                <a:latin typeface="Georgia" pitchFamily="18" charset="0"/>
              </a:rPr>
              <a:t>самовыражения</a:t>
            </a:r>
            <a:r>
              <a:rPr lang="en-US" sz="1400" dirty="0" smtClean="0">
                <a:latin typeface="Georgia" pitchFamily="18" charset="0"/>
              </a:rPr>
              <a:t> </a:t>
            </a:r>
            <a:r>
              <a:rPr lang="en-US" sz="1400" dirty="0" err="1" smtClean="0">
                <a:latin typeface="Georgia" pitchFamily="18" charset="0"/>
              </a:rPr>
              <a:t>детей</a:t>
            </a:r>
            <a:r>
              <a:rPr lang="en-US" sz="1400" dirty="0" smtClean="0">
                <a:latin typeface="Georgia" pitchFamily="18" charset="0"/>
              </a:rPr>
              <a:t>. </a:t>
            </a:r>
            <a:endParaRPr lang="ru-RU" sz="1400" dirty="0" smtClean="0">
              <a:latin typeface="Georgia" pitchFamily="18" charset="0"/>
            </a:endParaRPr>
          </a:p>
          <a:p>
            <a:pPr>
              <a:buNone/>
            </a:pPr>
            <a:r>
              <a:rPr lang="ru-RU" sz="1400" dirty="0" smtClean="0">
                <a:latin typeface="Georgia" pitchFamily="18" charset="0"/>
              </a:rPr>
              <a:t>Для детей младенческого и раннего возраста образовательное пространство должно предоставлять необходимые и достаточные возможности для движения, предметной и игровой деятельности с разными материалами.</a:t>
            </a:r>
          </a:p>
          <a:p>
            <a:pPr algn="just">
              <a:buNone/>
            </a:pPr>
            <a:r>
              <a:rPr lang="ru-RU" sz="1400" dirty="0" smtClean="0">
                <a:latin typeface="Georgia" pitchFamily="18" charset="0"/>
              </a:rPr>
              <a:t>2) </a:t>
            </a:r>
            <a:r>
              <a:rPr lang="ru-RU" sz="1400" b="1" dirty="0" err="1" smtClean="0">
                <a:solidFill>
                  <a:srgbClr val="0070C0"/>
                </a:solidFill>
                <a:latin typeface="Georgia" pitchFamily="18" charset="0"/>
              </a:rPr>
              <a:t>Трансформируемость</a:t>
            </a:r>
            <a:r>
              <a:rPr lang="ru-RU" sz="1400" b="1" dirty="0" smtClean="0">
                <a:solidFill>
                  <a:srgbClr val="0070C0"/>
                </a:solidFill>
                <a:latin typeface="Georgia" pitchFamily="18" charset="0"/>
              </a:rPr>
              <a:t> пространства </a:t>
            </a:r>
            <a:r>
              <a:rPr lang="ru-RU" sz="1400" dirty="0" smtClean="0">
                <a:latin typeface="Georgia" pitchFamily="18" charset="0"/>
              </a:rPr>
              <a:t>предполагает возможность изменений предметно-пространственной среды в зависимости от образовательной ситуации, в том числе от меняющихся интересов и возможностей детей.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42910" y="285728"/>
            <a:ext cx="8043890" cy="6286544"/>
          </a:xfrm>
        </p:spPr>
        <p:style>
          <a:lnRef idx="2">
            <a:schemeClr val="accent5"/>
          </a:lnRef>
          <a:fillRef idx="1">
            <a:schemeClr val="lt1"/>
          </a:fillRef>
          <a:effectRef idx="0">
            <a:schemeClr val="accent5"/>
          </a:effectRef>
          <a:fontRef idx="minor">
            <a:schemeClr val="dk1"/>
          </a:fontRef>
        </p:style>
        <p:txBody>
          <a:bodyPr>
            <a:normAutofit lnSpcReduction="10000"/>
          </a:bodyPr>
          <a:lstStyle/>
          <a:p>
            <a:pPr algn="just">
              <a:buNone/>
            </a:pPr>
            <a:r>
              <a:rPr lang="ru-RU" sz="1600" dirty="0" smtClean="0">
                <a:latin typeface="Georgia" pitchFamily="18" charset="0"/>
              </a:rPr>
              <a:t>3) </a:t>
            </a:r>
            <a:r>
              <a:rPr lang="ru-RU" sz="1600" b="1" dirty="0" err="1" smtClean="0">
                <a:solidFill>
                  <a:srgbClr val="0070C0"/>
                </a:solidFill>
                <a:latin typeface="Georgia" pitchFamily="18" charset="0"/>
              </a:rPr>
              <a:t>Полифункциональность</a:t>
            </a:r>
            <a:r>
              <a:rPr lang="ru-RU" sz="1600" b="1" dirty="0" smtClean="0">
                <a:solidFill>
                  <a:srgbClr val="0070C0"/>
                </a:solidFill>
                <a:latin typeface="Georgia" pitchFamily="18" charset="0"/>
              </a:rPr>
              <a:t> материалов </a:t>
            </a:r>
            <a:r>
              <a:rPr lang="ru-RU" sz="1600" dirty="0" smtClean="0">
                <a:latin typeface="Georgia" pitchFamily="18" charset="0"/>
              </a:rPr>
              <a:t>предполагает: </a:t>
            </a:r>
          </a:p>
          <a:p>
            <a:pPr algn="just">
              <a:buFont typeface="Wingdings" pitchFamily="2" charset="2"/>
              <a:buChar char="Ø"/>
            </a:pPr>
            <a:r>
              <a:rPr lang="ru-RU" sz="1600" dirty="0" smtClean="0">
                <a:latin typeface="Georgia" pitchFamily="18" charset="0"/>
              </a:rPr>
              <a:t>возможность разнообразного использования различных составляющих предметной среды, например, детской мебели, матов, мягких модулей, ширм и т.д.; </a:t>
            </a:r>
          </a:p>
          <a:p>
            <a:pPr algn="just">
              <a:buFont typeface="Wingdings" pitchFamily="2" charset="2"/>
              <a:buChar char="Ø"/>
            </a:pPr>
            <a:r>
              <a:rPr lang="ru-RU" sz="1600" dirty="0" smtClean="0">
                <a:latin typeface="Georgia" pitchFamily="18" charset="0"/>
              </a:rPr>
              <a:t>наличие в Организации (в группе) полифункциональных (не обладающих жёстко закреплённым способом употребления) предметов, в том числе, природных материалов, пригодных для использования в разных видах детской активности (в том числе в качестве предметов-заместителей в детской игре).</a:t>
            </a:r>
          </a:p>
          <a:p>
            <a:pPr algn="just">
              <a:buNone/>
            </a:pPr>
            <a:r>
              <a:rPr lang="ru-RU" sz="1600" dirty="0" smtClean="0">
                <a:latin typeface="Georgia" pitchFamily="18" charset="0"/>
              </a:rPr>
              <a:t>4) </a:t>
            </a:r>
            <a:r>
              <a:rPr lang="ru-RU" sz="1600" b="1" dirty="0" smtClean="0">
                <a:solidFill>
                  <a:srgbClr val="0070C0"/>
                </a:solidFill>
                <a:latin typeface="Georgia" pitchFamily="18" charset="0"/>
              </a:rPr>
              <a:t>Вариативность среды предполагает: </a:t>
            </a:r>
          </a:p>
          <a:p>
            <a:pPr algn="just">
              <a:buFont typeface="Wingdings" pitchFamily="2" charset="2"/>
              <a:buChar char="Ø"/>
            </a:pPr>
            <a:r>
              <a:rPr lang="ru-RU" sz="1600" dirty="0" smtClean="0">
                <a:latin typeface="Georgia" pitchFamily="18" charset="0"/>
              </a:rPr>
              <a:t>наличие в Организации (группе) различных пространств (для игры, конструирования, уединения и пр.), а также разнообразных материалов, игр, игрушек и оборудования, обеспечивающих свободный выбор детей; </a:t>
            </a:r>
          </a:p>
          <a:p>
            <a:pPr algn="just">
              <a:buFont typeface="Wingdings" pitchFamily="2" charset="2"/>
              <a:buChar char="Ø"/>
            </a:pPr>
            <a:r>
              <a:rPr lang="ru-RU" sz="1600" dirty="0" smtClean="0">
                <a:latin typeface="Georgia" pitchFamily="18" charset="0"/>
              </a:rPr>
              <a:t>периодическую сменяемость игрового материала, появление новых предметов, стимулирующих игровую, двигательную, познавательную и исследовательскую активность детей. </a:t>
            </a:r>
          </a:p>
          <a:p>
            <a:pPr algn="just">
              <a:buAutoNum type="arabicParenR" startAt="5"/>
            </a:pPr>
            <a:r>
              <a:rPr lang="ru-RU" sz="1600" b="1" dirty="0" smtClean="0">
                <a:solidFill>
                  <a:srgbClr val="0070C0"/>
                </a:solidFill>
                <a:latin typeface="Georgia" pitchFamily="18" charset="0"/>
              </a:rPr>
              <a:t>Доступность среды предполагает: </a:t>
            </a:r>
          </a:p>
          <a:p>
            <a:pPr algn="just">
              <a:buFont typeface="Wingdings" pitchFamily="2" charset="2"/>
              <a:buChar char="Ø"/>
            </a:pPr>
            <a:r>
              <a:rPr lang="ru-RU" sz="1600" dirty="0" smtClean="0">
                <a:latin typeface="Georgia" pitchFamily="18" charset="0"/>
              </a:rPr>
              <a:t>доступность для воспитанников, в том числе детей с ОВЗ и детей-инвалидов, всех помещений Организации, где осуществляется образовательный процесс;</a:t>
            </a:r>
          </a:p>
          <a:p>
            <a:pPr algn="just">
              <a:buFont typeface="Wingdings" pitchFamily="2" charset="2"/>
              <a:buChar char="Ø"/>
            </a:pPr>
            <a:r>
              <a:rPr lang="ru-RU" sz="1600" dirty="0" smtClean="0">
                <a:latin typeface="Georgia" pitchFamily="18" charset="0"/>
              </a:rPr>
              <a:t>свободный доступ воспитанников, в том числе детей с ОВЗ и детей-инвалидов, посещающих Организацию (группу), к играм, игрушкам, материалам, пособиям, обеспечивающим все основные виды детской активности; </a:t>
            </a:r>
          </a:p>
          <a:p>
            <a:pPr algn="just">
              <a:buFont typeface="Wingdings" pitchFamily="2" charset="2"/>
              <a:buChar char="Ø"/>
            </a:pPr>
            <a:r>
              <a:rPr lang="ru-RU" sz="1600" dirty="0" smtClean="0">
                <a:latin typeface="Georgia" pitchFamily="18" charset="0"/>
              </a:rPr>
              <a:t>исправность и сохранность материалов и оборудования. </a:t>
            </a:r>
          </a:p>
          <a:p>
            <a:pPr algn="just">
              <a:buNone/>
            </a:pPr>
            <a:r>
              <a:rPr lang="ru-RU" sz="1600" dirty="0" smtClean="0">
                <a:latin typeface="Georgia" pitchFamily="18" charset="0"/>
              </a:rPr>
              <a:t>6) </a:t>
            </a:r>
            <a:r>
              <a:rPr lang="ru-RU" sz="1600" b="1" dirty="0" smtClean="0">
                <a:solidFill>
                  <a:srgbClr val="0070C0"/>
                </a:solidFill>
                <a:latin typeface="Georgia" pitchFamily="18" charset="0"/>
              </a:rPr>
              <a:t>Безопасность предметно-пространственной среды </a:t>
            </a:r>
            <a:r>
              <a:rPr lang="ru-RU" sz="1600" dirty="0" smtClean="0">
                <a:latin typeface="Georgia" pitchFamily="18" charset="0"/>
              </a:rPr>
              <a:t>предполагает соответствие всех её элементов требованиям по обеспечению надёжности и безопасности их использования.</a:t>
            </a:r>
          </a:p>
          <a:p>
            <a:endParaRPr lang="ru-RU" sz="16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357166"/>
            <a:ext cx="8115328" cy="1060472"/>
          </a:xfrm>
        </p:spPr>
        <p:style>
          <a:lnRef idx="3">
            <a:schemeClr val="lt1"/>
          </a:lnRef>
          <a:fillRef idx="1">
            <a:schemeClr val="accent6"/>
          </a:fillRef>
          <a:effectRef idx="1">
            <a:schemeClr val="accent6"/>
          </a:effectRef>
          <a:fontRef idx="minor">
            <a:schemeClr val="lt1"/>
          </a:fontRef>
        </p:style>
        <p:txBody>
          <a:bodyPr>
            <a:normAutofit fontScale="90000"/>
          </a:bodyPr>
          <a:lstStyle/>
          <a:p>
            <a:r>
              <a:rPr lang="ru-RU" sz="2800" b="1" dirty="0" smtClean="0">
                <a:latin typeface="Georgia" pitchFamily="18" charset="0"/>
              </a:rPr>
              <a:t>ОСОБЕННОСТИ ОРГАНИЗАЦИИ </a:t>
            </a:r>
            <a:br>
              <a:rPr lang="ru-RU" sz="2800" b="1" dirty="0" smtClean="0">
                <a:latin typeface="Georgia" pitchFamily="18" charset="0"/>
              </a:rPr>
            </a:br>
            <a:r>
              <a:rPr lang="ru-RU" sz="2800" b="1" dirty="0" smtClean="0">
                <a:latin typeface="Georgia" pitchFamily="18" charset="0"/>
              </a:rPr>
              <a:t>РАЗВИВАЮЩЕЙ ПРЕДМЕТНО-ПРОСТРАНСТВЕННОЙ СРЕДЫ  (Детство)</a:t>
            </a:r>
            <a:endParaRPr lang="ru-RU" sz="2800" dirty="0">
              <a:latin typeface="Georgia" pitchFamily="18" charset="0"/>
            </a:endParaRPr>
          </a:p>
        </p:txBody>
      </p:sp>
      <p:sp>
        <p:nvSpPr>
          <p:cNvPr id="3" name="Содержимое 2"/>
          <p:cNvSpPr>
            <a:spLocks noGrp="1"/>
          </p:cNvSpPr>
          <p:nvPr>
            <p:ph idx="1"/>
          </p:nvPr>
        </p:nvSpPr>
        <p:spPr>
          <a:xfrm>
            <a:off x="457200" y="1600200"/>
            <a:ext cx="8401080" cy="4972072"/>
          </a:xfrm>
        </p:spPr>
        <p:style>
          <a:lnRef idx="2">
            <a:schemeClr val="accent6"/>
          </a:lnRef>
          <a:fillRef idx="1">
            <a:schemeClr val="lt1"/>
          </a:fillRef>
          <a:effectRef idx="0">
            <a:schemeClr val="accent6"/>
          </a:effectRef>
          <a:fontRef idx="minor">
            <a:schemeClr val="dk1"/>
          </a:fontRef>
        </p:style>
        <p:txBody>
          <a:bodyPr>
            <a:normAutofit/>
          </a:bodyPr>
          <a:lstStyle/>
          <a:p>
            <a:pPr algn="just">
              <a:buNone/>
            </a:pPr>
            <a:r>
              <a:rPr lang="ru-RU" sz="1600" dirty="0" smtClean="0">
                <a:latin typeface="Georgia" pitchFamily="18" charset="0"/>
              </a:rPr>
              <a:t>Насыщенная развивающая, предметно-пространственная среда становится основой для организации увлекательной, содержательной жизни и разностороннего развития каждого ребенка. Стоит подчеркнуть необходимость создания </a:t>
            </a:r>
            <a:r>
              <a:rPr lang="ru-RU" sz="1600" b="1" i="1" dirty="0" smtClean="0">
                <a:latin typeface="Georgia" pitchFamily="18" charset="0"/>
              </a:rPr>
              <a:t>единого пространства детского сада: гармонии среды разных помещений групп, кабинетов и залов, дополнительных кабинетов — коридоров и рекреаций, физкультурного и музыкального залов, изостудии и театрального зала, «комнаты сказок» и зимнего сада, лаборатории и творческих мастерских, компьютерного класса, участка. </a:t>
            </a:r>
          </a:p>
          <a:p>
            <a:pPr algn="just">
              <a:buNone/>
            </a:pPr>
            <a:endParaRPr lang="ru-RU" sz="1600" b="1" i="1" dirty="0" smtClean="0">
              <a:latin typeface="Georgia" pitchFamily="18" charset="0"/>
            </a:endParaRPr>
          </a:p>
          <a:p>
            <a:pPr algn="just">
              <a:buNone/>
            </a:pPr>
            <a:r>
              <a:rPr lang="ru-RU" sz="1600" dirty="0" smtClean="0">
                <a:latin typeface="Georgia" pitchFamily="18" charset="0"/>
              </a:rPr>
              <a:t>Вся организация педагогического процесса детского сада предполагает свободу передвижения ребенка по всему зданию, а не только в пределах своего группового помещения. Детям должны быть доступны все функциональные пространства детского сада, включая те, которые предназначены для взрослых. Конечно, доступ в помещения для взрослых, например в методический кабинет, кухню или прачечную, должен быть ограничен, но не закрыт, так как труд взрослых всегда интересен детям. Способность детей-выпускников свободно ориентироваться в пространстве и времени помогает им легко адаптироваться к особенностям школьной жизни. </a:t>
            </a:r>
            <a:endParaRPr lang="ru-RU" sz="1600" dirty="0">
              <a:latin typeface="Georgia"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42852"/>
            <a:ext cx="8572560" cy="6572296"/>
          </a:xfrm>
        </p:spPr>
        <p:style>
          <a:lnRef idx="2">
            <a:schemeClr val="accent6"/>
          </a:lnRef>
          <a:fillRef idx="1">
            <a:schemeClr val="lt1"/>
          </a:fillRef>
          <a:effectRef idx="0">
            <a:schemeClr val="accent6"/>
          </a:effectRef>
          <a:fontRef idx="minor">
            <a:schemeClr val="dk1"/>
          </a:fontRef>
        </p:style>
        <p:txBody>
          <a:bodyPr>
            <a:noAutofit/>
          </a:bodyPr>
          <a:lstStyle/>
          <a:p>
            <a:pPr algn="just">
              <a:buNone/>
            </a:pPr>
            <a:r>
              <a:rPr lang="ru-RU" sz="1800" dirty="0" smtClean="0">
                <a:latin typeface="Georgia" pitchFamily="18" charset="0"/>
              </a:rPr>
              <a:t>Если позволяют условия учреждения, можно обустроить места для самостоятельной деятельности детей не только в групповых помещениях, но и в спальнях, раздевалках, холлах. Все это способствует эмоциональному раскрепощению, укрепляет чувство уверенности в себе и защищенности. </a:t>
            </a:r>
          </a:p>
          <a:p>
            <a:pPr algn="just">
              <a:buNone/>
            </a:pPr>
            <a:r>
              <a:rPr lang="ru-RU" sz="1800" dirty="0" smtClean="0">
                <a:latin typeface="Georgia" pitchFamily="18" charset="0"/>
              </a:rPr>
              <a:t>В некоторых помещениях детского сада (в сенсорной комнате, кабинете педагога-психолога, в помещении, отведенном для семейной гостиной, музыкальном зале) могут находиться специальные информационно-коммуникационные средства, позволяющие усиливать эффект погружения в воображаемую ситуацию с помощью проекций виртуальной реальности, </a:t>
            </a:r>
            <a:r>
              <a:rPr lang="ru-RU" sz="1800" dirty="0" err="1" smtClean="0">
                <a:latin typeface="Georgia" pitchFamily="18" charset="0"/>
              </a:rPr>
              <a:t>мультимедийных</a:t>
            </a:r>
            <a:r>
              <a:rPr lang="ru-RU" sz="1800" dirty="0" smtClean="0">
                <a:latin typeface="Georgia" pitchFamily="18" charset="0"/>
              </a:rPr>
              <a:t> презентаций и </a:t>
            </a:r>
            <a:r>
              <a:rPr lang="ru-RU" sz="1800" dirty="0" err="1" smtClean="0">
                <a:latin typeface="Georgia" pitchFamily="18" charset="0"/>
              </a:rPr>
              <a:t>клип-арта</a:t>
            </a:r>
            <a:r>
              <a:rPr lang="ru-RU" sz="1800" dirty="0" smtClean="0">
                <a:latin typeface="Georgia" pitchFamily="18" charset="0"/>
              </a:rPr>
              <a:t>. </a:t>
            </a:r>
          </a:p>
          <a:p>
            <a:pPr algn="just">
              <a:buNone/>
            </a:pPr>
            <a:r>
              <a:rPr lang="ru-RU" sz="1800" dirty="0" smtClean="0">
                <a:latin typeface="Georgia" pitchFamily="18" charset="0"/>
              </a:rPr>
              <a:t>В детском саду желательно иметь помещения для художественного творчества детей — изостудию, музыкальную или театральную студию. При наличии необходимых помещений и свободного пространства оборудуют сенсорную комнату.</a:t>
            </a:r>
          </a:p>
          <a:p>
            <a:pPr algn="just">
              <a:buNone/>
            </a:pPr>
            <a:r>
              <a:rPr lang="ru-RU" sz="1800" dirty="0" smtClean="0">
                <a:latin typeface="Georgia" pitchFamily="18" charset="0"/>
              </a:rPr>
              <a:t>Значительную роль в развитии дошкольника играет </a:t>
            </a:r>
            <a:r>
              <a:rPr lang="ru-RU" sz="1800" i="1" dirty="0" smtClean="0">
                <a:latin typeface="Georgia" pitchFamily="18" charset="0"/>
              </a:rPr>
              <a:t>искусство, поэтому в оформлении детского сада большое место отводится изобразительному и декоративно-прикладному искусству. Картины, скульптуры, графика, роспись, витражи, декоративные кладки, изделия народного прикладного искусства и т. д. с детства входят в сознание и чувства ребенка. Они развивают мышление, нравственно-волевые качества, создают предпосылки формирования любви и уважения к труду людей.</a:t>
            </a:r>
            <a:endParaRPr lang="ru-RU" sz="1800" dirty="0">
              <a:latin typeface="Georgia"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643042" y="500042"/>
            <a:ext cx="7043758" cy="5626121"/>
          </a:xfrm>
        </p:spPr>
        <p:style>
          <a:lnRef idx="2">
            <a:schemeClr val="accent6"/>
          </a:lnRef>
          <a:fillRef idx="1">
            <a:schemeClr val="lt1"/>
          </a:fillRef>
          <a:effectRef idx="0">
            <a:schemeClr val="accent6"/>
          </a:effectRef>
          <a:fontRef idx="minor">
            <a:schemeClr val="dk1"/>
          </a:fontRef>
        </p:style>
        <p:txBody>
          <a:bodyPr>
            <a:normAutofit/>
          </a:bodyPr>
          <a:lstStyle/>
          <a:p>
            <a:pPr algn="just">
              <a:buNone/>
            </a:pPr>
            <a:r>
              <a:rPr lang="ru-RU" sz="2400" dirty="0" smtClean="0">
                <a:latin typeface="Georgia" pitchFamily="18" charset="0"/>
              </a:rPr>
              <a:t>В самом широком контексте </a:t>
            </a:r>
            <a:r>
              <a:rPr lang="ru-RU" sz="2400" b="1" i="1" dirty="0" smtClean="0">
                <a:solidFill>
                  <a:schemeClr val="accent6">
                    <a:lumMod val="75000"/>
                  </a:schemeClr>
                </a:solidFill>
                <a:latin typeface="Georgia" pitchFamily="18" charset="0"/>
              </a:rPr>
              <a:t>развивающая образовательная среда</a:t>
            </a:r>
            <a:r>
              <a:rPr lang="ru-RU" sz="2400" dirty="0" smtClean="0">
                <a:latin typeface="Georgia" pitchFamily="18" charset="0"/>
              </a:rPr>
              <a:t> представляет собой любое </a:t>
            </a:r>
            <a:r>
              <a:rPr lang="ru-RU" sz="2400" dirty="0" err="1" smtClean="0">
                <a:latin typeface="Georgia" pitchFamily="18" charset="0"/>
              </a:rPr>
              <a:t>социокультурное</a:t>
            </a:r>
            <a:r>
              <a:rPr lang="ru-RU" sz="2400" dirty="0" smtClean="0">
                <a:latin typeface="Georgia" pitchFamily="18" charset="0"/>
              </a:rPr>
              <a:t> пространство, в рамках которого стихийно или с различной степенью организованности осуществляется процесс развития личности. </a:t>
            </a:r>
          </a:p>
          <a:p>
            <a:pPr algn="just">
              <a:buNone/>
            </a:pPr>
            <a:r>
              <a:rPr lang="ru-RU" sz="2400" dirty="0" smtClean="0">
                <a:latin typeface="Georgia" pitchFamily="18" charset="0"/>
              </a:rPr>
              <a:t>С позиций психологического контекста, по мнению Л. С. </a:t>
            </a:r>
            <a:r>
              <a:rPr lang="ru-RU" sz="2400" dirty="0" err="1" smtClean="0">
                <a:latin typeface="Georgia" pitchFamily="18" charset="0"/>
              </a:rPr>
              <a:t>Выготского</a:t>
            </a:r>
            <a:r>
              <a:rPr lang="ru-RU" sz="2400" dirty="0" smtClean="0">
                <a:latin typeface="Georgia" pitchFamily="18" charset="0"/>
              </a:rPr>
              <a:t>, П. Я. Гальперина, В. В. Давыдова, Л. В. </a:t>
            </a:r>
            <a:r>
              <a:rPr lang="ru-RU" sz="2400" dirty="0" err="1" smtClean="0">
                <a:latin typeface="Georgia" pitchFamily="18" charset="0"/>
              </a:rPr>
              <a:t>Занкова</a:t>
            </a:r>
            <a:r>
              <a:rPr lang="ru-RU" sz="2400" dirty="0" smtClean="0">
                <a:latin typeface="Georgia" pitchFamily="18" charset="0"/>
              </a:rPr>
              <a:t>, А. Н. Леонтьева, Д. Б. </a:t>
            </a:r>
            <a:r>
              <a:rPr lang="ru-RU" sz="2400" dirty="0" err="1" smtClean="0">
                <a:latin typeface="Georgia" pitchFamily="18" charset="0"/>
              </a:rPr>
              <a:t>Эльконина</a:t>
            </a:r>
            <a:r>
              <a:rPr lang="ru-RU" sz="2400" dirty="0" smtClean="0">
                <a:latin typeface="Georgia" pitchFamily="18" charset="0"/>
              </a:rPr>
              <a:t> и др., </a:t>
            </a:r>
            <a:r>
              <a:rPr lang="ru-RU" sz="2400" b="1" i="1" dirty="0" smtClean="0">
                <a:solidFill>
                  <a:schemeClr val="accent6">
                    <a:lumMod val="75000"/>
                  </a:schemeClr>
                </a:solidFill>
                <a:latin typeface="Georgia" pitchFamily="18" charset="0"/>
              </a:rPr>
              <a:t>развивающая среда </a:t>
            </a:r>
            <a:r>
              <a:rPr lang="ru-RU" sz="2400" dirty="0" smtClean="0">
                <a:latin typeface="Georgia" pitchFamily="18" charset="0"/>
              </a:rPr>
              <a:t>— это определенным образом упорядоченное образовательное пространство, в котором осуществляется развивающее обучение. </a:t>
            </a:r>
          </a:p>
          <a:p>
            <a:pPr>
              <a:buNone/>
            </a:pPr>
            <a:endParaRPr lang="ru-RU" sz="1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6000792"/>
          </a:xfrm>
        </p:spPr>
        <p:style>
          <a:lnRef idx="2">
            <a:schemeClr val="accent6"/>
          </a:lnRef>
          <a:fillRef idx="1">
            <a:schemeClr val="lt1"/>
          </a:fillRef>
          <a:effectRef idx="0">
            <a:schemeClr val="accent6"/>
          </a:effectRef>
          <a:fontRef idx="minor">
            <a:schemeClr val="dk1"/>
          </a:fontRef>
        </p:style>
        <p:txBody>
          <a:bodyPr>
            <a:normAutofit/>
          </a:bodyPr>
          <a:lstStyle/>
          <a:p>
            <a:pPr algn="just">
              <a:buNone/>
            </a:pPr>
            <a:r>
              <a:rPr lang="ru-RU" sz="2400" b="1" dirty="0" smtClean="0">
                <a:solidFill>
                  <a:srgbClr val="0070C0"/>
                </a:solidFill>
                <a:latin typeface="Georgia" pitchFamily="18" charset="0"/>
              </a:rPr>
              <a:t>Помещение группы детского сада </a:t>
            </a:r>
            <a:r>
              <a:rPr lang="ru-RU" sz="2400" dirty="0" smtClean="0">
                <a:latin typeface="Georgia" pitchFamily="18" charset="0"/>
              </a:rPr>
              <a:t>— это явление не только архитектурное, имеющее определенные структурные и функциональные характеристики. Пространство, в котором живет ребенок, оказывает огромное психологическое и педагогическое воздействие, в конечном счете, выступая как культурный феномен. </a:t>
            </a:r>
          </a:p>
          <a:p>
            <a:pPr algn="just">
              <a:buNone/>
            </a:pPr>
            <a:r>
              <a:rPr lang="ru-RU" sz="2400" dirty="0" smtClean="0">
                <a:latin typeface="Georgia" pitchFamily="18" charset="0"/>
              </a:rPr>
              <a:t>Для всестороннего развития необходимо предоставить возможность дошкольникам полностью использовать среду и принимать активное участие в ее организации. </a:t>
            </a:r>
          </a:p>
          <a:p>
            <a:pPr algn="just">
              <a:buNone/>
            </a:pPr>
            <a:r>
              <a:rPr lang="ru-RU" sz="2400" dirty="0" smtClean="0">
                <a:latin typeface="Georgia" pitchFamily="18" charset="0"/>
              </a:rPr>
              <a:t>Продукты детской деятельности в качестве украшения интерьеров детского сада насыщают здание особой энергетикой, позволяют дошкольникам понять свои возможности в преобразовании пространства. </a:t>
            </a:r>
            <a:endParaRPr lang="ru-RU" sz="2400" dirty="0">
              <a:latin typeface="Georgia"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358246" cy="6286544"/>
          </a:xfrm>
        </p:spPr>
        <p:style>
          <a:lnRef idx="2">
            <a:schemeClr val="accent6"/>
          </a:lnRef>
          <a:fillRef idx="1">
            <a:schemeClr val="lt1"/>
          </a:fillRef>
          <a:effectRef idx="0">
            <a:schemeClr val="accent6"/>
          </a:effectRef>
          <a:fontRef idx="minor">
            <a:schemeClr val="dk1"/>
          </a:fontRef>
        </p:style>
        <p:txBody>
          <a:bodyPr>
            <a:normAutofit/>
          </a:bodyPr>
          <a:lstStyle/>
          <a:p>
            <a:pPr algn="just">
              <a:buNone/>
            </a:pPr>
            <a:r>
              <a:rPr lang="ru-RU" sz="1600" dirty="0" smtClean="0">
                <a:latin typeface="Georgia" pitchFamily="18" charset="0"/>
              </a:rPr>
              <a:t>Предметно-пространственная среда организуется по принципу небольших полузамкнутых </a:t>
            </a:r>
            <a:r>
              <a:rPr lang="ru-RU" sz="1600" dirty="0" err="1" smtClean="0">
                <a:latin typeface="Georgia" pitchFamily="18" charset="0"/>
              </a:rPr>
              <a:t>микропространств</a:t>
            </a:r>
            <a:r>
              <a:rPr lang="ru-RU" sz="1600" dirty="0" smtClean="0">
                <a:latin typeface="Georgia" pitchFamily="18" charset="0"/>
              </a:rPr>
              <a:t>, для того чтобы избежать скученности детей и способствовать играм подгруппами в 3-5 человек. </a:t>
            </a:r>
          </a:p>
          <a:p>
            <a:pPr algn="just">
              <a:buNone/>
            </a:pPr>
            <a:r>
              <a:rPr lang="ru-RU" sz="1600" dirty="0" smtClean="0">
                <a:latin typeface="Georgia" pitchFamily="18" charset="0"/>
              </a:rPr>
              <a:t>Все материалы и игрушки располагаются так, чтобы не мешать свободному перемещению детей, создать условия для общения со сверстниками. </a:t>
            </a:r>
          </a:p>
          <a:p>
            <a:pPr algn="just">
              <a:buNone/>
            </a:pPr>
            <a:r>
              <a:rPr lang="ru-RU" sz="1600" dirty="0" smtClean="0">
                <a:latin typeface="Georgia" pitchFamily="18" charset="0"/>
              </a:rPr>
              <a:t>Необходимо также предусмотреть «уголки уединения», где ребенок может отойти от общения, подумать, помечтать. Такие уголки можно создать, перегородив пространство ширмой, стеллажами, разместив там несколько мягких игрушек, книг, игр для уединившегося ребенка.</a:t>
            </a:r>
          </a:p>
          <a:p>
            <a:pPr algn="just">
              <a:buNone/>
            </a:pPr>
            <a:endParaRPr lang="ru-RU" sz="1600" dirty="0" smtClean="0">
              <a:latin typeface="Georgia" pitchFamily="18" charset="0"/>
            </a:endParaRPr>
          </a:p>
          <a:p>
            <a:pPr algn="just">
              <a:buNone/>
            </a:pPr>
            <a:r>
              <a:rPr lang="ru-RU" sz="1600" b="1" i="1" dirty="0" smtClean="0">
                <a:solidFill>
                  <a:srgbClr val="0070C0"/>
                </a:solidFill>
                <a:latin typeface="Georgia" pitchFamily="18" charset="0"/>
              </a:rPr>
              <a:t>В группе создаются различные центры активности: </a:t>
            </a:r>
          </a:p>
          <a:p>
            <a:pPr algn="just">
              <a:buNone/>
            </a:pPr>
            <a:r>
              <a:rPr lang="ru-RU" sz="1600" b="1" dirty="0" smtClean="0">
                <a:solidFill>
                  <a:srgbClr val="00B050"/>
                </a:solidFill>
                <a:latin typeface="Georgia" pitchFamily="18" charset="0"/>
              </a:rPr>
              <a:t>«Центр познания» </a:t>
            </a:r>
            <a:r>
              <a:rPr lang="ru-RU" sz="1600" dirty="0" smtClean="0">
                <a:latin typeface="Georgia" pitchFamily="18" charset="0"/>
              </a:rPr>
              <a:t>обеспечивает решение задач познавательно-исследовательской деятельности детей (развивающие и логические игры, речевые игры, игры с буквами, звуками и слогами; опыты и эксперименты); </a:t>
            </a:r>
          </a:p>
          <a:p>
            <a:pPr algn="just">
              <a:buNone/>
            </a:pPr>
            <a:r>
              <a:rPr lang="ru-RU" sz="1600" b="1" dirty="0" smtClean="0">
                <a:solidFill>
                  <a:srgbClr val="00B050"/>
                </a:solidFill>
                <a:latin typeface="Georgia" pitchFamily="18" charset="0"/>
              </a:rPr>
              <a:t>«Центр творчества» </a:t>
            </a:r>
            <a:r>
              <a:rPr lang="ru-RU" sz="1600" dirty="0" smtClean="0">
                <a:latin typeface="Georgia" pitchFamily="18" charset="0"/>
              </a:rPr>
              <a:t>обеспечивает решение задач активизации творчества детей (режиссерские и театрализованные, музыкальные игры и импровизации, художественно-речевая и изобразительная деятельность); </a:t>
            </a:r>
          </a:p>
          <a:p>
            <a:pPr algn="just">
              <a:buNone/>
            </a:pPr>
            <a:r>
              <a:rPr lang="ru-RU" sz="1600" b="1" dirty="0" smtClean="0">
                <a:solidFill>
                  <a:srgbClr val="00B050"/>
                </a:solidFill>
                <a:latin typeface="Georgia" pitchFamily="18" charset="0"/>
              </a:rPr>
              <a:t>«Игровой центр», </a:t>
            </a:r>
            <a:r>
              <a:rPr lang="ru-RU" sz="1600" dirty="0" smtClean="0">
                <a:latin typeface="Georgia" pitchFamily="18" charset="0"/>
              </a:rPr>
              <a:t>обеспечивающий организацию самостоятельных сюжетно-ролевых игр; </a:t>
            </a:r>
          </a:p>
          <a:p>
            <a:pPr algn="just">
              <a:buNone/>
            </a:pPr>
            <a:r>
              <a:rPr lang="ru-RU" sz="1600" b="1" dirty="0" smtClean="0">
                <a:solidFill>
                  <a:srgbClr val="00B050"/>
                </a:solidFill>
                <a:latin typeface="Georgia" pitchFamily="18" charset="0"/>
              </a:rPr>
              <a:t>«Литературный центр», </a:t>
            </a:r>
            <a:r>
              <a:rPr lang="ru-RU" sz="1600" dirty="0" smtClean="0">
                <a:latin typeface="Georgia" pitchFamily="18" charset="0"/>
              </a:rPr>
              <a:t>обеспечивающий литературное развитие дошкольников; </a:t>
            </a:r>
          </a:p>
          <a:p>
            <a:pPr algn="just">
              <a:buNone/>
            </a:pPr>
            <a:r>
              <a:rPr lang="ru-RU" sz="1600" b="1" dirty="0" smtClean="0">
                <a:solidFill>
                  <a:srgbClr val="00B050"/>
                </a:solidFill>
                <a:latin typeface="Georgia" pitchFamily="18" charset="0"/>
              </a:rPr>
              <a:t>«Спортивный центр», </a:t>
            </a:r>
            <a:r>
              <a:rPr lang="ru-RU" sz="1600" dirty="0" smtClean="0">
                <a:latin typeface="Georgia" pitchFamily="18" charset="0"/>
              </a:rPr>
              <a:t>обеспечивающей двигательную активность и организацию </a:t>
            </a:r>
            <a:r>
              <a:rPr lang="ru-RU" sz="1600" dirty="0" err="1" smtClean="0">
                <a:latin typeface="Georgia" pitchFamily="18" charset="0"/>
              </a:rPr>
              <a:t>здоровьесберегающую</a:t>
            </a:r>
            <a:r>
              <a:rPr lang="ru-RU" sz="1600" dirty="0" smtClean="0">
                <a:latin typeface="Georgia" pitchFamily="18" charset="0"/>
              </a:rPr>
              <a:t> деятельность детей. </a:t>
            </a:r>
          </a:p>
          <a:p>
            <a:pPr algn="just">
              <a:buNone/>
            </a:pPr>
            <a:endParaRPr lang="ru-RU" sz="1600" dirty="0">
              <a:latin typeface="Georgia"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6000792"/>
          </a:xfrm>
        </p:spPr>
        <p:style>
          <a:lnRef idx="2">
            <a:schemeClr val="accent3"/>
          </a:lnRef>
          <a:fillRef idx="1">
            <a:schemeClr val="lt1"/>
          </a:fillRef>
          <a:effectRef idx="0">
            <a:schemeClr val="accent3"/>
          </a:effectRef>
          <a:fontRef idx="minor">
            <a:schemeClr val="dk1"/>
          </a:fontRef>
        </p:style>
        <p:txBody>
          <a:bodyPr>
            <a:normAutofit/>
          </a:bodyPr>
          <a:lstStyle/>
          <a:p>
            <a:pPr algn="just">
              <a:buNone/>
            </a:pPr>
            <a:r>
              <a:rPr lang="ru-RU" sz="1800" dirty="0" smtClean="0">
                <a:latin typeface="Georgia" pitchFamily="18" charset="0"/>
              </a:rPr>
              <a:t>Есть ряд показателей, по которым воспитатель может оценить качество созданной в группе развивающей предметно-игровой среды и степень ее влияния на детей:</a:t>
            </a:r>
          </a:p>
          <a:p>
            <a:pPr algn="just"/>
            <a:endParaRPr lang="ru-RU" sz="1800" dirty="0" smtClean="0">
              <a:latin typeface="Georgia" pitchFamily="18" charset="0"/>
            </a:endParaRPr>
          </a:p>
          <a:p>
            <a:pPr algn="just">
              <a:buNone/>
            </a:pPr>
            <a:r>
              <a:rPr lang="ru-RU" sz="1800" b="1" dirty="0" smtClean="0">
                <a:solidFill>
                  <a:srgbClr val="00B050"/>
                </a:solidFill>
                <a:latin typeface="Georgia" pitchFamily="18" charset="0"/>
              </a:rPr>
              <a:t>Включенность всех детей в активную самостоятельную деятельность</a:t>
            </a:r>
            <a:r>
              <a:rPr lang="ru-RU" sz="1800" dirty="0" smtClean="0">
                <a:latin typeface="Georgia" pitchFamily="18" charset="0"/>
              </a:rPr>
              <a:t>. Каждый ребенок выбирает занятие по интересам в центрах активности, что обеспечивается разнообразием предметного содержания, доступностью материалов, удобством их размещения. </a:t>
            </a:r>
          </a:p>
          <a:p>
            <a:pPr algn="just">
              <a:buNone/>
            </a:pPr>
            <a:r>
              <a:rPr lang="ru-RU" sz="1800" b="1" i="1" dirty="0" smtClean="0">
                <a:solidFill>
                  <a:srgbClr val="00B050"/>
                </a:solidFill>
                <a:latin typeface="Georgia" pitchFamily="18" charset="0"/>
              </a:rPr>
              <a:t>Низкий уровень шума в группе </a:t>
            </a:r>
            <a:r>
              <a:rPr lang="ru-RU" sz="1800" dirty="0" smtClean="0">
                <a:latin typeface="Georgia" pitchFamily="18" charset="0"/>
              </a:rPr>
              <a:t>(так называемый «рабочий шум»), при этом голос воспитателя не доминирует над голосами детей, но тем не менее хорошо всем слышен. </a:t>
            </a:r>
          </a:p>
          <a:p>
            <a:pPr algn="just">
              <a:buNone/>
            </a:pPr>
            <a:r>
              <a:rPr lang="ru-RU" sz="1800" b="1" i="1" dirty="0" smtClean="0">
                <a:solidFill>
                  <a:srgbClr val="00B050"/>
                </a:solidFill>
                <a:latin typeface="Georgia" pitchFamily="18" charset="0"/>
              </a:rPr>
              <a:t>Низкая конфликтность между детьми</a:t>
            </a:r>
            <a:r>
              <a:rPr lang="ru-RU" sz="1800" dirty="0" smtClean="0">
                <a:latin typeface="Georgia" pitchFamily="18" charset="0"/>
              </a:rPr>
              <a:t>: они редко ссорятся из-за игр, игрового пространства или материалов, так как увлечены интересной деятельностью. </a:t>
            </a:r>
          </a:p>
          <a:p>
            <a:pPr algn="just">
              <a:buNone/>
            </a:pPr>
            <a:r>
              <a:rPr lang="ru-RU" sz="1800" b="1" i="1" dirty="0" smtClean="0">
                <a:solidFill>
                  <a:srgbClr val="00B050"/>
                </a:solidFill>
                <a:latin typeface="Georgia" pitchFamily="18" charset="0"/>
              </a:rPr>
              <a:t>Выраженная продуктивность самостоятельной деятельности детей</a:t>
            </a:r>
            <a:r>
              <a:rPr lang="ru-RU" sz="1800" dirty="0" smtClean="0">
                <a:latin typeface="Georgia" pitchFamily="18" charset="0"/>
              </a:rPr>
              <a:t>: много рисунков, поделок, рассказов, экспериментов, игровых импровизаций и других продуктов создается детьми в течение дня. </a:t>
            </a:r>
          </a:p>
          <a:p>
            <a:pPr algn="just">
              <a:buNone/>
            </a:pPr>
            <a:r>
              <a:rPr lang="ru-RU" sz="1800" b="1" i="1" dirty="0" smtClean="0">
                <a:solidFill>
                  <a:srgbClr val="00B050"/>
                </a:solidFill>
                <a:latin typeface="Georgia" pitchFamily="18" charset="0"/>
              </a:rPr>
              <a:t>Положительный эмоциональный настрой детей</a:t>
            </a:r>
            <a:r>
              <a:rPr lang="ru-RU" sz="1800" dirty="0" smtClean="0">
                <a:latin typeface="Georgia" pitchFamily="18" charset="0"/>
              </a:rPr>
              <a:t>, их жизнерадостность, открытость, желание посещать детский сад. </a:t>
            </a:r>
          </a:p>
          <a:p>
            <a:pPr>
              <a:buNone/>
            </a:pPr>
            <a:endParaRPr lang="ru-RU" sz="1800" dirty="0">
              <a:latin typeface="Georgia"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229600" cy="1060472"/>
          </a:xfrm>
        </p:spPr>
        <p:style>
          <a:lnRef idx="3">
            <a:schemeClr val="lt1"/>
          </a:lnRef>
          <a:fillRef idx="1">
            <a:schemeClr val="accent3"/>
          </a:fillRef>
          <a:effectRef idx="1">
            <a:schemeClr val="accent3"/>
          </a:effectRef>
          <a:fontRef idx="minor">
            <a:schemeClr val="lt1"/>
          </a:fontRef>
        </p:style>
        <p:txBody>
          <a:bodyPr>
            <a:normAutofit/>
          </a:bodyPr>
          <a:lstStyle/>
          <a:p>
            <a:r>
              <a:rPr lang="ru-RU" sz="2000" b="1" dirty="0" smtClean="0">
                <a:latin typeface="Georgia" pitchFamily="18" charset="0"/>
              </a:rPr>
              <a:t>ОСОБЕННОСТИ ОРГАНИЗАЦИИ </a:t>
            </a:r>
            <a:br>
              <a:rPr lang="ru-RU" sz="2000" b="1" dirty="0" smtClean="0">
                <a:latin typeface="Georgia" pitchFamily="18" charset="0"/>
              </a:rPr>
            </a:br>
            <a:r>
              <a:rPr lang="ru-RU" sz="2000" b="1" dirty="0" smtClean="0">
                <a:latin typeface="Georgia" pitchFamily="18" charset="0"/>
              </a:rPr>
              <a:t>РАЗВИВАЮЩЕЙ ПРЕДМЕТНО-ПРОСТРАНСТВЕННОЙ СРЕДЫ  (</a:t>
            </a:r>
            <a:r>
              <a:rPr lang="ru-RU" sz="2000" b="1" dirty="0" err="1" smtClean="0">
                <a:latin typeface="Georgia" pitchFamily="18" charset="0"/>
              </a:rPr>
              <a:t>ОткрытиЯ</a:t>
            </a:r>
            <a:r>
              <a:rPr lang="ru-RU" sz="2000" b="1" dirty="0" smtClean="0">
                <a:latin typeface="Georgia" pitchFamily="18" charset="0"/>
              </a:rPr>
              <a:t>)</a:t>
            </a:r>
            <a:endParaRPr lang="ru-RU" sz="2000" dirty="0">
              <a:latin typeface="Georgia" pitchFamily="18" charset="0"/>
            </a:endParaRPr>
          </a:p>
        </p:txBody>
      </p:sp>
      <p:sp>
        <p:nvSpPr>
          <p:cNvPr id="3" name="Содержимое 2"/>
          <p:cNvSpPr>
            <a:spLocks noGrp="1"/>
          </p:cNvSpPr>
          <p:nvPr>
            <p:ph idx="1"/>
          </p:nvPr>
        </p:nvSpPr>
        <p:spPr>
          <a:xfrm>
            <a:off x="457200" y="1600200"/>
            <a:ext cx="8229600" cy="5043510"/>
          </a:xfrm>
        </p:spPr>
        <p:style>
          <a:lnRef idx="2">
            <a:schemeClr val="accent3"/>
          </a:lnRef>
          <a:fillRef idx="1">
            <a:schemeClr val="lt1"/>
          </a:fillRef>
          <a:effectRef idx="0">
            <a:schemeClr val="accent3"/>
          </a:effectRef>
          <a:fontRef idx="minor">
            <a:schemeClr val="dk1"/>
          </a:fontRef>
        </p:style>
        <p:txBody>
          <a:bodyPr>
            <a:normAutofit/>
          </a:bodyPr>
          <a:lstStyle/>
          <a:p>
            <a:pPr algn="just">
              <a:buNone/>
            </a:pPr>
            <a:r>
              <a:rPr lang="ru-RU" sz="1800" dirty="0" smtClean="0">
                <a:latin typeface="Georgia" pitchFamily="18" charset="0"/>
              </a:rPr>
              <a:t>Группы, работающие по Программе, ориентированной на ребенка, работают с детьми разного возраста, уровня развития, разной национальности, с детьми, пришедшими из разных социальных слоев и из семей с разными традициями и менталитетом и т.д.</a:t>
            </a:r>
          </a:p>
          <a:p>
            <a:pPr algn="just">
              <a:buNone/>
            </a:pPr>
            <a:r>
              <a:rPr lang="ru-RU" sz="1800" dirty="0" smtClean="0">
                <a:latin typeface="Georgia" pitchFamily="18" charset="0"/>
              </a:rPr>
              <a:t> Однако во всех случаях при входе в такую группу можно сразу понять, что здесь педагоги работают именно по этой Программе. Это происходит потому, что в Программе содержатся обязательные принципы, в соответствии с которыми</a:t>
            </a:r>
          </a:p>
          <a:p>
            <a:pPr algn="just">
              <a:buFont typeface="Wingdings" pitchFamily="2" charset="2"/>
              <a:buChar char="Ø"/>
            </a:pPr>
            <a:r>
              <a:rPr lang="ru-RU" sz="1800" dirty="0" smtClean="0">
                <a:latin typeface="Georgia" pitchFamily="18" charset="0"/>
              </a:rPr>
              <a:t>организовано пространство группы,</a:t>
            </a:r>
          </a:p>
          <a:p>
            <a:pPr algn="just">
              <a:buFont typeface="Wingdings" pitchFamily="2" charset="2"/>
              <a:buChar char="Ø"/>
            </a:pPr>
            <a:r>
              <a:rPr lang="ru-RU" sz="1800" dirty="0" smtClean="0">
                <a:latin typeface="Georgia" pitchFamily="18" charset="0"/>
              </a:rPr>
              <a:t>подбираются материалы для детских игр и занятий.</a:t>
            </a:r>
          </a:p>
          <a:p>
            <a:pPr algn="just">
              <a:buNone/>
            </a:pPr>
            <a:r>
              <a:rPr lang="ru-RU" sz="1800" dirty="0" smtClean="0">
                <a:latin typeface="Georgia" pitchFamily="18" charset="0"/>
              </a:rPr>
              <a:t>Эти принципы являются обязательными для педагогов; умение педагогов работать в соответствии с этими установками определяет степень их профессиональной компетентности.</a:t>
            </a:r>
          </a:p>
          <a:p>
            <a:pPr algn="just">
              <a:buNone/>
            </a:pPr>
            <a:r>
              <a:rPr lang="ru-RU" sz="1800" dirty="0" smtClean="0">
                <a:latin typeface="Georgia" pitchFamily="18" charset="0"/>
              </a:rPr>
              <a:t>Развивающая среда в группе должна помогать реализации основополагающего принципа программы: ребенок учится лучше и научится большему в процессе самостоятельного взаимодействия с окружающим миром – через игру и </a:t>
            </a:r>
            <a:r>
              <a:rPr lang="ru-RU" sz="1800" dirty="0" err="1" smtClean="0">
                <a:latin typeface="Georgia" pitchFamily="18" charset="0"/>
              </a:rPr>
              <a:t>ОткрытиЯ</a:t>
            </a:r>
            <a:r>
              <a:rPr lang="ru-RU" sz="1800" dirty="0" smtClean="0">
                <a:latin typeface="Georgia" pitchFamily="18" charset="0"/>
              </a:rPr>
              <a:t>.</a:t>
            </a:r>
            <a:endParaRPr lang="ru-RU" sz="1800" dirty="0">
              <a:latin typeface="Georgia"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857916"/>
          </a:xfrm>
        </p:spPr>
        <p:style>
          <a:lnRef idx="2">
            <a:schemeClr val="accent3"/>
          </a:lnRef>
          <a:fillRef idx="1">
            <a:schemeClr val="lt1"/>
          </a:fillRef>
          <a:effectRef idx="0">
            <a:schemeClr val="accent3"/>
          </a:effectRef>
          <a:fontRef idx="minor">
            <a:schemeClr val="dk1"/>
          </a:fontRef>
        </p:style>
        <p:txBody>
          <a:bodyPr>
            <a:normAutofit/>
          </a:bodyPr>
          <a:lstStyle/>
          <a:p>
            <a:pPr algn="just">
              <a:buNone/>
            </a:pPr>
            <a:r>
              <a:rPr lang="ru-RU" sz="1800" dirty="0" smtClean="0">
                <a:latin typeface="Georgia" pitchFamily="18" charset="0"/>
              </a:rPr>
              <a:t>Групповое пространство должно быть спланировано педагогами так, чтобы дети могли делать самостоятельный выбор (где, с кем и чем ребенок будет заниматься) и принимать решения. Важно, чтобы среда не ограничивала детскую инициативу, а наоборот, предоставляла бы возможности для проявления и - что важно – для развития и реализации разнообразных идей. </a:t>
            </a:r>
          </a:p>
          <a:p>
            <a:pPr algn="just">
              <a:buNone/>
            </a:pPr>
            <a:r>
              <a:rPr lang="ru-RU" sz="1800" dirty="0" smtClean="0">
                <a:latin typeface="Georgia" pitchFamily="18" charset="0"/>
              </a:rPr>
              <a:t>Приобретая опыт, достигая своей цели, ребенок постепенно обретает уверенность в себе, убеждаясь в собственных возможностях, делая личностные, а поэтому радостные для него </a:t>
            </a:r>
            <a:r>
              <a:rPr lang="ru-RU" sz="1800" dirty="0" err="1" smtClean="0">
                <a:latin typeface="Georgia" pitchFamily="18" charset="0"/>
              </a:rPr>
              <a:t>ОткрытиЯ</a:t>
            </a:r>
            <a:r>
              <a:rPr lang="ru-RU" sz="1800" dirty="0" smtClean="0">
                <a:latin typeface="Georgia" pitchFamily="18" charset="0"/>
              </a:rPr>
              <a:t>.</a:t>
            </a:r>
          </a:p>
          <a:p>
            <a:pPr algn="just">
              <a:buNone/>
            </a:pPr>
            <a:r>
              <a:rPr lang="ru-RU" sz="1800" dirty="0" smtClean="0">
                <a:latin typeface="Georgia" pitchFamily="18" charset="0"/>
              </a:rPr>
              <a:t>Разумно организованная развивающая среда способствует подготовке ребенка к жизни в стремительно меняющемся мире, формирует устойчивое стремление познавать, открывать мир и в конечном итоге – учит учиться.</a:t>
            </a:r>
          </a:p>
          <a:p>
            <a:pPr algn="just">
              <a:buNone/>
            </a:pPr>
            <a:r>
              <a:rPr lang="ru-RU" sz="1800" dirty="0" smtClean="0">
                <a:latin typeface="Georgia" pitchFamily="18" charset="0"/>
              </a:rPr>
              <a:t>Такая среда также способствует навыкам партнерского общения, работы в команде, дает практику взаимопомощи и развивает навыки социального взаимодействия. Все это позволяет педагогу формировать у детей поисковый, активный, самостоятельный стиль мышления и деятельности, предоставляя реальные шансы для личностного роста каждого ребенка.</a:t>
            </a:r>
            <a:endParaRPr lang="ru-RU" sz="1800" dirty="0">
              <a:latin typeface="Georgia"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6072230"/>
          </a:xfrm>
        </p:spPr>
        <p:style>
          <a:lnRef idx="2">
            <a:schemeClr val="accent3"/>
          </a:lnRef>
          <a:fillRef idx="1">
            <a:schemeClr val="lt1"/>
          </a:fillRef>
          <a:effectRef idx="0">
            <a:schemeClr val="accent3"/>
          </a:effectRef>
          <a:fontRef idx="minor">
            <a:schemeClr val="dk1"/>
          </a:fontRef>
        </p:style>
        <p:txBody>
          <a:bodyPr>
            <a:noAutofit/>
          </a:bodyPr>
          <a:lstStyle/>
          <a:p>
            <a:pPr algn="just">
              <a:buNone/>
            </a:pPr>
            <a:r>
              <a:rPr lang="ru-RU" sz="2800" dirty="0" smtClean="0">
                <a:latin typeface="Georgia" pitchFamily="18" charset="0"/>
              </a:rPr>
              <a:t>Существуют принципы создания среды развития в группе, ориентированной на ребенка, которых следует придерживаться педагогам, реализующим Программу на практике.</a:t>
            </a:r>
          </a:p>
          <a:p>
            <a:pPr algn="just">
              <a:buFont typeface="Wingdings" pitchFamily="2" charset="2"/>
              <a:buChar char="Ø"/>
            </a:pPr>
            <a:r>
              <a:rPr lang="ru-RU" sz="2800" dirty="0" smtClean="0">
                <a:latin typeface="Georgia" pitchFamily="18" charset="0"/>
              </a:rPr>
              <a:t>Принцип комфортности.</a:t>
            </a:r>
          </a:p>
          <a:p>
            <a:pPr algn="just">
              <a:buFont typeface="Wingdings" pitchFamily="2" charset="2"/>
              <a:buChar char="Ø"/>
            </a:pPr>
            <a:r>
              <a:rPr lang="ru-RU" sz="2800" dirty="0" smtClean="0">
                <a:latin typeface="Georgia" pitchFamily="18" charset="0"/>
              </a:rPr>
              <a:t>Принцип целесообразной достаточности.</a:t>
            </a:r>
          </a:p>
          <a:p>
            <a:pPr algn="just">
              <a:buFont typeface="Wingdings" pitchFamily="2" charset="2"/>
              <a:buChar char="Ø"/>
            </a:pPr>
            <a:r>
              <a:rPr lang="ru-RU" sz="2800" dirty="0" smtClean="0">
                <a:latin typeface="Georgia" pitchFamily="18" charset="0"/>
              </a:rPr>
              <a:t>Принцип доступности.</a:t>
            </a:r>
          </a:p>
          <a:p>
            <a:pPr algn="just">
              <a:buFont typeface="Wingdings" pitchFamily="2" charset="2"/>
              <a:buChar char="Ø"/>
            </a:pPr>
            <a:r>
              <a:rPr lang="ru-RU" sz="2800" dirty="0" smtClean="0">
                <a:latin typeface="Georgia" pitchFamily="18" charset="0"/>
              </a:rPr>
              <a:t>Принцип превентивности.</a:t>
            </a:r>
          </a:p>
          <a:p>
            <a:pPr algn="just">
              <a:buFont typeface="Wingdings" pitchFamily="2" charset="2"/>
              <a:buChar char="Ø"/>
            </a:pPr>
            <a:r>
              <a:rPr lang="ru-RU" sz="2800" dirty="0" smtClean="0">
                <a:latin typeface="Georgia" pitchFamily="18" charset="0"/>
              </a:rPr>
              <a:t>Принцип личной ориентированности.</a:t>
            </a:r>
          </a:p>
          <a:p>
            <a:pPr algn="just">
              <a:buFont typeface="Wingdings" pitchFamily="2" charset="2"/>
              <a:buChar char="Ø"/>
            </a:pPr>
            <a:r>
              <a:rPr lang="ru-RU" sz="2800" dirty="0" smtClean="0">
                <a:latin typeface="Georgia" pitchFamily="18" charset="0"/>
              </a:rPr>
              <a:t>Принцип баланса инициатив детей и взрослых.</a:t>
            </a:r>
            <a:endParaRPr lang="ru-RU" sz="2800" dirty="0">
              <a:latin typeface="Georgia"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6215106"/>
          </a:xfrm>
        </p:spPr>
        <p:style>
          <a:lnRef idx="2">
            <a:schemeClr val="accent3"/>
          </a:lnRef>
          <a:fillRef idx="1">
            <a:schemeClr val="lt1"/>
          </a:fillRef>
          <a:effectRef idx="0">
            <a:schemeClr val="accent3"/>
          </a:effectRef>
          <a:fontRef idx="minor">
            <a:schemeClr val="dk1"/>
          </a:fontRef>
        </p:style>
        <p:txBody>
          <a:bodyPr>
            <a:noAutofit/>
          </a:bodyPr>
          <a:lstStyle/>
          <a:p>
            <a:pPr algn="just">
              <a:buNone/>
            </a:pPr>
            <a:r>
              <a:rPr lang="ru-RU" sz="1600" dirty="0" smtClean="0">
                <a:latin typeface="Georgia" pitchFamily="18" charset="0"/>
              </a:rPr>
              <a:t>При освоении новых подходов к организации развивающей среды и в частности планировки группового пространства (а именно оно, прежде всего, принципиально отличается от привычного для группы традиционного российского детского сада) педагогам обязательно нужно понять смысл перемен. </a:t>
            </a:r>
          </a:p>
          <a:p>
            <a:pPr algn="just">
              <a:buNone/>
            </a:pPr>
            <a:r>
              <a:rPr lang="ru-RU" sz="1600" dirty="0" smtClean="0">
                <a:latin typeface="Georgia" pitchFamily="18" charset="0"/>
              </a:rPr>
              <a:t>Им нужно понять, зачем пространство разделяется на Центры активности:</a:t>
            </a:r>
          </a:p>
          <a:p>
            <a:pPr algn="just">
              <a:buFont typeface="Wingdings" pitchFamily="2" charset="2"/>
              <a:buChar char="Ø"/>
            </a:pPr>
            <a:r>
              <a:rPr lang="ru-RU" sz="1600" dirty="0" smtClean="0">
                <a:latin typeface="Georgia" pitchFamily="18" charset="0"/>
              </a:rPr>
              <a:t> центр искусств, </a:t>
            </a:r>
          </a:p>
          <a:p>
            <a:pPr algn="just">
              <a:buFont typeface="Wingdings" pitchFamily="2" charset="2"/>
              <a:buChar char="Ø"/>
            </a:pPr>
            <a:r>
              <a:rPr lang="ru-RU" sz="1600" dirty="0" smtClean="0">
                <a:latin typeface="Georgia" pitchFamily="18" charset="0"/>
              </a:rPr>
              <a:t>центр строительства, </a:t>
            </a:r>
          </a:p>
          <a:p>
            <a:pPr algn="just">
              <a:buFont typeface="Wingdings" pitchFamily="2" charset="2"/>
              <a:buChar char="Ø"/>
            </a:pPr>
            <a:r>
              <a:rPr lang="ru-RU" sz="1600" dirty="0" smtClean="0">
                <a:latin typeface="Georgia" pitchFamily="18" charset="0"/>
              </a:rPr>
              <a:t>литературный центр +</a:t>
            </a:r>
            <a:r>
              <a:rPr lang="ru-RU" sz="1600" dirty="0" err="1" smtClean="0">
                <a:latin typeface="Georgia" pitchFamily="18" charset="0"/>
              </a:rPr>
              <a:t>центр</a:t>
            </a:r>
            <a:r>
              <a:rPr lang="ru-RU" sz="1600" dirty="0" smtClean="0">
                <a:latin typeface="Georgia" pitchFamily="18" charset="0"/>
              </a:rPr>
              <a:t> грамотности и письма в старших группах,</a:t>
            </a:r>
          </a:p>
          <a:p>
            <a:pPr algn="just">
              <a:buFont typeface="Wingdings" pitchFamily="2" charset="2"/>
              <a:buChar char="Ø"/>
            </a:pPr>
            <a:r>
              <a:rPr lang="ru-RU" sz="1600" dirty="0" smtClean="0">
                <a:latin typeface="Georgia" pitchFamily="18" charset="0"/>
              </a:rPr>
              <a:t>центр сюжетно-ролевых (драматических) игр,</a:t>
            </a:r>
          </a:p>
          <a:p>
            <a:pPr algn="just">
              <a:buFont typeface="Wingdings" pitchFamily="2" charset="2"/>
              <a:buChar char="Ø"/>
            </a:pPr>
            <a:r>
              <a:rPr lang="ru-RU" sz="1600" dirty="0" smtClean="0">
                <a:latin typeface="Georgia" pitchFamily="18" charset="0"/>
              </a:rPr>
              <a:t>центр песка и воды, </a:t>
            </a:r>
          </a:p>
          <a:p>
            <a:pPr algn="just">
              <a:buFont typeface="Wingdings" pitchFamily="2" charset="2"/>
              <a:buChar char="Ø"/>
            </a:pPr>
            <a:r>
              <a:rPr lang="ru-RU" sz="1600" dirty="0" smtClean="0">
                <a:latin typeface="Georgia" pitchFamily="18" charset="0"/>
              </a:rPr>
              <a:t>центр математики и </a:t>
            </a:r>
            <a:r>
              <a:rPr lang="ru-RU" sz="1600" dirty="0" err="1" smtClean="0">
                <a:latin typeface="Georgia" pitchFamily="18" charset="0"/>
              </a:rPr>
              <a:t>манипулятивных</a:t>
            </a:r>
            <a:r>
              <a:rPr lang="ru-RU" sz="1600" dirty="0" smtClean="0">
                <a:latin typeface="Georgia" pitchFamily="18" charset="0"/>
              </a:rPr>
              <a:t> игр, </a:t>
            </a:r>
          </a:p>
          <a:p>
            <a:pPr algn="just">
              <a:buFont typeface="Wingdings" pitchFamily="2" charset="2"/>
              <a:buChar char="Ø"/>
            </a:pPr>
            <a:r>
              <a:rPr lang="ru-RU" sz="1600" dirty="0" smtClean="0">
                <a:latin typeface="Georgia" pitchFamily="18" charset="0"/>
              </a:rPr>
              <a:t>центр науки и естествознания, </a:t>
            </a:r>
          </a:p>
          <a:p>
            <a:pPr algn="just">
              <a:buFont typeface="Wingdings" pitchFamily="2" charset="2"/>
              <a:buChar char="Ø"/>
            </a:pPr>
            <a:r>
              <a:rPr lang="ru-RU" sz="1600" dirty="0" smtClean="0">
                <a:latin typeface="Georgia" pitchFamily="18" charset="0"/>
              </a:rPr>
              <a:t>центр кулинарии, </a:t>
            </a:r>
          </a:p>
          <a:p>
            <a:pPr algn="just">
              <a:buFont typeface="Wingdings" pitchFamily="2" charset="2"/>
              <a:buChar char="Ø"/>
            </a:pPr>
            <a:r>
              <a:rPr lang="ru-RU" sz="1600" dirty="0" smtClean="0">
                <a:latin typeface="Georgia" pitchFamily="18" charset="0"/>
              </a:rPr>
              <a:t>открытая площадка, в чем их отличие от обычно имеющихся мест, Уголков или Зон. </a:t>
            </a:r>
          </a:p>
          <a:p>
            <a:pPr algn="just">
              <a:buNone/>
            </a:pPr>
            <a:r>
              <a:rPr lang="ru-RU" sz="1600" dirty="0" smtClean="0">
                <a:latin typeface="Georgia" pitchFamily="18" charset="0"/>
              </a:rPr>
              <a:t>Важно, чтобы у педагогов, начинающих Программу, возникли собственные убеждения относительно содержания и наполнения развивающей среды, которую они создают и ежедневно используют в группах. Нужно определенное время и для того, чтобы воспитатели приобрели определенные навыки работы с детьми в создаваемом ими образовательном пространстве.</a:t>
            </a:r>
            <a:endParaRPr lang="ru-RU" sz="1600" dirty="0">
              <a:latin typeface="Georgia"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401080" cy="6215106"/>
          </a:xfrm>
        </p:spPr>
        <p:style>
          <a:lnRef idx="2">
            <a:schemeClr val="accent3"/>
          </a:lnRef>
          <a:fillRef idx="1">
            <a:schemeClr val="lt1"/>
          </a:fillRef>
          <a:effectRef idx="0">
            <a:schemeClr val="accent3"/>
          </a:effectRef>
          <a:fontRef idx="minor">
            <a:schemeClr val="dk1"/>
          </a:fontRef>
        </p:style>
        <p:txBody>
          <a:bodyPr>
            <a:normAutofit/>
          </a:bodyPr>
          <a:lstStyle/>
          <a:p>
            <a:pPr algn="just">
              <a:buNone/>
            </a:pPr>
            <a:r>
              <a:rPr lang="ru-RU" sz="1800" dirty="0" smtClean="0">
                <a:latin typeface="Georgia" pitchFamily="18" charset="0"/>
              </a:rPr>
              <a:t>Организуя групповое пространство и подбирая материалы для занятий, воспитатели должны проанализировать свою предшествующую работу, критически осмыслить её и приложить усилия к тому, чтобы понять смысл перемен, в которые вовлечены. </a:t>
            </a:r>
          </a:p>
          <a:p>
            <a:pPr algn="just">
              <a:buNone/>
            </a:pPr>
            <a:r>
              <a:rPr lang="ru-RU" sz="1800" dirty="0" smtClean="0">
                <a:latin typeface="Georgia" pitchFamily="18" charset="0"/>
              </a:rPr>
              <a:t>При переходе на Программу, ориентированную на ребенка, с более традиционной и привычной у воспитателей могут возникнуть определенные сложности в понимании особенностей новой программы. Часто возникает ощущение, что «мы так всегда и делаем». Сравнивая новое с привычным, воспитатели должны подумать, не вносит ли сама среда, окружающая ребенка, свой вклад в то, что дети:</a:t>
            </a:r>
          </a:p>
          <a:p>
            <a:pPr algn="just">
              <a:buFont typeface="Wingdings" pitchFamily="2" charset="2"/>
              <a:buChar char="Ø"/>
            </a:pPr>
            <a:r>
              <a:rPr lang="ru-RU" sz="1800" dirty="0" smtClean="0">
                <a:latin typeface="Georgia" pitchFamily="18" charset="0"/>
              </a:rPr>
              <a:t> бродят повсюду в поисках занятий, начинают и бросают игру;</a:t>
            </a:r>
          </a:p>
          <a:p>
            <a:pPr algn="just">
              <a:buFont typeface="Wingdings" pitchFamily="2" charset="2"/>
              <a:buChar char="Ø"/>
            </a:pPr>
            <a:r>
              <a:rPr lang="ru-RU" sz="1800" dirty="0" smtClean="0">
                <a:latin typeface="Georgia" pitchFamily="18" charset="0"/>
              </a:rPr>
              <a:t> уныло повторяют одни и те же виды деятельности;</a:t>
            </a:r>
          </a:p>
          <a:p>
            <a:pPr algn="just">
              <a:buFont typeface="Wingdings" pitchFamily="2" charset="2"/>
              <a:buChar char="Ø"/>
            </a:pPr>
            <a:r>
              <a:rPr lang="ru-RU" sz="1800" dirty="0" smtClean="0">
                <a:latin typeface="Georgia" pitchFamily="18" charset="0"/>
              </a:rPr>
              <a:t> бегают по комнате, перекрикиваясь из одного угла в другой, и создают при этом сильный шум;</a:t>
            </a:r>
          </a:p>
          <a:p>
            <a:pPr algn="just">
              <a:buFont typeface="Wingdings" pitchFamily="2" charset="2"/>
              <a:buChar char="Ø"/>
            </a:pPr>
            <a:r>
              <a:rPr lang="ru-RU" sz="1800" dirty="0" smtClean="0">
                <a:latin typeface="Georgia" pitchFamily="18" charset="0"/>
              </a:rPr>
              <a:t> разрушительно обращаются с материалами;</a:t>
            </a:r>
          </a:p>
          <a:p>
            <a:pPr algn="just">
              <a:buFont typeface="Wingdings" pitchFamily="2" charset="2"/>
              <a:buChar char="Ø"/>
            </a:pPr>
            <a:r>
              <a:rPr lang="ru-RU" sz="1800" dirty="0" smtClean="0">
                <a:latin typeface="Georgia" pitchFamily="18" charset="0"/>
              </a:rPr>
              <a:t>не хотят делиться;</a:t>
            </a:r>
          </a:p>
          <a:p>
            <a:pPr algn="just">
              <a:buFont typeface="Wingdings" pitchFamily="2" charset="2"/>
              <a:buChar char="Ø"/>
            </a:pPr>
            <a:r>
              <a:rPr lang="ru-RU" sz="1800" dirty="0" smtClean="0">
                <a:latin typeface="Georgia" pitchFamily="18" charset="0"/>
              </a:rPr>
              <a:t>сопротивляются просьбам о помощи в уборке;</a:t>
            </a:r>
          </a:p>
          <a:p>
            <a:pPr algn="just">
              <a:buFont typeface="Wingdings" pitchFamily="2" charset="2"/>
              <a:buChar char="Ø"/>
            </a:pPr>
            <a:r>
              <a:rPr lang="ru-RU" sz="1800" dirty="0" smtClean="0">
                <a:latin typeface="Georgia" pitchFamily="18" charset="0"/>
              </a:rPr>
              <a:t>постоянно полагаются на взрослых в том, что им нужно для занятий.</a:t>
            </a:r>
            <a:endParaRPr lang="ru-RU" sz="1800" dirty="0">
              <a:latin typeface="Georgia"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6072230"/>
          </a:xfrm>
        </p:spPr>
        <p:style>
          <a:lnRef idx="2">
            <a:schemeClr val="accent3"/>
          </a:lnRef>
          <a:fillRef idx="1">
            <a:schemeClr val="lt1"/>
          </a:fillRef>
          <a:effectRef idx="0">
            <a:schemeClr val="accent3"/>
          </a:effectRef>
          <a:fontRef idx="minor">
            <a:schemeClr val="dk1"/>
          </a:fontRef>
        </p:style>
        <p:txBody>
          <a:bodyPr>
            <a:normAutofit/>
          </a:bodyPr>
          <a:lstStyle/>
          <a:p>
            <a:pPr algn="just">
              <a:buNone/>
            </a:pPr>
            <a:r>
              <a:rPr lang="ru-RU" sz="1800" dirty="0" smtClean="0">
                <a:latin typeface="Georgia" pitchFamily="18" charset="0"/>
              </a:rPr>
              <a:t>В центрах активности подбираются разнообразные материалы, которые дети могут использовать, проявляя нестандартный и творческий подход.</a:t>
            </a:r>
          </a:p>
          <a:p>
            <a:pPr algn="just">
              <a:buNone/>
            </a:pPr>
            <a:r>
              <a:rPr lang="ru-RU" sz="1800" dirty="0" smtClean="0">
                <a:latin typeface="Georgia" pitchFamily="18" charset="0"/>
              </a:rPr>
              <a:t>Воспитатели должны серьезно подходить к отбору материалов для каждого центра, которые:</a:t>
            </a:r>
          </a:p>
          <a:p>
            <a:pPr algn="just">
              <a:buFont typeface="Wingdings" pitchFamily="2" charset="2"/>
              <a:buChar char="Ø"/>
            </a:pPr>
            <a:r>
              <a:rPr lang="ru-RU" sz="1800" dirty="0" smtClean="0">
                <a:latin typeface="Georgia" pitchFamily="18" charset="0"/>
              </a:rPr>
              <a:t>отражают реальный мир;</a:t>
            </a:r>
          </a:p>
          <a:p>
            <a:pPr algn="just">
              <a:buFont typeface="Wingdings" pitchFamily="2" charset="2"/>
              <a:buChar char="Ø"/>
            </a:pPr>
            <a:r>
              <a:rPr lang="ru-RU" sz="1800" dirty="0" smtClean="0">
                <a:latin typeface="Georgia" pitchFamily="18" charset="0"/>
              </a:rPr>
              <a:t>побуждают к дальнейшим исследованиям;</a:t>
            </a:r>
          </a:p>
          <a:p>
            <a:pPr algn="just">
              <a:buFont typeface="Wingdings" pitchFamily="2" charset="2"/>
              <a:buChar char="Ø"/>
            </a:pPr>
            <a:r>
              <a:rPr lang="ru-RU" sz="1800" dirty="0" smtClean="0">
                <a:latin typeface="Georgia" pitchFamily="18" charset="0"/>
              </a:rPr>
              <a:t>соответствуют интересам и уровню развития ребенка;</a:t>
            </a:r>
          </a:p>
          <a:p>
            <a:pPr algn="just">
              <a:buFont typeface="Wingdings" pitchFamily="2" charset="2"/>
              <a:buChar char="Ø"/>
            </a:pPr>
            <a:r>
              <a:rPr lang="ru-RU" sz="1800" dirty="0" smtClean="0">
                <a:latin typeface="Georgia" pitchFamily="18" charset="0"/>
              </a:rPr>
              <a:t>обеспечивают его дальнейшее развитие;</a:t>
            </a:r>
          </a:p>
          <a:p>
            <a:pPr algn="just">
              <a:buFont typeface="Wingdings" pitchFamily="2" charset="2"/>
              <a:buChar char="Ø"/>
            </a:pPr>
            <a:r>
              <a:rPr lang="ru-RU" sz="1800" dirty="0" smtClean="0">
                <a:latin typeface="Georgia" pitchFamily="18" charset="0"/>
              </a:rPr>
              <a:t>имеются в достаточном количестве;</a:t>
            </a:r>
          </a:p>
          <a:p>
            <a:pPr algn="just">
              <a:buFont typeface="Wingdings" pitchFamily="2" charset="2"/>
              <a:buChar char="Ø"/>
            </a:pPr>
            <a:r>
              <a:rPr lang="ru-RU" sz="1800" dirty="0" smtClean="0">
                <a:latin typeface="Georgia" pitchFamily="18" charset="0"/>
              </a:rPr>
              <a:t>доступны и привлекательны;</a:t>
            </a:r>
          </a:p>
          <a:p>
            <a:pPr algn="just">
              <a:buFont typeface="Wingdings" pitchFamily="2" charset="2"/>
              <a:buChar char="Ø"/>
            </a:pPr>
            <a:r>
              <a:rPr lang="ru-RU" sz="1800" dirty="0" smtClean="0">
                <a:latin typeface="Georgia" pitchFamily="18" charset="0"/>
              </a:rPr>
              <a:t>систематизированы и снабжены надписями и символами.</a:t>
            </a:r>
          </a:p>
          <a:p>
            <a:pPr algn="just">
              <a:buNone/>
            </a:pPr>
            <a:r>
              <a:rPr lang="ru-RU" sz="1800" dirty="0" smtClean="0">
                <a:latin typeface="Georgia" pitchFamily="18" charset="0"/>
              </a:rPr>
              <a:t>Помещение группы разделено на так называемые центры активности (небольшие </a:t>
            </a:r>
            <a:r>
              <a:rPr lang="ru-RU" sz="1800" dirty="0" err="1" smtClean="0">
                <a:latin typeface="Georgia" pitchFamily="18" charset="0"/>
              </a:rPr>
              <a:t>субпространства</a:t>
            </a:r>
            <a:r>
              <a:rPr lang="ru-RU" sz="1800" dirty="0" smtClean="0">
                <a:latin typeface="Georgia" pitchFamily="18" charset="0"/>
              </a:rPr>
              <a:t>), в каждом из которых находится достаточное количество различных материалов для исследования и игры. Материалы заменяют по мере того, как дети приобретают новые навыки, знания, как появляются новые интересы. Материалы подталкивают детей к самостоятельным исследованиям.</a:t>
            </a:r>
            <a:endParaRPr lang="ru-RU" sz="1800" dirty="0">
              <a:latin typeface="Georgia"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357166"/>
            <a:ext cx="8329642" cy="857256"/>
          </a:xfrm>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r>
              <a:rPr lang="ru-RU" sz="2000" b="1" dirty="0" smtClean="0">
                <a:latin typeface="Georgia" pitchFamily="18" charset="0"/>
              </a:rPr>
              <a:t>ОСОБЕННОСТИ ОРГАНИЗАЦИИ </a:t>
            </a:r>
            <a:br>
              <a:rPr lang="ru-RU" sz="2000" b="1" dirty="0" smtClean="0">
                <a:latin typeface="Georgia" pitchFamily="18" charset="0"/>
              </a:rPr>
            </a:br>
            <a:r>
              <a:rPr lang="ru-RU" sz="2000" b="1" dirty="0" smtClean="0">
                <a:latin typeface="Georgia" pitchFamily="18" charset="0"/>
              </a:rPr>
              <a:t>РАЗВИВАЮЩЕЙ ПРЕДМЕТНО-ПРОСТРАНСТВЕННОЙ СРЕДЫ  (От рождения до школы)</a:t>
            </a:r>
            <a:endParaRPr lang="ru-RU" sz="2000" dirty="0"/>
          </a:p>
        </p:txBody>
      </p:sp>
      <p:pic>
        <p:nvPicPr>
          <p:cNvPr id="1026" name="Picture 2"/>
          <p:cNvPicPr>
            <a:picLocks noGrp="1" noChangeAspect="1" noChangeArrowheads="1"/>
          </p:cNvPicPr>
          <p:nvPr>
            <p:ph idx="1"/>
          </p:nvPr>
        </p:nvPicPr>
        <p:blipFill>
          <a:blip r:embed="rId2"/>
          <a:srcRect/>
          <a:stretch>
            <a:fillRect/>
          </a:stretch>
        </p:blipFill>
        <p:spPr bwMode="auto">
          <a:xfrm>
            <a:off x="428596" y="1500174"/>
            <a:ext cx="8358246" cy="4857784"/>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728" y="500042"/>
            <a:ext cx="7258072" cy="5857916"/>
          </a:xfrm>
        </p:spPr>
        <p:style>
          <a:lnRef idx="2">
            <a:schemeClr val="accent6"/>
          </a:lnRef>
          <a:fillRef idx="1">
            <a:schemeClr val="lt1"/>
          </a:fillRef>
          <a:effectRef idx="0">
            <a:schemeClr val="accent6"/>
          </a:effectRef>
          <a:fontRef idx="minor">
            <a:schemeClr val="dk1"/>
          </a:fontRef>
        </p:style>
        <p:txBody>
          <a:bodyPr>
            <a:normAutofit/>
          </a:bodyPr>
          <a:lstStyle/>
          <a:p>
            <a:pPr algn="just">
              <a:buNone/>
            </a:pPr>
            <a:r>
              <a:rPr lang="ru-RU" sz="2000" dirty="0" smtClean="0">
                <a:latin typeface="Georgia" pitchFamily="18" charset="0"/>
              </a:rPr>
              <a:t>Развивающая предметно-пространственная среда – это комплекс эстетических, психолого-педагогических условий, необходимых для осуществления педагогического процесса, рационально организованный в пространстве и времени, насыщенный разнообразными предметами и игровыми материалами. </a:t>
            </a:r>
          </a:p>
          <a:p>
            <a:pPr algn="just">
              <a:buNone/>
            </a:pPr>
            <a:endParaRPr lang="ru-RU" sz="2000" dirty="0" smtClean="0">
              <a:latin typeface="Georgia" pitchFamily="18" charset="0"/>
            </a:endParaRPr>
          </a:p>
          <a:p>
            <a:pPr algn="just">
              <a:buNone/>
            </a:pPr>
            <a:endParaRPr lang="ru-RU" sz="2000" dirty="0" smtClean="0">
              <a:latin typeface="Georgia" pitchFamily="18" charset="0"/>
            </a:endParaRPr>
          </a:p>
          <a:p>
            <a:pPr algn="just">
              <a:buNone/>
            </a:pPr>
            <a:r>
              <a:rPr lang="ru-RU" sz="2000" dirty="0" smtClean="0">
                <a:latin typeface="Georgia" pitchFamily="18" charset="0"/>
              </a:rPr>
              <a:t>В такой среде дошкольник включается в активную познавательную, творческую деятельность, развиваются его любознательность, воображение, умственные и художественные способности, коммуникативные навыки, а самое главное – происходит гармоничное развитие личности</a:t>
            </a:r>
            <a:r>
              <a:rPr lang="ru-RU" sz="2000" dirty="0" smtClean="0"/>
              <a:t>.</a:t>
            </a:r>
            <a:endParaRPr lang="ru-RU" sz="20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571504"/>
          </a:xfrm>
        </p:spPr>
        <p:style>
          <a:lnRef idx="3">
            <a:schemeClr val="lt1"/>
          </a:lnRef>
          <a:fillRef idx="1">
            <a:schemeClr val="accent5"/>
          </a:fillRef>
          <a:effectRef idx="1">
            <a:schemeClr val="accent5"/>
          </a:effectRef>
          <a:fontRef idx="minor">
            <a:schemeClr val="lt1"/>
          </a:fontRef>
        </p:style>
        <p:txBody>
          <a:bodyPr>
            <a:normAutofit/>
          </a:bodyPr>
          <a:lstStyle/>
          <a:p>
            <a:r>
              <a:rPr lang="ru-RU" sz="2400" dirty="0" smtClean="0">
                <a:latin typeface="Georgia" pitchFamily="18" charset="0"/>
              </a:rPr>
              <a:t>Основные требования к организации среды</a:t>
            </a:r>
            <a:endParaRPr lang="ru-RU" sz="2400" dirty="0">
              <a:latin typeface="Georgia" pitchFamily="18" charset="0"/>
            </a:endParaRPr>
          </a:p>
        </p:txBody>
      </p:sp>
      <p:pic>
        <p:nvPicPr>
          <p:cNvPr id="2050" name="Picture 2"/>
          <p:cNvPicPr>
            <a:picLocks noGrp="1" noChangeAspect="1" noChangeArrowheads="1"/>
          </p:cNvPicPr>
          <p:nvPr>
            <p:ph idx="1"/>
          </p:nvPr>
        </p:nvPicPr>
        <p:blipFill>
          <a:blip r:embed="rId2"/>
          <a:srcRect/>
          <a:stretch>
            <a:fillRect/>
          </a:stretch>
        </p:blipFill>
        <p:spPr bwMode="auto">
          <a:xfrm>
            <a:off x="785786" y="1214422"/>
            <a:ext cx="7715304" cy="2115351"/>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785786" y="3214686"/>
            <a:ext cx="6596069" cy="1785950"/>
          </a:xfrm>
          <a:prstGeom prst="rect">
            <a:avLst/>
          </a:prstGeom>
          <a:noFill/>
          <a:ln w="9525">
            <a:noFill/>
            <a:miter lim="800000"/>
            <a:headEnd/>
            <a:tailEnd/>
          </a:ln>
          <a:effec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8229600" cy="785818"/>
          </a:xfrm>
        </p:spPr>
        <p:style>
          <a:lnRef idx="3">
            <a:schemeClr val="lt1"/>
          </a:lnRef>
          <a:fillRef idx="1">
            <a:schemeClr val="accent6"/>
          </a:fillRef>
          <a:effectRef idx="1">
            <a:schemeClr val="accent6"/>
          </a:effectRef>
          <a:fontRef idx="minor">
            <a:schemeClr val="lt1"/>
          </a:fontRef>
        </p:style>
        <p:txBody>
          <a:bodyPr>
            <a:normAutofit/>
          </a:bodyPr>
          <a:lstStyle/>
          <a:p>
            <a:r>
              <a:rPr lang="ru-RU" sz="2400" dirty="0" smtClean="0">
                <a:latin typeface="Georgia" pitchFamily="18" charset="0"/>
              </a:rPr>
              <a:t>Основные принципы организации среды</a:t>
            </a:r>
            <a:endParaRPr lang="ru-RU" sz="2400" dirty="0">
              <a:latin typeface="Georgia" pitchFamily="18" charset="0"/>
            </a:endParaRPr>
          </a:p>
        </p:txBody>
      </p:sp>
      <p:pic>
        <p:nvPicPr>
          <p:cNvPr id="3074" name="Picture 2"/>
          <p:cNvPicPr>
            <a:picLocks noGrp="1" noChangeAspect="1" noChangeArrowheads="1"/>
          </p:cNvPicPr>
          <p:nvPr>
            <p:ph idx="1"/>
          </p:nvPr>
        </p:nvPicPr>
        <p:blipFill>
          <a:blip r:embed="rId2"/>
          <a:srcRect/>
          <a:stretch>
            <a:fillRect/>
          </a:stretch>
        </p:blipFill>
        <p:spPr bwMode="auto">
          <a:xfrm>
            <a:off x="500034" y="1214422"/>
            <a:ext cx="8286808" cy="5357850"/>
          </a:xfrm>
          <a:prstGeom prst="rect">
            <a:avLst/>
          </a:prstGeom>
          <a:ln>
            <a:headEnd/>
            <a:tailEnd/>
          </a:ln>
        </p:spPr>
        <p:style>
          <a:lnRef idx="2">
            <a:schemeClr val="accent6"/>
          </a:lnRef>
          <a:fillRef idx="1">
            <a:schemeClr val="lt1"/>
          </a:fillRef>
          <a:effectRef idx="0">
            <a:schemeClr val="accent6"/>
          </a:effectRef>
          <a:fontRef idx="minor">
            <a:schemeClr val="dk1"/>
          </a:fontRef>
        </p:style>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a:stretch>
            <a:fillRect/>
          </a:stretch>
        </p:blipFill>
        <p:spPr bwMode="auto">
          <a:xfrm>
            <a:off x="1142976" y="1142984"/>
            <a:ext cx="6715172" cy="957265"/>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1142976" y="2071678"/>
            <a:ext cx="7143800" cy="3386152"/>
          </a:xfrm>
          <a:prstGeom prst="rect">
            <a:avLst/>
          </a:prstGeom>
          <a:noFill/>
          <a:ln w="9525">
            <a:noFill/>
            <a:miter lim="800000"/>
            <a:headEnd/>
            <a:tailEnd/>
          </a:ln>
          <a:effec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a:stretch>
            <a:fillRect/>
          </a:stretch>
        </p:blipFill>
        <p:spPr bwMode="auto">
          <a:xfrm>
            <a:off x="928662" y="357166"/>
            <a:ext cx="7858179" cy="6000792"/>
          </a:xfrm>
          <a:prstGeom prst="rect">
            <a:avLst/>
          </a:prstGeom>
          <a:ln>
            <a:headEnd/>
            <a:tailEnd/>
          </a:ln>
        </p:spPr>
        <p:style>
          <a:lnRef idx="2">
            <a:schemeClr val="accent6"/>
          </a:lnRef>
          <a:fillRef idx="1">
            <a:schemeClr val="lt1"/>
          </a:fillRef>
          <a:effectRef idx="0">
            <a:schemeClr val="accent6"/>
          </a:effectRef>
          <a:fontRef idx="minor">
            <a:schemeClr val="dk1"/>
          </a:fontRef>
        </p:style>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normAutofit/>
          </a:bodyPr>
          <a:lstStyle/>
          <a:p>
            <a:r>
              <a:rPr lang="ru-RU" sz="2000" b="1" dirty="0" smtClean="0">
                <a:latin typeface="Georgia" pitchFamily="18" charset="0"/>
              </a:rPr>
              <a:t>ОСОБЕННОСТИ ОРГАНИЗАЦИИ </a:t>
            </a:r>
            <a:br>
              <a:rPr lang="ru-RU" sz="2000" b="1" dirty="0" smtClean="0">
                <a:latin typeface="Georgia" pitchFamily="18" charset="0"/>
              </a:rPr>
            </a:br>
            <a:r>
              <a:rPr lang="ru-RU" sz="2000" b="1" dirty="0" smtClean="0">
                <a:latin typeface="Georgia" pitchFamily="18" charset="0"/>
              </a:rPr>
              <a:t>РАЗВИВАЮЩЕЙ ПРЕДМЕТНО-ПРОСТРАНСТВЕННОЙ СРЕДЫ  (Тропинки)</a:t>
            </a:r>
            <a:endParaRPr lang="ru-RU" sz="2000" dirty="0"/>
          </a:p>
        </p:txBody>
      </p:sp>
      <p:pic>
        <p:nvPicPr>
          <p:cNvPr id="6146" name="Picture 2"/>
          <p:cNvPicPr>
            <a:picLocks noGrp="1" noChangeAspect="1" noChangeArrowheads="1"/>
          </p:cNvPicPr>
          <p:nvPr>
            <p:ph idx="1"/>
          </p:nvPr>
        </p:nvPicPr>
        <p:blipFill>
          <a:blip r:embed="rId2"/>
          <a:srcRect/>
          <a:stretch>
            <a:fillRect/>
          </a:stretch>
        </p:blipFill>
        <p:spPr bwMode="auto">
          <a:xfrm>
            <a:off x="714348" y="1643050"/>
            <a:ext cx="7929618" cy="3500462"/>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a:srcRect/>
          <a:stretch>
            <a:fillRect/>
          </a:stretch>
        </p:blipFill>
        <p:spPr bwMode="auto">
          <a:xfrm>
            <a:off x="714348" y="5143512"/>
            <a:ext cx="7643866" cy="704851"/>
          </a:xfrm>
          <a:prstGeom prst="rect">
            <a:avLst/>
          </a:prstGeom>
          <a:noFill/>
          <a:ln w="9525">
            <a:noFill/>
            <a:miter lim="800000"/>
            <a:headEnd/>
            <a:tailEnd/>
          </a:ln>
          <a:effec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srcRect/>
          <a:stretch>
            <a:fillRect/>
          </a:stretch>
        </p:blipFill>
        <p:spPr bwMode="auto">
          <a:xfrm>
            <a:off x="500034" y="357166"/>
            <a:ext cx="8286807" cy="6072230"/>
          </a:xfrm>
          <a:prstGeom prst="rect">
            <a:avLst/>
          </a:prstGeom>
          <a:ln>
            <a:headEnd/>
            <a:tailEnd/>
          </a:ln>
        </p:spPr>
        <p:style>
          <a:lnRef idx="2">
            <a:schemeClr val="accent6"/>
          </a:lnRef>
          <a:fillRef idx="1">
            <a:schemeClr val="lt1"/>
          </a:fillRef>
          <a:effectRef idx="0">
            <a:schemeClr val="accent6"/>
          </a:effectRef>
          <a:fontRef idx="minor">
            <a:schemeClr val="dk1"/>
          </a:fontRef>
        </p:style>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srcRect/>
          <a:stretch>
            <a:fillRect/>
          </a:stretch>
        </p:blipFill>
        <p:spPr bwMode="auto">
          <a:xfrm>
            <a:off x="428596" y="500042"/>
            <a:ext cx="8358246" cy="6000791"/>
          </a:xfrm>
          <a:prstGeom prst="rect">
            <a:avLst/>
          </a:prstGeom>
          <a:ln>
            <a:headEnd/>
            <a:tailEnd/>
          </a:ln>
        </p:spPr>
        <p:style>
          <a:lnRef idx="2">
            <a:schemeClr val="accent6"/>
          </a:lnRef>
          <a:fillRef idx="1">
            <a:schemeClr val="lt1"/>
          </a:fillRef>
          <a:effectRef idx="0">
            <a:schemeClr val="accent6"/>
          </a:effectRef>
          <a:fontRef idx="minor">
            <a:schemeClr val="dk1"/>
          </a:fontRef>
        </p:style>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normAutofit/>
          </a:bodyPr>
          <a:lstStyle/>
          <a:p>
            <a:r>
              <a:rPr lang="ru-RU" sz="2000" b="1" dirty="0" smtClean="0">
                <a:latin typeface="Georgia" pitchFamily="18" charset="0"/>
              </a:rPr>
              <a:t>ОСОБЕННОСТИ ОРГАНИЗАЦИИ </a:t>
            </a:r>
            <a:br>
              <a:rPr lang="ru-RU" sz="2000" b="1" dirty="0" smtClean="0">
                <a:latin typeface="Georgia" pitchFamily="18" charset="0"/>
              </a:rPr>
            </a:br>
            <a:r>
              <a:rPr lang="ru-RU" sz="2000" b="1" dirty="0" smtClean="0">
                <a:latin typeface="Georgia" pitchFamily="18" charset="0"/>
              </a:rPr>
              <a:t>РАЗВИВАЮЩЕЙ ПРЕДМЕТНО-ПРОСТРАНСТВЕННОЙ СРЕДЫ  (Разноцветная планета)</a:t>
            </a:r>
            <a:endParaRPr lang="ru-RU" sz="2000" dirty="0"/>
          </a:p>
        </p:txBody>
      </p:sp>
      <p:pic>
        <p:nvPicPr>
          <p:cNvPr id="9218" name="Picture 2"/>
          <p:cNvPicPr>
            <a:picLocks noGrp="1" noChangeAspect="1" noChangeArrowheads="1"/>
          </p:cNvPicPr>
          <p:nvPr>
            <p:ph idx="1"/>
          </p:nvPr>
        </p:nvPicPr>
        <p:blipFill>
          <a:blip r:embed="rId2"/>
          <a:srcRect/>
          <a:stretch>
            <a:fillRect/>
          </a:stretch>
        </p:blipFill>
        <p:spPr bwMode="auto">
          <a:xfrm>
            <a:off x="428596" y="1714488"/>
            <a:ext cx="8358246" cy="4714908"/>
          </a:xfrm>
          <a:prstGeom prst="rect">
            <a:avLst/>
          </a:prstGeom>
          <a:ln>
            <a:headEnd/>
            <a:tailEnd/>
          </a:ln>
        </p:spPr>
        <p:style>
          <a:lnRef idx="2">
            <a:schemeClr val="accent6"/>
          </a:lnRef>
          <a:fillRef idx="1">
            <a:schemeClr val="lt1"/>
          </a:fillRef>
          <a:effectRef idx="0">
            <a:schemeClr val="accent6"/>
          </a:effectRef>
          <a:fontRef idx="minor">
            <a:schemeClr val="dk1"/>
          </a:fontRef>
        </p:style>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a:srcRect/>
          <a:stretch>
            <a:fillRect/>
          </a:stretch>
        </p:blipFill>
        <p:spPr bwMode="auto">
          <a:xfrm>
            <a:off x="428596" y="428604"/>
            <a:ext cx="8429683" cy="5786478"/>
          </a:xfrm>
          <a:prstGeom prst="rect">
            <a:avLst/>
          </a:prstGeom>
          <a:ln>
            <a:headEnd/>
            <a:tailEnd/>
          </a:ln>
        </p:spPr>
        <p:style>
          <a:lnRef idx="2">
            <a:schemeClr val="accent5"/>
          </a:lnRef>
          <a:fillRef idx="1">
            <a:schemeClr val="lt1"/>
          </a:fillRef>
          <a:effectRef idx="0">
            <a:schemeClr val="accent5"/>
          </a:effectRef>
          <a:fontRef idx="minor">
            <a:schemeClr val="dk1"/>
          </a:fontRef>
        </p:style>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a:srcRect/>
          <a:stretch>
            <a:fillRect/>
          </a:stretch>
        </p:blipFill>
        <p:spPr bwMode="auto">
          <a:xfrm>
            <a:off x="642910" y="571480"/>
            <a:ext cx="8215370" cy="1928826"/>
          </a:xfrm>
          <a:prstGeom prst="rect">
            <a:avLst/>
          </a:prstGeom>
          <a:noFill/>
          <a:ln w="9525">
            <a:noFill/>
            <a:miter lim="800000"/>
            <a:headEnd/>
            <a:tailEnd/>
          </a:ln>
          <a:effectLst/>
        </p:spPr>
      </p:pic>
      <p:pic>
        <p:nvPicPr>
          <p:cNvPr id="11267" name="Picture 3"/>
          <p:cNvPicPr>
            <a:picLocks noChangeAspect="1" noChangeArrowheads="1"/>
          </p:cNvPicPr>
          <p:nvPr/>
        </p:nvPicPr>
        <p:blipFill>
          <a:blip r:embed="rId3"/>
          <a:srcRect/>
          <a:stretch>
            <a:fillRect/>
          </a:stretch>
        </p:blipFill>
        <p:spPr bwMode="auto">
          <a:xfrm>
            <a:off x="642910" y="2357430"/>
            <a:ext cx="8143932" cy="1457333"/>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1428728" y="571480"/>
            <a:ext cx="7129464" cy="285752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1714480" y="3500438"/>
            <a:ext cx="7072362" cy="2571768"/>
          </a:xfrm>
          <a:prstGeom prst="rect">
            <a:avLst/>
          </a:prstGeom>
          <a:noFill/>
          <a:ln w="9525">
            <a:noFill/>
            <a:miter lim="800000"/>
            <a:headEnd/>
            <a:tailEnd/>
          </a:ln>
          <a:effectLst/>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a:srcRect/>
          <a:stretch>
            <a:fillRect/>
          </a:stretch>
        </p:blipFill>
        <p:spPr bwMode="auto">
          <a:xfrm>
            <a:off x="500034" y="357166"/>
            <a:ext cx="8215370" cy="6215106"/>
          </a:xfrm>
          <a:prstGeom prst="rect">
            <a:avLst/>
          </a:prstGeom>
          <a:ln>
            <a:headEnd/>
            <a:tailEnd/>
          </a:ln>
        </p:spPr>
        <p:style>
          <a:lnRef idx="2">
            <a:schemeClr val="accent6"/>
          </a:lnRef>
          <a:fillRef idx="1">
            <a:schemeClr val="lt1"/>
          </a:fillRef>
          <a:effectRef idx="0">
            <a:schemeClr val="accent6"/>
          </a:effectRef>
          <a:fontRef idx="minor">
            <a:schemeClr val="dk1"/>
          </a:fontRef>
        </p:style>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Grp="1" noChangeAspect="1" noChangeArrowheads="1"/>
          </p:cNvPicPr>
          <p:nvPr>
            <p:ph idx="1"/>
          </p:nvPr>
        </p:nvPicPr>
        <p:blipFill>
          <a:blip r:embed="rId2"/>
          <a:srcRect/>
          <a:stretch>
            <a:fillRect/>
          </a:stretch>
        </p:blipFill>
        <p:spPr bwMode="auto">
          <a:xfrm>
            <a:off x="714348" y="500042"/>
            <a:ext cx="8072494" cy="6000792"/>
          </a:xfrm>
          <a:prstGeom prst="rect">
            <a:avLst/>
          </a:prstGeom>
          <a:ln>
            <a:headEnd/>
            <a:tailEnd/>
          </a:ln>
        </p:spPr>
        <p:style>
          <a:lnRef idx="2">
            <a:schemeClr val="accent5"/>
          </a:lnRef>
          <a:fillRef idx="1">
            <a:schemeClr val="lt1"/>
          </a:fillRef>
          <a:effectRef idx="0">
            <a:schemeClr val="accent5"/>
          </a:effectRef>
          <a:fontRef idx="minor">
            <a:schemeClr val="dk1"/>
          </a:fontRef>
        </p:style>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Grp="1" noChangeAspect="1" noChangeArrowheads="1"/>
          </p:cNvPicPr>
          <p:nvPr>
            <p:ph idx="1"/>
          </p:nvPr>
        </p:nvPicPr>
        <p:blipFill>
          <a:blip r:embed="rId2"/>
          <a:srcRect/>
          <a:stretch>
            <a:fillRect/>
          </a:stretch>
        </p:blipFill>
        <p:spPr bwMode="auto">
          <a:xfrm>
            <a:off x="571472" y="357166"/>
            <a:ext cx="8215370" cy="6072230"/>
          </a:xfrm>
          <a:prstGeom prst="rect">
            <a:avLst/>
          </a:prstGeom>
          <a:ln>
            <a:headEnd/>
            <a:tailEnd/>
          </a:ln>
        </p:spPr>
        <p:style>
          <a:lnRef idx="2">
            <a:schemeClr val="accent3"/>
          </a:lnRef>
          <a:fillRef idx="1">
            <a:schemeClr val="lt1"/>
          </a:fillRef>
          <a:effectRef idx="0">
            <a:schemeClr val="accent3"/>
          </a:effectRef>
          <a:fontRef idx="minor">
            <a:schemeClr val="dk1"/>
          </a:fontRef>
        </p:style>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428728" y="1857364"/>
            <a:ext cx="6943716" cy="3071834"/>
          </a:xfrm>
        </p:spPr>
        <p:style>
          <a:lnRef idx="2">
            <a:schemeClr val="accent6">
              <a:shade val="50000"/>
            </a:schemeClr>
          </a:lnRef>
          <a:fillRef idx="1">
            <a:schemeClr val="accent6"/>
          </a:fillRef>
          <a:effectRef idx="0">
            <a:schemeClr val="accent6"/>
          </a:effectRef>
          <a:fontRef idx="minor">
            <a:schemeClr val="lt1"/>
          </a:fontRef>
        </p:style>
        <p:txBody>
          <a:bodyPr>
            <a:normAutofit/>
          </a:bodyPr>
          <a:lstStyle/>
          <a:p>
            <a:r>
              <a:rPr lang="ru-RU" sz="2800" b="1" dirty="0" smtClean="0">
                <a:latin typeface="Georgia" pitchFamily="18" charset="0"/>
              </a:rPr>
              <a:t>ОСОБЕННОСТИ ОРГАНИЗАЦИИ </a:t>
            </a:r>
            <a:br>
              <a:rPr lang="ru-RU" sz="2800" b="1" dirty="0" smtClean="0">
                <a:latin typeface="Georgia" pitchFamily="18" charset="0"/>
              </a:rPr>
            </a:br>
            <a:r>
              <a:rPr lang="ru-RU" sz="2800" b="1" dirty="0" smtClean="0">
                <a:latin typeface="Georgia" pitchFamily="18" charset="0"/>
              </a:rPr>
              <a:t>РАЗВИВАЮЩЕЙ ПРЕДМЕТНО-ПРОСТРАНСТВЕННОЙ СРЕДЫ  </a:t>
            </a:r>
            <a:br>
              <a:rPr lang="ru-RU" sz="2800" b="1" dirty="0" smtClean="0">
                <a:latin typeface="Georgia" pitchFamily="18" charset="0"/>
              </a:rPr>
            </a:br>
            <a:r>
              <a:rPr lang="ru-RU" sz="2800" b="1" dirty="0" smtClean="0">
                <a:latin typeface="Georgia" pitchFamily="18" charset="0"/>
              </a:rPr>
              <a:t>(Радуга)</a:t>
            </a:r>
            <a:endParaRPr lang="ru-RU" sz="28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00200"/>
            <a:ext cx="8229600" cy="4972072"/>
          </a:xfrm>
        </p:spPr>
        <p:style>
          <a:lnRef idx="2">
            <a:schemeClr val="accent6"/>
          </a:lnRef>
          <a:fillRef idx="1">
            <a:schemeClr val="lt1"/>
          </a:fillRef>
          <a:effectRef idx="0">
            <a:schemeClr val="accent6"/>
          </a:effectRef>
          <a:fontRef idx="minor">
            <a:schemeClr val="dk1"/>
          </a:fontRef>
        </p:style>
        <p:txBody>
          <a:bodyPr>
            <a:noAutofit/>
          </a:bodyPr>
          <a:lstStyle/>
          <a:p>
            <a:pPr algn="just">
              <a:buNone/>
            </a:pPr>
            <a:r>
              <a:rPr lang="ru-RU" sz="2400" dirty="0" smtClean="0">
                <a:latin typeface="Georgia" pitchFamily="18" charset="0"/>
              </a:rPr>
              <a:t>Предметно-развивающая среда в ДОО должна выполнять образовательную, развивающую, воспитывающую, стимулирующую, организационную, коммуникационную, социализирующую и другие функции. </a:t>
            </a:r>
          </a:p>
          <a:p>
            <a:pPr algn="just">
              <a:buNone/>
            </a:pPr>
            <a:r>
              <a:rPr lang="ru-RU" sz="2400" dirty="0" smtClean="0">
                <a:latin typeface="Georgia" pitchFamily="18" charset="0"/>
              </a:rPr>
              <a:t>Она должна быть направлена на развитие инициативности, самостоятельности, творческих проявлений ребёнка, иметь характер открытой незамкнутой системы, способной к корректировке и развитию (не только развивающая, но и развивающаяся система). Окружающий предметный мир необходимо пополнять, обновлять в соответствии с возрастными возможностями ребёнка</a:t>
            </a:r>
            <a:r>
              <a:rPr lang="ru-RU" sz="1600" dirty="0" smtClean="0">
                <a:latin typeface="Georgia" pitchFamily="18" charset="0"/>
              </a:rPr>
              <a:t>. </a:t>
            </a:r>
          </a:p>
        </p:txBody>
      </p:sp>
      <p:sp>
        <p:nvSpPr>
          <p:cNvPr id="4" name="Заголовок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normAutofit/>
          </a:bodyPr>
          <a:lstStyle/>
          <a:p>
            <a:r>
              <a:rPr lang="ru-RU" sz="2000" b="1" dirty="0" smtClean="0">
                <a:latin typeface="Georgia" pitchFamily="18" charset="0"/>
              </a:rPr>
              <a:t>ОСОБЕННОСТИ ОРГАНИЗАЦИИ </a:t>
            </a:r>
            <a:br>
              <a:rPr lang="ru-RU" sz="2000" b="1" dirty="0" smtClean="0">
                <a:latin typeface="Georgia" pitchFamily="18" charset="0"/>
              </a:rPr>
            </a:br>
            <a:r>
              <a:rPr lang="ru-RU" sz="2000" b="1" dirty="0" smtClean="0">
                <a:latin typeface="Georgia" pitchFamily="18" charset="0"/>
              </a:rPr>
              <a:t>РАЗВИВАЮЩЕЙ ПРЕДМЕТНО-ПРОСТРАНСТВЕННОЙ СРЕДЫ  (Успех)</a:t>
            </a:r>
            <a:endParaRPr lang="ru-RU" sz="20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785794"/>
            <a:ext cx="8229600" cy="5554683"/>
          </a:xfrm>
        </p:spPr>
        <p:style>
          <a:lnRef idx="2">
            <a:schemeClr val="accent3"/>
          </a:lnRef>
          <a:fillRef idx="1">
            <a:schemeClr val="lt1"/>
          </a:fillRef>
          <a:effectRef idx="0">
            <a:schemeClr val="accent3"/>
          </a:effectRef>
          <a:fontRef idx="minor">
            <a:schemeClr val="dk1"/>
          </a:fontRef>
        </p:style>
        <p:txBody>
          <a:bodyPr>
            <a:normAutofit/>
          </a:bodyPr>
          <a:lstStyle/>
          <a:p>
            <a:pPr algn="just">
              <a:buNone/>
            </a:pPr>
            <a:r>
              <a:rPr lang="ru-RU" sz="1800" dirty="0" smtClean="0">
                <a:latin typeface="Georgia" pitchFamily="18" charset="0"/>
              </a:rPr>
              <a:t>Среда должна обеспечивать: </a:t>
            </a:r>
          </a:p>
          <a:p>
            <a:pPr algn="just">
              <a:buFont typeface="Wingdings" pitchFamily="2" charset="2"/>
              <a:buChar char="Ø"/>
            </a:pPr>
            <a:r>
              <a:rPr lang="ru-RU" sz="1800" dirty="0" smtClean="0">
                <a:latin typeface="Georgia" pitchFamily="18" charset="0"/>
              </a:rPr>
              <a:t>максимальную реализацию образовательного потенциала пространства дошкольной организации (группы, участка); </a:t>
            </a:r>
          </a:p>
          <a:p>
            <a:pPr algn="just">
              <a:buFont typeface="Wingdings" pitchFamily="2" charset="2"/>
              <a:buChar char="Ø"/>
            </a:pPr>
            <a:r>
              <a:rPr lang="ru-RU" sz="1800" dirty="0" smtClean="0">
                <a:latin typeface="Georgia" pitchFamily="18" charset="0"/>
              </a:rPr>
              <a:t>наличие материалов, оборудования и инвентаря для развития детей в разных видах детской деятельности; </a:t>
            </a:r>
          </a:p>
          <a:p>
            <a:pPr algn="just">
              <a:buFont typeface="Wingdings" pitchFamily="2" charset="2"/>
              <a:buChar char="Ø"/>
            </a:pPr>
            <a:r>
              <a:rPr lang="ru-RU" sz="1800" dirty="0" smtClean="0">
                <a:latin typeface="Georgia" pitchFamily="18" charset="0"/>
              </a:rPr>
              <a:t>охрану и укрепление их здоровья, учёт особенностей и коррекцию недостатков их развития; </a:t>
            </a:r>
          </a:p>
          <a:p>
            <a:pPr algn="just">
              <a:buFont typeface="Wingdings" pitchFamily="2" charset="2"/>
              <a:buChar char="Ø"/>
            </a:pPr>
            <a:r>
              <a:rPr lang="ru-RU" sz="1800" dirty="0" smtClean="0">
                <a:latin typeface="Georgia" pitchFamily="18" charset="0"/>
              </a:rPr>
              <a:t>возможность общения и совместной деятельности детей (в том числе младенческого, раннего и дошкольного возрастов) и взрослых со всей группой и в малых группах;</a:t>
            </a:r>
          </a:p>
          <a:p>
            <a:pPr algn="just">
              <a:buFont typeface="Wingdings" pitchFamily="2" charset="2"/>
              <a:buChar char="Ø"/>
            </a:pPr>
            <a:r>
              <a:rPr lang="ru-RU" sz="1800" dirty="0" smtClean="0">
                <a:latin typeface="Georgia" pitchFamily="18" charset="0"/>
              </a:rPr>
              <a:t>двигательную активность детей, а также возможности для уединения; </a:t>
            </a:r>
          </a:p>
          <a:p>
            <a:pPr algn="just">
              <a:buFont typeface="Wingdings" pitchFamily="2" charset="2"/>
              <a:buChar char="Ø"/>
            </a:pPr>
            <a:r>
              <a:rPr lang="ru-RU" sz="1800" dirty="0" smtClean="0">
                <a:latin typeface="Georgia" pitchFamily="18" charset="0"/>
              </a:rPr>
              <a:t>учёт национально-культурных, климатических условий, в которых осуществляется образовательная деятельность; </a:t>
            </a:r>
          </a:p>
          <a:p>
            <a:pPr algn="just">
              <a:buFont typeface="Wingdings" pitchFamily="2" charset="2"/>
              <a:buChar char="Ø"/>
            </a:pPr>
            <a:r>
              <a:rPr lang="ru-RU" sz="1800" dirty="0" smtClean="0">
                <a:latin typeface="Georgia" pitchFamily="18" charset="0"/>
              </a:rPr>
              <a:t>учёт возрастных особенностей детей младенческого, раннего и дошкольного возрастов. </a:t>
            </a:r>
            <a:endParaRPr lang="ru-RU" sz="1800" dirty="0">
              <a:latin typeface="Georgia"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style>
          <a:lnRef idx="2">
            <a:schemeClr val="accent3"/>
          </a:lnRef>
          <a:fillRef idx="1">
            <a:schemeClr val="lt1"/>
          </a:fillRef>
          <a:effectRef idx="0">
            <a:schemeClr val="accent3"/>
          </a:effectRef>
          <a:fontRef idx="minor">
            <a:schemeClr val="dk1"/>
          </a:fontRef>
        </p:style>
        <p:txBody>
          <a:bodyPr>
            <a:normAutofit/>
          </a:bodyPr>
          <a:lstStyle/>
          <a:p>
            <a:pPr algn="just">
              <a:buNone/>
            </a:pPr>
            <a:r>
              <a:rPr lang="ru-RU" sz="2000" dirty="0" smtClean="0">
                <a:latin typeface="Georgia" pitchFamily="18" charset="0"/>
              </a:rPr>
              <a:t>Наполняемость развивающей предметно-пространственной среды должна отвечать принципу целостности образовательного процесса. </a:t>
            </a:r>
          </a:p>
          <a:p>
            <a:pPr algn="just">
              <a:buNone/>
            </a:pPr>
            <a:endParaRPr lang="ru-RU" sz="2000" dirty="0" smtClean="0">
              <a:latin typeface="Georgia" pitchFamily="18" charset="0"/>
            </a:endParaRPr>
          </a:p>
          <a:p>
            <a:pPr algn="just">
              <a:buNone/>
            </a:pPr>
            <a:r>
              <a:rPr lang="ru-RU" sz="2000" dirty="0" smtClean="0">
                <a:latin typeface="Georgia" pitchFamily="18" charset="0"/>
              </a:rPr>
              <a:t>Для реализации образовательных областей «Социально-коммуникативное развитие», «Познавательное развитие», «Речевое развитие», «Физическое развитие», «Художественно-эстетическое развитие» важно подготовить определённое оборудование: дидактические материалы, средства, соответствующие психолого-педагогическим особенностям возраста воспитанников, предусмотреть реализацию принципа интеграции образовательных областей, развития детских видов деятельности: игровой, коммуникативной, познавательно-исследовательской, изобразительной, конструктивной, восприятия художественной литературы и фольклора, музыкальной, двигательной</a:t>
            </a:r>
            <a:r>
              <a:rPr lang="ru-RU" sz="1800" dirty="0" smtClean="0"/>
              <a:t>.</a:t>
            </a:r>
            <a:endParaRPr lang="ru-RU" sz="1800"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6286544"/>
          </a:xfr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algn="just">
              <a:buNone/>
            </a:pPr>
            <a:r>
              <a:rPr lang="ru-RU" sz="1600" dirty="0" smtClean="0">
                <a:latin typeface="Georgia" pitchFamily="18" charset="0"/>
              </a:rPr>
              <a:t>При создании предметно-пространственной развивающей среды необходимо придерживаться следующих принципов: </a:t>
            </a:r>
          </a:p>
          <a:p>
            <a:pPr algn="just">
              <a:buNone/>
            </a:pPr>
            <a:r>
              <a:rPr lang="ru-RU" sz="1600" b="1" i="1" dirty="0" smtClean="0">
                <a:solidFill>
                  <a:srgbClr val="00B050"/>
                </a:solidFill>
                <a:latin typeface="Georgia" pitchFamily="18" charset="0"/>
              </a:rPr>
              <a:t>Насыщенность</a:t>
            </a:r>
            <a:r>
              <a:rPr lang="ru-RU" sz="1600" dirty="0" smtClean="0">
                <a:latin typeface="Georgia" pitchFamily="18" charset="0"/>
              </a:rPr>
              <a:t> среды должна соответствовать содержанию Программы, в том числе при реализации комплексно-тематического принципа её построения (ориентирована на примерный календарь праздников, тематика которых отражает все направления развития ребёнка младенческого, раннего и дошкольного возрастов), а также возрастным особенностям детей (учитывая ведущий вид деятельности в разные возрастные периоды дошкольного детства). Образовательное пространство должно включать средства реализации Программы, игровое, спортивное, оздоровительное оборудование и инвентарь (в здании и на участке) для возможности самовыражения и реализации творческих проявлений.</a:t>
            </a:r>
          </a:p>
          <a:p>
            <a:pPr algn="just">
              <a:buNone/>
            </a:pPr>
            <a:r>
              <a:rPr lang="ru-RU" sz="1600" b="1" i="1" dirty="0" err="1" smtClean="0">
                <a:solidFill>
                  <a:srgbClr val="00B050"/>
                </a:solidFill>
                <a:latin typeface="Georgia" pitchFamily="18" charset="0"/>
              </a:rPr>
              <a:t>Трансформируемость</a:t>
            </a:r>
            <a:r>
              <a:rPr lang="ru-RU" sz="1600" b="1" i="1" dirty="0" smtClean="0">
                <a:solidFill>
                  <a:srgbClr val="00B050"/>
                </a:solidFill>
                <a:latin typeface="Georgia" pitchFamily="18" charset="0"/>
              </a:rPr>
              <a:t> </a:t>
            </a:r>
            <a:r>
              <a:rPr lang="ru-RU" sz="1600" dirty="0" smtClean="0">
                <a:latin typeface="Georgia" pitchFamily="18" charset="0"/>
              </a:rPr>
              <a:t>предполагает возможность менять функциональную составляющую предметного пространства в зависимости от образовательной ситуации и меняющихся интересов и возможностей детей (так, предметно-развивающая среда меняется в зависимости от времени года, возрастных, </a:t>
            </a:r>
            <a:r>
              <a:rPr lang="ru-RU" sz="1600" dirty="0" err="1" smtClean="0">
                <a:latin typeface="Georgia" pitchFamily="18" charset="0"/>
              </a:rPr>
              <a:t>гендерных</a:t>
            </a:r>
            <a:r>
              <a:rPr lang="ru-RU" sz="1600" dirty="0" smtClean="0">
                <a:latin typeface="Georgia" pitchFamily="18" charset="0"/>
              </a:rPr>
              <a:t> особенностей, конкретного содержания Программы, реализуемого здесь и сейчас). </a:t>
            </a:r>
          </a:p>
          <a:p>
            <a:pPr algn="just">
              <a:buNone/>
            </a:pPr>
            <a:r>
              <a:rPr lang="ru-RU" sz="1600" b="1" i="1" dirty="0" err="1" smtClean="0">
                <a:solidFill>
                  <a:srgbClr val="00B050"/>
                </a:solidFill>
                <a:latin typeface="Georgia" pitchFamily="18" charset="0"/>
              </a:rPr>
              <a:t>Полифункциональность</a:t>
            </a:r>
            <a:r>
              <a:rPr lang="ru-RU" sz="1600" i="1" dirty="0" smtClean="0">
                <a:solidFill>
                  <a:srgbClr val="00B050"/>
                </a:solidFill>
                <a:latin typeface="Georgia" pitchFamily="18" charset="0"/>
              </a:rPr>
              <a:t> </a:t>
            </a:r>
            <a:r>
              <a:rPr lang="ru-RU" sz="1600" dirty="0" smtClean="0">
                <a:latin typeface="Georgia" pitchFamily="18" charset="0"/>
              </a:rPr>
              <a:t>предполагает использование множества возможностей предметов пространственной среды, их изменение в зависимости от образовательной ситуации и интересов детей, возможности для совместной деятельности взрослого с детьми, самостоятельной детской активности, позволяет организовать пространство группового помещения со специализацией его отдельных частей: для спокойных видов деятельности (центры «Книги», «Театрализованная деятельность»), активной деятельности (двигательный центр (физкультурный инвентарь), центр экспериментирования, центр конструирования, центр сюжетно- ролевых игр) и др. </a:t>
            </a:r>
          </a:p>
          <a:p>
            <a:pPr algn="just">
              <a:buNone/>
            </a:pPr>
            <a:r>
              <a:rPr lang="ru-RU" sz="1600" b="1" i="1" dirty="0" smtClean="0">
                <a:solidFill>
                  <a:srgbClr val="00B050"/>
                </a:solidFill>
                <a:latin typeface="Georgia" pitchFamily="18" charset="0"/>
              </a:rPr>
              <a:t>Вариативность</a:t>
            </a:r>
            <a:r>
              <a:rPr lang="ru-RU" sz="1600" dirty="0" smtClean="0">
                <a:latin typeface="Georgia" pitchFamily="18" charset="0"/>
              </a:rPr>
              <a:t> предусматривает возможность выбора ребёнком пространства для осуществления различных видов деятельности (игровой, двигательной, конструирования, изобразительной, музыкальной и т. д.), а также материалов, игрушек, оборудования, обеспечивающих самостоятельную деятельность детей.</a:t>
            </a:r>
            <a:endParaRPr lang="ru-RU" sz="1600" dirty="0">
              <a:latin typeface="Georgia" pitchFamily="18"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929354"/>
          </a:xfrm>
        </p:spPr>
        <p:style>
          <a:lnRef idx="2">
            <a:schemeClr val="accent3"/>
          </a:lnRef>
          <a:fillRef idx="1">
            <a:schemeClr val="lt1"/>
          </a:fillRef>
          <a:effectRef idx="0">
            <a:schemeClr val="accent3"/>
          </a:effectRef>
          <a:fontRef idx="minor">
            <a:schemeClr val="dk1"/>
          </a:fontRef>
        </p:style>
        <p:txBody>
          <a:bodyPr>
            <a:normAutofit/>
          </a:bodyPr>
          <a:lstStyle/>
          <a:p>
            <a:pPr algn="just">
              <a:buNone/>
            </a:pPr>
            <a:r>
              <a:rPr lang="ru-RU" sz="1800" b="1" i="1" dirty="0" smtClean="0">
                <a:solidFill>
                  <a:srgbClr val="00B050"/>
                </a:solidFill>
                <a:latin typeface="Georgia" pitchFamily="18" charset="0"/>
              </a:rPr>
              <a:t>Доступность</a:t>
            </a:r>
            <a:r>
              <a:rPr lang="ru-RU" sz="1800" dirty="0" smtClean="0">
                <a:latin typeface="Georgia" pitchFamily="18" charset="0"/>
              </a:rPr>
              <a:t> обеспечивает свободный доступ детей к играм, игрушкам, материалам и пособиям в разных видах детской деятельности. (Используемые игровые средства располагаются так, чтобы ребёнок мог  дотянуться до них без помощи взрослых. Это помогает ему быть самостоятельным.) </a:t>
            </a:r>
          </a:p>
          <a:p>
            <a:pPr algn="just">
              <a:buNone/>
            </a:pPr>
            <a:r>
              <a:rPr lang="ru-RU" sz="1800" b="1" i="1" dirty="0" smtClean="0">
                <a:solidFill>
                  <a:srgbClr val="00B050"/>
                </a:solidFill>
                <a:latin typeface="Georgia" pitchFamily="18" charset="0"/>
              </a:rPr>
              <a:t>Безопасность</a:t>
            </a:r>
            <a:r>
              <a:rPr lang="ru-RU" sz="1800" dirty="0" smtClean="0">
                <a:latin typeface="Georgia" pitchFamily="18" charset="0"/>
              </a:rPr>
              <a:t> предполагает соответствие всех её элементов требованиям по обеспечению надёжности и безопасности (в помещении не должно быть опасных предметов (острых, бьющихся, тяжёлых), углы должны быть закрыты). </a:t>
            </a:r>
          </a:p>
          <a:p>
            <a:pPr algn="just">
              <a:buNone/>
            </a:pPr>
            <a:r>
              <a:rPr lang="ru-RU" sz="1800" dirty="0" smtClean="0">
                <a:latin typeface="Georgia" pitchFamily="18" charset="0"/>
              </a:rPr>
              <a:t>При создании предметно-пространственной развивающей среды необходимо учитывать </a:t>
            </a:r>
            <a:r>
              <a:rPr lang="ru-RU" sz="1800" b="1" i="1" dirty="0" err="1" smtClean="0">
                <a:solidFill>
                  <a:srgbClr val="00B050"/>
                </a:solidFill>
                <a:latin typeface="Georgia" pitchFamily="18" charset="0"/>
              </a:rPr>
              <a:t>гендерный</a:t>
            </a:r>
            <a:r>
              <a:rPr lang="ru-RU" sz="1800" b="1" i="1" dirty="0" smtClean="0">
                <a:solidFill>
                  <a:srgbClr val="00B050"/>
                </a:solidFill>
                <a:latin typeface="Georgia" pitchFamily="18" charset="0"/>
              </a:rPr>
              <a:t> принцип</a:t>
            </a:r>
            <a:r>
              <a:rPr lang="ru-RU" sz="1800" dirty="0" smtClean="0">
                <a:latin typeface="Georgia" pitchFamily="18" charset="0"/>
              </a:rPr>
              <a:t>, обеспечивающий среду материалами и игрушками как общими, так и специфичными для мальчиков и девочек.</a:t>
            </a:r>
          </a:p>
          <a:p>
            <a:pPr algn="just">
              <a:buNone/>
            </a:pPr>
            <a:r>
              <a:rPr lang="ru-RU" sz="1800" dirty="0" smtClean="0">
                <a:latin typeface="Georgia" pitchFamily="18" charset="0"/>
              </a:rPr>
              <a:t> Материалы, игрушки и оборудование должны иметь сертификат качества и отвечать педагогическим и эстетическим требованиям (способствовать развитию творчества, воображения; возможности применять игрушки как в индивидуальных, так и коллективных играх; обладать дидактическими свойствами (обучать конструированию, знакомить с цветом, формой и т. д.); приобщать к миру искусства. </a:t>
            </a:r>
            <a:endParaRPr lang="ru-RU" sz="1800" dirty="0">
              <a:latin typeface="Georgia" pitchFamily="18"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6143668"/>
          </a:xfrm>
        </p:spPr>
        <p:style>
          <a:lnRef idx="2">
            <a:schemeClr val="accent3"/>
          </a:lnRef>
          <a:fillRef idx="1">
            <a:schemeClr val="lt1"/>
          </a:fillRef>
          <a:effectRef idx="0">
            <a:schemeClr val="accent3"/>
          </a:effectRef>
          <a:fontRef idx="minor">
            <a:schemeClr val="dk1"/>
          </a:fontRef>
        </p:style>
        <p:txBody>
          <a:bodyPr>
            <a:normAutofit fontScale="92500" lnSpcReduction="10000"/>
          </a:bodyPr>
          <a:lstStyle/>
          <a:p>
            <a:pPr algn="just">
              <a:buNone/>
            </a:pPr>
            <a:r>
              <a:rPr lang="ru-RU" sz="1600" dirty="0" smtClean="0">
                <a:latin typeface="Georgia" pitchFamily="18" charset="0"/>
              </a:rPr>
              <a:t>Дошкольная организация должна иметь материалы и оборудование для полноценного развития детей в разных образовательных областях. </a:t>
            </a:r>
          </a:p>
          <a:p>
            <a:pPr algn="just">
              <a:buNone/>
            </a:pPr>
            <a:r>
              <a:rPr lang="ru-RU" sz="1600" b="1" i="1" dirty="0" smtClean="0">
                <a:solidFill>
                  <a:srgbClr val="00B050"/>
                </a:solidFill>
                <a:latin typeface="Georgia" pitchFamily="18" charset="0"/>
              </a:rPr>
              <a:t>Для полноценного физического развития, охраны и укрепления здоровья детей </a:t>
            </a:r>
            <a:r>
              <a:rPr lang="ru-RU" sz="1600" dirty="0" smtClean="0">
                <a:latin typeface="Georgia" pitchFamily="18" charset="0"/>
              </a:rPr>
              <a:t>должны быть: участок при дошкольной организации со специальным оборудованием (физкультурным инвентарём, верандой и т. д.), в помещении — спортивный зал (включающий оборудование для ходьбы, бега, прыжков, катания, бросания, лазанья, </a:t>
            </a:r>
            <a:r>
              <a:rPr lang="ru-RU" sz="1600" dirty="0" err="1" smtClean="0">
                <a:latin typeface="Georgia" pitchFamily="18" charset="0"/>
              </a:rPr>
              <a:t>общеразвивающих</a:t>
            </a:r>
            <a:r>
              <a:rPr lang="ru-RU" sz="1600" dirty="0" smtClean="0">
                <a:latin typeface="Georgia" pitchFamily="18" charset="0"/>
              </a:rPr>
              <a:t> упражнений), кабинет для медицинского осмотра (</a:t>
            </a:r>
            <a:r>
              <a:rPr lang="ru-RU" sz="1600" dirty="0" err="1" smtClean="0">
                <a:latin typeface="Georgia" pitchFamily="18" charset="0"/>
              </a:rPr>
              <a:t>физиокабинет</a:t>
            </a:r>
            <a:r>
              <a:rPr lang="ru-RU" sz="1600" dirty="0" smtClean="0">
                <a:latin typeface="Georgia" pitchFamily="18" charset="0"/>
              </a:rPr>
              <a:t>), изолятор, физкультурные центры в группах. </a:t>
            </a:r>
          </a:p>
          <a:p>
            <a:pPr algn="just">
              <a:buNone/>
            </a:pPr>
            <a:r>
              <a:rPr lang="ru-RU" sz="1600" b="1" i="1" dirty="0" smtClean="0">
                <a:solidFill>
                  <a:srgbClr val="0070C0"/>
                </a:solidFill>
                <a:latin typeface="Georgia" pitchFamily="18" charset="0"/>
              </a:rPr>
              <a:t>Для познавательного развития</a:t>
            </a:r>
            <a:r>
              <a:rPr lang="ru-RU" sz="1600" dirty="0" smtClean="0">
                <a:latin typeface="Georgia" pitchFamily="18" charset="0"/>
              </a:rPr>
              <a:t> должны быть: материалы трёх типов (объекты для исследования в реальном действии, образно-символический материал и нормативно-знаковый материал (например, телескоп, бинокль-корректор, детские мини-лаборатории, головоломки-конструкторы); материалы для сенсорного развития (вкладыши — формы, объекты для </a:t>
            </a:r>
            <a:r>
              <a:rPr lang="ru-RU" sz="1600" dirty="0" err="1" smtClean="0">
                <a:latin typeface="Georgia" pitchFamily="18" charset="0"/>
              </a:rPr>
              <a:t>сериации</a:t>
            </a:r>
            <a:r>
              <a:rPr lang="ru-RU" sz="1600" dirty="0" smtClean="0">
                <a:latin typeface="Georgia" pitchFamily="18" charset="0"/>
              </a:rPr>
              <a:t> и т. п.). Данная группа материалов должна включать и природные объекты, в процессе действий с которыми дети могут познакомиться с их свойствами и научиться различным способам упорядочивания их (коллекции минералов, плодов и семян растений и т. д.). Группа образно-символического материала должна быть представлена специальными наглядными пособиями, репрезентирующими детям мир вещей и событий; математические </a:t>
            </a:r>
            <a:r>
              <a:rPr lang="ru-RU" sz="1600" dirty="0" err="1" smtClean="0">
                <a:latin typeface="Georgia" pitchFamily="18" charset="0"/>
              </a:rPr>
              <a:t>мульти-разделители</a:t>
            </a:r>
            <a:r>
              <a:rPr lang="ru-RU" sz="1600" dirty="0" smtClean="0">
                <a:latin typeface="Georgia" pitchFamily="18" charset="0"/>
              </a:rPr>
              <a:t>, цифры, магнитные демонстрационные плакаты для счёта; центры опытно-экспериментальной деятельности, конструирования, дидактических и развивающих игр, книжный уголок. </a:t>
            </a:r>
          </a:p>
          <a:p>
            <a:pPr algn="just">
              <a:buNone/>
            </a:pPr>
            <a:r>
              <a:rPr lang="ru-RU" sz="1600" b="1" i="1" dirty="0" smtClean="0">
                <a:solidFill>
                  <a:srgbClr val="FF0000"/>
                </a:solidFill>
                <a:latin typeface="Georgia" pitchFamily="18" charset="0"/>
              </a:rPr>
              <a:t>Для социально-коммуникативного развития</a:t>
            </a:r>
            <a:r>
              <a:rPr lang="ru-RU" sz="1600" dirty="0" smtClean="0">
                <a:latin typeface="Georgia" pitchFamily="18" charset="0"/>
              </a:rPr>
              <a:t>: игровое оборудование в группах и на участках, включающее предметы оперирования (для сюжетной игры), игрушки (персонажи и маркеры (знаки) игрового пространства); материал для игр с правилами (должен включать материал для игр на физическое развитие, для игр на удачу (</a:t>
            </a:r>
            <a:r>
              <a:rPr lang="ru-RU" sz="1600" dirty="0" err="1" smtClean="0">
                <a:latin typeface="Georgia" pitchFamily="18" charset="0"/>
              </a:rPr>
              <a:t>шансовых</a:t>
            </a:r>
            <a:r>
              <a:rPr lang="ru-RU" sz="1600" dirty="0" smtClean="0">
                <a:latin typeface="Georgia" pitchFamily="18" charset="0"/>
              </a:rPr>
              <a:t>) и игр на умственное развитие).</a:t>
            </a:r>
            <a:endParaRPr lang="ru-RU" sz="1600" dirty="0">
              <a:latin typeface="Georgia"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643042" y="357166"/>
            <a:ext cx="7143800" cy="6072230"/>
          </a:xfrm>
        </p:spPr>
        <p:style>
          <a:lnRef idx="2">
            <a:schemeClr val="accent6"/>
          </a:lnRef>
          <a:fillRef idx="1">
            <a:schemeClr val="lt1"/>
          </a:fillRef>
          <a:effectRef idx="0">
            <a:schemeClr val="accent6"/>
          </a:effectRef>
          <a:fontRef idx="minor">
            <a:schemeClr val="dk1"/>
          </a:fontRef>
        </p:style>
        <p:txBody>
          <a:bodyPr>
            <a:normAutofit/>
          </a:bodyPr>
          <a:lstStyle/>
          <a:p>
            <a:pPr algn="just">
              <a:buNone/>
            </a:pPr>
            <a:r>
              <a:rPr lang="ru-RU" sz="1800" dirty="0" smtClean="0">
                <a:latin typeface="Georgia" pitchFamily="18" charset="0"/>
              </a:rPr>
              <a:t>Развивающая среда способствует установлению, утверждению чувства уверенности в себе, дает возможность дошкольнику испытывать и использовать свои способности, стимулировать проявление им самостоятельности, инициативности, творчества.</a:t>
            </a:r>
          </a:p>
          <a:p>
            <a:pPr algn="just">
              <a:buNone/>
            </a:pPr>
            <a:endParaRPr lang="ru-RU" sz="1800" dirty="0" smtClean="0">
              <a:latin typeface="Georgia" pitchFamily="18" charset="0"/>
            </a:endParaRPr>
          </a:p>
          <a:p>
            <a:pPr algn="just">
              <a:buNone/>
            </a:pPr>
            <a:r>
              <a:rPr lang="ru-RU" sz="1800" dirty="0" smtClean="0">
                <a:latin typeface="Georgia" pitchFamily="18" charset="0"/>
              </a:rPr>
              <a:t>Предметная среда детства обеспечивает разные виды деятельности ребенка- дошкольника и становится основой для его самостоятельной активности. </a:t>
            </a:r>
          </a:p>
          <a:p>
            <a:pPr algn="just">
              <a:buNone/>
            </a:pPr>
            <a:r>
              <a:rPr lang="ru-RU" sz="1800" dirty="0" smtClean="0">
                <a:latin typeface="Georgia" pitchFamily="18" charset="0"/>
              </a:rPr>
              <a:t>При этом доминантным видом деятельности в дошкольном учреждении является игровая деятельность. </a:t>
            </a:r>
          </a:p>
          <a:p>
            <a:pPr algn="just">
              <a:buNone/>
            </a:pPr>
            <a:r>
              <a:rPr lang="ru-RU" sz="1800" dirty="0" smtClean="0">
                <a:latin typeface="Georgia" pitchFamily="18" charset="0"/>
              </a:rPr>
              <a:t>Игры готовят детей к школе; закладывают фундамент личностных качеств, необходимых каждому человеку. </a:t>
            </a:r>
          </a:p>
          <a:p>
            <a:pPr algn="just">
              <a:buNone/>
            </a:pPr>
            <a:r>
              <a:rPr lang="ru-RU" sz="1800" dirty="0" smtClean="0">
                <a:latin typeface="Georgia" pitchFamily="18" charset="0"/>
              </a:rPr>
              <a:t>Предметно-развивающая среда способствует развитию творческого воображения детей при создании игрового замысла; формированию культуры взаимоотношений. </a:t>
            </a:r>
          </a:p>
          <a:p>
            <a:pPr algn="just">
              <a:buNone/>
            </a:pPr>
            <a:r>
              <a:rPr lang="ru-RU" sz="1800" dirty="0" smtClean="0">
                <a:latin typeface="Georgia" pitchFamily="18" charset="0"/>
              </a:rPr>
              <a:t>Ее содержание влияет на тематику игр, выбор и использование ролей.</a:t>
            </a:r>
            <a:endParaRPr lang="ru-RU" sz="1800" dirty="0">
              <a:latin typeface="Georgia" pitchFamily="18" charset="0"/>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00042"/>
            <a:ext cx="8229600" cy="5840435"/>
          </a:xfrm>
        </p:spPr>
        <p:style>
          <a:lnRef idx="2">
            <a:schemeClr val="accent5"/>
          </a:lnRef>
          <a:fillRef idx="1">
            <a:schemeClr val="lt1"/>
          </a:fillRef>
          <a:effectRef idx="0">
            <a:schemeClr val="accent5"/>
          </a:effectRef>
          <a:fontRef idx="minor">
            <a:schemeClr val="dk1"/>
          </a:fontRef>
        </p:style>
        <p:txBody>
          <a:bodyPr>
            <a:normAutofit/>
          </a:bodyPr>
          <a:lstStyle/>
          <a:p>
            <a:pPr algn="just">
              <a:buNone/>
            </a:pPr>
            <a:r>
              <a:rPr lang="ru-RU" sz="1800" b="1" dirty="0" smtClean="0">
                <a:solidFill>
                  <a:srgbClr val="7030A0"/>
                </a:solidFill>
                <a:latin typeface="Georgia" pitchFamily="18" charset="0"/>
              </a:rPr>
              <a:t>Для речевого развития</a:t>
            </a:r>
            <a:r>
              <a:rPr lang="ru-RU" sz="1800" dirty="0" smtClean="0">
                <a:latin typeface="Georgia" pitchFamily="18" charset="0"/>
              </a:rPr>
              <a:t>: театрализованные, речевые и логопедические центры, центры для настольно-печатных игр, сенсорная комната. </a:t>
            </a:r>
          </a:p>
          <a:p>
            <a:pPr algn="just">
              <a:buNone/>
            </a:pPr>
            <a:r>
              <a:rPr lang="ru-RU" sz="1800" b="1" i="1" dirty="0" smtClean="0">
                <a:solidFill>
                  <a:srgbClr val="FF0000"/>
                </a:solidFill>
                <a:latin typeface="Georgia" pitchFamily="18" charset="0"/>
              </a:rPr>
              <a:t>Для художественно-эстетического развития</a:t>
            </a:r>
            <a:r>
              <a:rPr lang="ru-RU" sz="1800" dirty="0" smtClean="0">
                <a:latin typeface="Georgia" pitchFamily="18" charset="0"/>
              </a:rPr>
              <a:t>: музыкальный зал, центр творчества в группах, специальное оборудование (доска для рисования мелом и маркером, </a:t>
            </a:r>
            <a:r>
              <a:rPr lang="ru-RU" sz="1800" dirty="0" err="1" smtClean="0">
                <a:latin typeface="Georgia" pitchFamily="18" charset="0"/>
              </a:rPr>
              <a:t>фланелеграф</a:t>
            </a:r>
            <a:r>
              <a:rPr lang="ru-RU" sz="1800" dirty="0" smtClean="0">
                <a:latin typeface="Georgia" pitchFamily="18" charset="0"/>
              </a:rPr>
              <a:t>, магнитные планшеты, доска для размещения работ по лепке и строительный материал, детали конструкторов, бумага разных цветов и фактуры, а также природные и бросовые материалы и др.).</a:t>
            </a:r>
          </a:p>
          <a:p>
            <a:pPr algn="just">
              <a:buNone/>
            </a:pPr>
            <a:endParaRPr lang="ru-RU" sz="1800" dirty="0" smtClean="0">
              <a:latin typeface="Georgia" pitchFamily="18" charset="0"/>
            </a:endParaRPr>
          </a:p>
          <a:p>
            <a:pPr algn="just">
              <a:buNone/>
            </a:pPr>
            <a:r>
              <a:rPr lang="ru-RU" sz="1800" dirty="0" smtClean="0">
                <a:latin typeface="Georgia" pitchFamily="18" charset="0"/>
              </a:rPr>
              <a:t>Дошкольная организация должна быть оснащена оборудованием для разнообразных видов детской деятельности в помещении и на участках. В группах должен находиться игровой материал для познавательного развития детей раннего и дошкольного возраста, музыкального развития, для творческой деятельности, для сюжетно-ролевых игр; игрушки и оборудование для игр во время прогулок; оборудование для физического, речевого, познавательного развития; игры, способствующие развитию у детей психических процессов. Созданы условия для совместной и индивидуальной активности детей. </a:t>
            </a:r>
          </a:p>
          <a:p>
            <a:pPr algn="just">
              <a:buNone/>
            </a:pPr>
            <a:r>
              <a:rPr lang="ru-RU" sz="1800" dirty="0" smtClean="0">
                <a:latin typeface="Georgia" pitchFamily="18" charset="0"/>
              </a:rPr>
              <a:t>Предметно-пространственная развивающая среда должна соответствовать возрастным периодам развития ребёнка дошкольного возраста.</a:t>
            </a:r>
            <a:endParaRPr lang="ru-RU" sz="1800" dirty="0">
              <a:latin typeface="Georgia"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7356" y="1785926"/>
            <a:ext cx="6900882" cy="2643206"/>
          </a:xfrm>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r>
              <a:rPr lang="ru-RU" b="1" dirty="0" smtClean="0">
                <a:latin typeface="Georgia" pitchFamily="18" charset="0"/>
              </a:rPr>
              <a:t>Зачем нужна предметно-пространственная среда дошкольнику?</a:t>
            </a:r>
            <a:endParaRPr lang="ru-RU" b="1" dirty="0">
              <a:latin typeface="Georgia"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14480" y="642918"/>
            <a:ext cx="6972320" cy="5483245"/>
          </a:xfrm>
        </p:spPr>
        <p:style>
          <a:lnRef idx="2">
            <a:schemeClr val="accent2"/>
          </a:lnRef>
          <a:fillRef idx="1">
            <a:schemeClr val="lt1"/>
          </a:fillRef>
          <a:effectRef idx="0">
            <a:schemeClr val="accent2"/>
          </a:effectRef>
          <a:fontRef idx="minor">
            <a:schemeClr val="dk1"/>
          </a:fontRef>
        </p:style>
        <p:txBody>
          <a:bodyPr>
            <a:normAutofit/>
          </a:bodyPr>
          <a:lstStyle/>
          <a:p>
            <a:pPr algn="just">
              <a:buFont typeface="Wingdings" pitchFamily="2" charset="2"/>
              <a:buChar char="Ø"/>
            </a:pPr>
            <a:r>
              <a:rPr lang="ru-RU" sz="2400" dirty="0" smtClean="0">
                <a:latin typeface="Georgia" pitchFamily="18" charset="0"/>
              </a:rPr>
              <a:t>Для удовлетворения своих потребностей в определенный момент своего развития.</a:t>
            </a:r>
          </a:p>
          <a:p>
            <a:pPr algn="just">
              <a:buFont typeface="Wingdings" pitchFamily="2" charset="2"/>
              <a:buChar char="Ø"/>
            </a:pPr>
            <a:endParaRPr lang="ru-RU" sz="2400" dirty="0" smtClean="0">
              <a:latin typeface="Georgia" pitchFamily="18" charset="0"/>
            </a:endParaRPr>
          </a:p>
          <a:p>
            <a:pPr algn="just">
              <a:buFont typeface="Wingdings" pitchFamily="2" charset="2"/>
              <a:buChar char="Ø"/>
            </a:pPr>
            <a:r>
              <a:rPr lang="ru-RU" sz="2400" dirty="0" smtClean="0">
                <a:latin typeface="Georgia" pitchFamily="18" charset="0"/>
              </a:rPr>
              <a:t>Деятельность в условиях обогащенной среды позволяет ребенку проявить пытливость, любознательность, познавать окружающий мир без принуждения, стремиться к творческому отображению познанного.</a:t>
            </a:r>
          </a:p>
          <a:p>
            <a:pPr algn="just">
              <a:buFont typeface="Wingdings" pitchFamily="2" charset="2"/>
              <a:buChar char="Ø"/>
            </a:pPr>
            <a:endParaRPr lang="ru-RU" sz="2400" dirty="0" smtClean="0">
              <a:latin typeface="Georgia" pitchFamily="18" charset="0"/>
            </a:endParaRPr>
          </a:p>
          <a:p>
            <a:pPr algn="just">
              <a:buFont typeface="Wingdings" pitchFamily="2" charset="2"/>
              <a:buChar char="Ø"/>
            </a:pPr>
            <a:r>
              <a:rPr lang="ru-RU" sz="2400" dirty="0" smtClean="0">
                <a:latin typeface="Georgia" pitchFamily="18" charset="0"/>
              </a:rPr>
              <a:t>Размеры и организация этого пространства связаны с возрастными особенностями детей.</a:t>
            </a:r>
            <a:endParaRPr lang="ru-RU" sz="2400" dirty="0">
              <a:latin typeface="Georgia" pitchFamily="18" charset="0"/>
            </a:endParaRPr>
          </a:p>
        </p:txBody>
      </p:sp>
    </p:spTree>
  </p:cSld>
  <p:clrMapOvr>
    <a:masterClrMapping/>
  </p:clrMapOvr>
</p:sld>
</file>

<file path=ppt/theme/theme1.xml><?xml version="1.0" encoding="utf-8"?>
<a:theme xmlns:a="http://schemas.openxmlformats.org/drawingml/2006/main" name="Тема Office">
  <a:themeElements>
    <a:clrScheme name="Другая 33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E36C09"/>
      </a:hlink>
      <a:folHlink>
        <a:srgbClr val="E36C09"/>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430</TotalTime>
  <Words>6336</Words>
  <Application>Microsoft Office PowerPoint</Application>
  <PresentationFormat>Экран (4:3)</PresentationFormat>
  <Paragraphs>278</Paragraphs>
  <Slides>70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70</vt:i4>
      </vt:variant>
    </vt:vector>
  </HeadingPairs>
  <TitlesOfParts>
    <vt:vector size="75" baseType="lpstr">
      <vt:lpstr>Arial</vt:lpstr>
      <vt:lpstr>Calibri</vt:lpstr>
      <vt:lpstr>Georgia</vt:lpstr>
      <vt:lpstr>Wingdings</vt:lpstr>
      <vt:lpstr>Тема Office</vt:lpstr>
      <vt:lpstr>РППС образовательной организации для обучения детей в инклюзивной практике.</vt:lpstr>
      <vt:lpstr>Презентация PowerPoint</vt:lpstr>
      <vt:lpstr>Понятие и сущность развивающей среды</vt:lpstr>
      <vt:lpstr>Презентация PowerPoint</vt:lpstr>
      <vt:lpstr>Презентация PowerPoint</vt:lpstr>
      <vt:lpstr>Презентация PowerPoint</vt:lpstr>
      <vt:lpstr>Презентация PowerPoint</vt:lpstr>
      <vt:lpstr>Зачем нужна предметно-пространственная среда дошкольнику?</vt:lpstr>
      <vt:lpstr>Презентация PowerPoint</vt:lpstr>
      <vt:lpstr>Зачем нужна предметно-пространственная среда воспитателю?</vt:lpstr>
      <vt:lpstr>Презентация PowerPoint</vt:lpstr>
      <vt:lpstr>Презентация PowerPoint</vt:lpstr>
      <vt:lpstr>Презентация PowerPoint</vt:lpstr>
      <vt:lpstr>Презентация PowerPoint</vt:lpstr>
      <vt:lpstr>Презентация PowerPoint</vt:lpstr>
      <vt:lpstr>Назначение и цели РППС ДОО</vt:lpstr>
      <vt:lpstr>Презентация PowerPoint</vt:lpstr>
      <vt:lpstr>Презентация PowerPoint</vt:lpstr>
      <vt:lpstr>Презентация PowerPoint</vt:lpstr>
      <vt:lpstr>Нормативные правовые основы конструирования развивающей предметно – пространственной среды в ДОО в соответствии с требованиями ФГОС ДО</vt:lpstr>
      <vt:lpstr>Презентация PowerPoint</vt:lpstr>
      <vt:lpstr>Структура развивающей среды</vt:lpstr>
      <vt:lpstr>Презентация PowerPoint</vt:lpstr>
      <vt:lpstr>Презентация PowerPoint</vt:lpstr>
      <vt:lpstr>Презентация PowerPoint</vt:lpstr>
      <vt:lpstr>Презентация PowerPoint</vt:lpstr>
      <vt:lpstr>Принципы построения развивающей среды  в условиях ДОУ</vt:lpstr>
      <vt:lpstr>Презентация PowerPoint</vt:lpstr>
      <vt:lpstr>Принцип дистанции, позиции при взаимодействии</vt:lpstr>
      <vt:lpstr>Принцип активности</vt:lpstr>
      <vt:lpstr>Принцип стабильности — динамичности развивающей среды</vt:lpstr>
      <vt:lpstr>Принцип эмоциональности среды, индивидуальной комфортности и эмоционального благополучия ребенка и взрослого</vt:lpstr>
      <vt:lpstr>Принцип сочетания привычных и неординарных элементов в эстетической организации среды</vt:lpstr>
      <vt:lpstr>Принцип открытости — закрытости</vt:lpstr>
      <vt:lpstr>Принцип учета половых и возрастных различий детей. </vt:lpstr>
      <vt:lpstr>Требования к развивающей предметно-пространственной среде</vt:lpstr>
      <vt:lpstr>Презентация PowerPoint</vt:lpstr>
      <vt:lpstr>ОСОБЕННОСТИ ОРГАНИЗАЦИИ  РАЗВИВАЮЩЕЙ ПРЕДМЕТНО-ПРОСТРАНСТВЕННОЙ СРЕДЫ  (Детство)</vt:lpstr>
      <vt:lpstr>Презентация PowerPoint</vt:lpstr>
      <vt:lpstr>Презентация PowerPoint</vt:lpstr>
      <vt:lpstr>Презентация PowerPoint</vt:lpstr>
      <vt:lpstr>Презентация PowerPoint</vt:lpstr>
      <vt:lpstr>ОСОБЕННОСТИ ОРГАНИЗАЦИИ  РАЗВИВАЮЩЕЙ ПРЕДМЕТНО-ПРОСТРАНСТВЕННОЙ СРЕДЫ  (ОткрытиЯ)</vt:lpstr>
      <vt:lpstr>Презентация PowerPoint</vt:lpstr>
      <vt:lpstr>Презентация PowerPoint</vt:lpstr>
      <vt:lpstr>Презентация PowerPoint</vt:lpstr>
      <vt:lpstr>Презентация PowerPoint</vt:lpstr>
      <vt:lpstr>Презентация PowerPoint</vt:lpstr>
      <vt:lpstr>ОСОБЕННОСТИ ОРГАНИЗАЦИИ  РАЗВИВАЮЩЕЙ ПРЕДМЕТНО-ПРОСТРАНСТВЕННОЙ СРЕДЫ  (От рождения до школы)</vt:lpstr>
      <vt:lpstr>Основные требования к организации среды</vt:lpstr>
      <vt:lpstr>Основные принципы организации среды</vt:lpstr>
      <vt:lpstr>Презентация PowerPoint</vt:lpstr>
      <vt:lpstr>Презентация PowerPoint</vt:lpstr>
      <vt:lpstr>ОСОБЕННОСТИ ОРГАНИЗАЦИИ  РАЗВИВАЮЩЕЙ ПРЕДМЕТНО-ПРОСТРАНСТВЕННОЙ СРЕДЫ  (Тропинки)</vt:lpstr>
      <vt:lpstr>Презентация PowerPoint</vt:lpstr>
      <vt:lpstr>Презентация PowerPoint</vt:lpstr>
      <vt:lpstr>ОСОБЕННОСТИ ОРГАНИЗАЦИИ  РАЗВИВАЮЩЕЙ ПРЕДМЕТНО-ПРОСТРАНСТВЕННОЙ СРЕДЫ  (Разноцветная планета)</vt:lpstr>
      <vt:lpstr>Презентация PowerPoint</vt:lpstr>
      <vt:lpstr>Презентация PowerPoint</vt:lpstr>
      <vt:lpstr>Презентация PowerPoint</vt:lpstr>
      <vt:lpstr>Презентация PowerPoint</vt:lpstr>
      <vt:lpstr>Презентация PowerPoint</vt:lpstr>
      <vt:lpstr>ОСОБЕННОСТИ ОРГАНИЗАЦИИ  РАЗВИВАЮЩЕЙ ПРЕДМЕТНО-ПРОСТРАНСТВЕННОЙ СРЕДЫ   (Радуга)</vt:lpstr>
      <vt:lpstr>ОСОБЕННОСТИ ОРГАНИЗАЦИИ  РАЗВИВАЮЩЕЙ ПРЕДМЕТНО-ПРОСТРАНСТВЕННОЙ СРЕДЫ  (Успех)</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презентации</dc:title>
  <dc:creator>User</dc:creator>
  <cp:lastModifiedBy>Default User</cp:lastModifiedBy>
  <cp:revision>88</cp:revision>
  <dcterms:created xsi:type="dcterms:W3CDTF">2015-05-03T06:58:13Z</dcterms:created>
  <dcterms:modified xsi:type="dcterms:W3CDTF">2022-01-20T13:52:19Z</dcterms:modified>
</cp:coreProperties>
</file>