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5" r:id="rId12"/>
    <p:sldId id="267" r:id="rId13"/>
    <p:sldId id="268" r:id="rId14"/>
    <p:sldId id="269" r:id="rId15"/>
    <p:sldId id="270" r:id="rId16"/>
    <p:sldId id="265" r:id="rId17"/>
    <p:sldId id="271" r:id="rId18"/>
    <p:sldId id="272" r:id="rId19"/>
    <p:sldId id="274" r:id="rId20"/>
    <p:sldId id="273" r:id="rId21"/>
    <p:sldId id="276" r:id="rId22"/>
  </p:sldIdLst>
  <p:sldSz cx="9144000" cy="6858000" type="screen4x3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685F2-4FC1-43A6-97B6-BCE4271BA51D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7573-E0CE-4384-A8C3-E65F5E71ED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1021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685F2-4FC1-43A6-97B6-BCE4271BA51D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7573-E0CE-4384-A8C3-E65F5E71ED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4261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685F2-4FC1-43A6-97B6-BCE4271BA51D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7573-E0CE-4384-A8C3-E65F5E71ED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4698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685F2-4FC1-43A6-97B6-BCE4271BA51D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7573-E0CE-4384-A8C3-E65F5E71ED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550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685F2-4FC1-43A6-97B6-BCE4271BA51D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7573-E0CE-4384-A8C3-E65F5E71ED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7869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685F2-4FC1-43A6-97B6-BCE4271BA51D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7573-E0CE-4384-A8C3-E65F5E71ED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6511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685F2-4FC1-43A6-97B6-BCE4271BA51D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7573-E0CE-4384-A8C3-E65F5E71ED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9579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685F2-4FC1-43A6-97B6-BCE4271BA51D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7573-E0CE-4384-A8C3-E65F5E71ED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9443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685F2-4FC1-43A6-97B6-BCE4271BA51D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7573-E0CE-4384-A8C3-E65F5E71ED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6095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685F2-4FC1-43A6-97B6-BCE4271BA51D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7573-E0CE-4384-A8C3-E65F5E71ED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7413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685F2-4FC1-43A6-97B6-BCE4271BA51D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77573-E0CE-4384-A8C3-E65F5E71ED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8504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685F2-4FC1-43A6-97B6-BCE4271BA51D}" type="datetimeFigureOut">
              <a:rPr lang="ru-RU" smtClean="0"/>
              <a:pPr/>
              <a:t>15.05.2023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77573-E0CE-4384-A8C3-E65F5E71ED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7212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&#1054;&#1092;&#1090;&#1072;&#1083;&#1100;&#1084;&#1086;&#1090;&#1088;&#1077;&#1085;&#1072;&#1078;&#1077;&#1088;.pptx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2022-2023%20&#1091;.&#1075;\&#1086;&#1090;&#1082;&#1088;&#1099;&#1090;&#1099;&#1081;%20&#1091;&#1088;&#1086;&#1082;\Zapis_1_-_Boj_chasov_Nevyanskoj_bashni_(Gybka.com).mp3" TargetMode="Externa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060848"/>
            <a:ext cx="8424936" cy="237626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«Знаешь – говори,</a:t>
            </a:r>
            <a:b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 а не знаешь – слушай!» </a:t>
            </a:r>
            <a:endParaRPr lang="ru-RU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0482" name="AutoShape 2" descr="C:\Users\Home\Desktop\%D0%BC%D0%B0%D1%82%D0%B5%D1%80%D0%B8%D0%B0%D0%BB%D1%8B %D0%BA %D0%BE%D1%82%D0%BA%D1%80%D1%8B%D1%82%D0%BE%D0%BC%D1%83 %D1%83%D1%80%D0%BE%D0%BA%D1%83 %D0%BA%D0%BE%D0%BD%D0%BA%D1%83%D1%80%D1%81%D0%B0 %D0%9F%D1%80%D0%B8%D0%B7%D0%B2%D0%B0%D0%BD%D0%B8%D0%B5\g2kyHsuBAd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625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Ошибки: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5400" dirty="0" smtClean="0"/>
              <a:t> </a:t>
            </a:r>
            <a:r>
              <a:rPr lang="ru-RU" sz="5400" b="1" dirty="0" smtClean="0">
                <a:solidFill>
                  <a:srgbClr val="0070C0"/>
                </a:solidFill>
                <a:latin typeface="Monotype Corsiva" pitchFamily="66" charset="0"/>
              </a:rPr>
              <a:t>пропущен 0 в десятках</a:t>
            </a:r>
          </a:p>
          <a:p>
            <a:pPr>
              <a:buFont typeface="Wingdings" pitchFamily="2" charset="2"/>
              <a:buChar char="q"/>
            </a:pPr>
            <a:r>
              <a:rPr lang="ru-RU" sz="5400" b="1" dirty="0" smtClean="0">
                <a:solidFill>
                  <a:srgbClr val="0070C0"/>
                </a:solidFill>
                <a:latin typeface="Monotype Corsiva" pitchFamily="66" charset="0"/>
              </a:rPr>
              <a:t> в ответе четырехзначное число с 0 на конце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229600" cy="1143000"/>
          </a:xfrm>
        </p:spPr>
        <p:txBody>
          <a:bodyPr/>
          <a:lstStyle/>
          <a:p>
            <a:r>
              <a:rPr lang="ru-RU" dirty="0" err="1" smtClean="0">
                <a:solidFill>
                  <a:schemeClr val="tx2"/>
                </a:solidFill>
                <a:latin typeface="Arial Black" pitchFamily="34" charset="0"/>
                <a:hlinkClick r:id="rId2" action="ppaction://hlinkpres?slideindex=1&amp;slidetitle="/>
              </a:rPr>
              <a:t>Физминутка</a:t>
            </a:r>
            <a:r>
              <a:rPr lang="ru-RU" dirty="0" smtClean="0">
                <a:solidFill>
                  <a:schemeClr val="tx2"/>
                </a:solidFill>
                <a:latin typeface="Arial Black" pitchFamily="34" charset="0"/>
                <a:hlinkClick r:id="rId2" action="ppaction://hlinkpres?slideindex=1&amp;slidetitle="/>
              </a:rPr>
              <a:t> для глаз</a:t>
            </a:r>
            <a:endParaRPr lang="ru-RU" dirty="0">
              <a:solidFill>
                <a:schemeClr val="tx2"/>
              </a:solidFill>
              <a:latin typeface="Arial Black" pitchFamily="34" charset="0"/>
            </a:endParaRPr>
          </a:p>
        </p:txBody>
      </p:sp>
      <p:pic>
        <p:nvPicPr>
          <p:cNvPr id="2052" name="Picture 4" descr="https://gas-kvas.com/uploads/posts/2023-02/1676372068_gas-kvas-com-p-detskii-risunok-solnishko-kartinki-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412776"/>
            <a:ext cx="6752457" cy="48368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latin typeface="Arial Black" pitchFamily="34" charset="0"/>
              </a:rPr>
              <a:t>Лаборатория </a:t>
            </a:r>
            <a:br>
              <a:rPr lang="ru-RU" sz="4000" dirty="0" smtClean="0">
                <a:latin typeface="Arial Black" pitchFamily="34" charset="0"/>
              </a:rPr>
            </a:br>
            <a:r>
              <a:rPr lang="ru-RU" sz="4000" dirty="0" smtClean="0">
                <a:latin typeface="Arial Black" pitchFamily="34" charset="0"/>
              </a:rPr>
              <a:t>(«пробирной горн»)</a:t>
            </a:r>
            <a:endParaRPr lang="ru-RU" sz="4000" dirty="0">
              <a:latin typeface="Arial Black" pitchFamily="34" charset="0"/>
            </a:endParaRPr>
          </a:p>
        </p:txBody>
      </p:sp>
      <p:pic>
        <p:nvPicPr>
          <p:cNvPr id="4" name="Содержимое 3" descr="Лаборатория, она же «пробирной горн» в Невьянской башне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2"/>
            <a:ext cx="4464496" cy="41764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436096" y="1700808"/>
            <a:ext cx="345638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третьем этаже башни расположилась лаборатория. В ней проводились исследования качества железа, которое изготавливалось на заводах. Там же исследовали различные свойства руды и металлов, производили различные опыты и даже отчасти плавили металл. Тогда эта лаборатория называлась «пробирный горн».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Arial Black" pitchFamily="34" charset="0"/>
              </a:rPr>
              <a:t>Ответ: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1) 30*30=900-вагонов в месяц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2) 9000000:900=10000-снарядов в одном вагоне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Ответ: 10 000 снарядов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Arial Black" pitchFamily="34" charset="0"/>
              </a:rPr>
              <a:t>Слуховая комната</a:t>
            </a:r>
            <a:endParaRPr lang="ru-RU" sz="4000" dirty="0">
              <a:latin typeface="Arial Black" pitchFamily="34" charset="0"/>
            </a:endParaRPr>
          </a:p>
        </p:txBody>
      </p:sp>
      <p:pic>
        <p:nvPicPr>
          <p:cNvPr id="4" name="Содержимое 3" descr="https://i.ekmap.ru/7/5/6/6/thumbs/960_1440_fixw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56792"/>
            <a:ext cx="3384376" cy="45259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72000" y="1340768"/>
            <a:ext cx="417646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Единственный объект, который сложно показать на фото. По сути это просто большая комната с белыми стенами. Но за счет уникальной конструкции потолка, она стала слуховой комнатой. Как это работает? Рассказываю. Один собеседник должен встать в угол комнаты, а второй – в противоположный. После этого, повернувшись к стене, можно начинать общение. Собеседник, стоящий в противоположном углу комнаты (ее общая площадь, кстати, более 30 квадратных метров) будет слышать вас так, словно вы стоите рядом. И вы будете также слышать своего собеседника. А люди, находящиеся в центре комнаты – не будут слышать о чем вы общаетесь.</a:t>
            </a:r>
          </a:p>
          <a:p>
            <a:r>
              <a:rPr lang="ru-RU" sz="1600" dirty="0" smtClean="0"/>
              <a:t>Такой эффект достигается за счет особой конструкции потолка. Одновременно общаться в этой комнате могут четыре человека.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Ответ: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4800" b="1" dirty="0" smtClean="0"/>
          </a:p>
          <a:p>
            <a:r>
              <a:rPr lang="ru-RU" sz="4800" b="1" dirty="0" smtClean="0">
                <a:solidFill>
                  <a:srgbClr val="0070C0"/>
                </a:solidFill>
              </a:rPr>
              <a:t>40350:581=69 (ост.271)</a:t>
            </a:r>
          </a:p>
          <a:p>
            <a:pPr algn="ctr">
              <a:buNone/>
            </a:pPr>
            <a:endParaRPr lang="ru-RU" b="1" i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0070C0"/>
                </a:solidFill>
                <a:latin typeface="Monotype Corsiva" pitchFamily="66" charset="0"/>
              </a:rPr>
              <a:t>Ответ: приблизительно в 69 раз больше население </a:t>
            </a:r>
            <a:r>
              <a:rPr lang="ru-RU" b="1" i="1" dirty="0" err="1" smtClean="0">
                <a:solidFill>
                  <a:srgbClr val="0070C0"/>
                </a:solidFill>
                <a:latin typeface="Monotype Corsiva" pitchFamily="66" charset="0"/>
              </a:rPr>
              <a:t>Невьянского</a:t>
            </a:r>
            <a:r>
              <a:rPr lang="ru-RU" b="1" i="1" dirty="0" smtClean="0">
                <a:solidFill>
                  <a:srgbClr val="0070C0"/>
                </a:solidFill>
                <a:latin typeface="Monotype Corsiva" pitchFamily="66" charset="0"/>
              </a:rPr>
              <a:t> района, чем села Конево</a:t>
            </a:r>
            <a:endParaRPr lang="ru-RU" b="1" i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err="1" smtClean="0">
                <a:latin typeface="Arial Black" pitchFamily="34" charset="0"/>
              </a:rPr>
              <a:t>Невьянские</a:t>
            </a:r>
            <a:r>
              <a:rPr lang="ru-RU" sz="4000" dirty="0" smtClean="0">
                <a:latin typeface="Arial Black" pitchFamily="34" charset="0"/>
              </a:rPr>
              <a:t> куранты</a:t>
            </a:r>
            <a:endParaRPr lang="ru-RU" sz="4000" dirty="0">
              <a:latin typeface="Arial Black" pitchFamily="34" charset="0"/>
            </a:endParaRPr>
          </a:p>
        </p:txBody>
      </p:sp>
      <p:pic>
        <p:nvPicPr>
          <p:cNvPr id="4" name="Содержимое 3" descr="Часовой механизм и музыкальный вал. От посетителей они прикрыты стеклянной перегородко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00808"/>
            <a:ext cx="4032448" cy="424847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508104" y="1700808"/>
            <a:ext cx="363589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Наконец, поднимаемся на седьмой этаж, которые расположены уже в одном из восьмигранных ярусов башни. Здесь как раз можно увидеть сам часовой механизм, а также музыкальный вал, на котором видны больше 2 тысяч шпеньков. Именно они и издают музыку, которую слышат жители Невьянска восемь раз в сутки. Здесь же можно прочитать подробную информацию о курантах и увидеть часовые стрелки с внутренней стороны.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Ответ: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628800"/>
            <a:ext cx="7499176" cy="4497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>
                <a:solidFill>
                  <a:srgbClr val="0070C0"/>
                </a:solidFill>
              </a:rPr>
              <a:t>1) 607</a:t>
            </a:r>
          </a:p>
          <a:p>
            <a:pPr>
              <a:buNone/>
            </a:pPr>
            <a:r>
              <a:rPr lang="ru-RU" sz="5400" b="1" dirty="0" smtClean="0">
                <a:solidFill>
                  <a:srgbClr val="0070C0"/>
                </a:solidFill>
              </a:rPr>
              <a:t>2) 507</a:t>
            </a:r>
          </a:p>
          <a:p>
            <a:pPr>
              <a:buNone/>
            </a:pPr>
            <a:r>
              <a:rPr lang="ru-RU" sz="5400" b="1" dirty="0" smtClean="0">
                <a:solidFill>
                  <a:srgbClr val="0070C0"/>
                </a:solidFill>
              </a:rPr>
              <a:t>3) 100</a:t>
            </a:r>
            <a:endParaRPr lang="ru-RU" sz="5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Колокольня и 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смотровая площадка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4" name="Содержимое 3" descr="Колокола на Невьянской башне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628800"/>
            <a:ext cx="3888432" cy="46085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4048" y="1700808"/>
            <a:ext cx="38164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И, наконец, самая долгожданная часть экскурсии. Здесь на одном ярусе объединены сразу два интересных элемента – колокола и смотровая площадка. Давайте посмотрим на колокола.</a:t>
            </a:r>
          </a:p>
          <a:p>
            <a:r>
              <a:rPr lang="ru-RU" dirty="0" smtClean="0"/>
              <a:t>Они, также как и часы, изготовлены в Англии. </a:t>
            </a:r>
            <a:endParaRPr lang="ru-RU" dirty="0"/>
          </a:p>
        </p:txBody>
      </p:sp>
      <p:pic>
        <p:nvPicPr>
          <p:cNvPr id="7" name="Zapis_1_-_Boj_chasov_Nevyanskoj_bashni_(Gybka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148064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82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906072" cy="1431032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Алгоритм 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«Деление многозначного числа на двузначные и трехзначные числа»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412776"/>
            <a:ext cx="8064896" cy="4995936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AutoNum type="arabicPeriod"/>
            </a:pPr>
            <a:r>
              <a:rPr lang="ru-RU" b="1" i="1" dirty="0" smtClean="0">
                <a:solidFill>
                  <a:srgbClr val="0070C0"/>
                </a:solidFill>
                <a:latin typeface="Monotype Corsiva" pitchFamily="66" charset="0"/>
              </a:rPr>
              <a:t>Выделить первое неполное делимое;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rgbClr val="0070C0"/>
                </a:solidFill>
                <a:latin typeface="Monotype Corsiva" pitchFamily="66" charset="0"/>
              </a:rPr>
              <a:t>Определить количество цифр в частном;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rgbClr val="0070C0"/>
                </a:solidFill>
                <a:latin typeface="Monotype Corsiva" pitchFamily="66" charset="0"/>
              </a:rPr>
              <a:t>Подобрать первую (пробную) цифру в частном;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rgbClr val="0070C0"/>
                </a:solidFill>
                <a:latin typeface="Monotype Corsiva" pitchFamily="66" charset="0"/>
              </a:rPr>
              <a:t>Проверить умножением правильность подбора цифры;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rgbClr val="0070C0"/>
                </a:solidFill>
                <a:latin typeface="Monotype Corsiva" pitchFamily="66" charset="0"/>
              </a:rPr>
              <a:t>Написать цифру в частном;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rgbClr val="0070C0"/>
                </a:solidFill>
                <a:latin typeface="Monotype Corsiva" pitchFamily="66" charset="0"/>
              </a:rPr>
              <a:t>Вычислить первое неполное делимое;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rgbClr val="0070C0"/>
                </a:solidFill>
                <a:latin typeface="Monotype Corsiva" pitchFamily="66" charset="0"/>
              </a:rPr>
              <a:t>Вычислить остаток;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rgbClr val="0070C0"/>
                </a:solidFill>
                <a:latin typeface="Monotype Corsiva" pitchFamily="66" charset="0"/>
              </a:rPr>
              <a:t>Сравнить остаток с делителем (остаток всегда меньше делителя);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rgbClr val="0070C0"/>
                </a:solidFill>
                <a:latin typeface="Monotype Corsiva" pitchFamily="66" charset="0"/>
              </a:rPr>
              <a:t>Сформировать второе неполное делимое;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rgbClr val="0070C0"/>
                </a:solidFill>
                <a:latin typeface="Monotype Corsiva" pitchFamily="66" charset="0"/>
              </a:rPr>
              <a:t>Подобрать вторую (пробную) цифру в частном;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rgbClr val="0070C0"/>
                </a:solidFill>
                <a:latin typeface="Monotype Corsiva" pitchFamily="66" charset="0"/>
              </a:rPr>
              <a:t>Следовать алгоритму до полного деления многозначного числа;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</a:rPr>
              <a:t>Если, после формирования неполного делимого, получается число меньше делителя , то в частное ставится «0»;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</a:rPr>
              <a:t>Если деление закончилось, а на конце делителя остаются нули, то они переносятся в частное.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Разгадай ребус. 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Определи тему урока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s://cf3.ppt-online.org/files3/slide/z/ZTAxsrOHCEcbUozmSwKjMGalJtVeudvP2yn608/slide-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00808"/>
            <a:ext cx="338437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Рисунок 4" descr="https://fs.znanio.ru/8c0997/45/67/46900eb2eeca1eb19b7650015098b87c7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4149080"/>
            <a:ext cx="612068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050" name="AutoShape 2" descr="J:\%D0%BC%D0%B0%D1%82%D0%B5%D1%80%D0%B8%D0%B0%D0%BB%D1%8B %D0%BA %D0%BE%D1%82%D0%BA%D1%80%D1%8B%D1%82%D0%BE%D0%BC%D1%83 %D1%83%D1%80%D0%BE%D0%BA%D1%83 %D0%BA%D0%BE%D0%BD%D0%BA%D1%83%D1%80%D1%81%D0%B0 %D0%9F%D1%80%D0%B8%D0%B7%D0%B2%D0%B0%D0%BD%D0%B8%D0%B5\%D0%BA%D0%B0%D1%80%D1%82%D0%B8%D0%BD%D0%BA%D0%B8_%D0%9D%D0%B5%D0%B2%D1%8C%D1%8F%D0%BD%D1%81%D0%BA%D0%B0%D1%8F %D0%B1%D0%B0%D1%88%D0%BD%D1%8F\b644670f8d5f88b200279dc30832f5f5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J:\%D0%BC%D0%B0%D1%82%D0%B5%D1%80%D0%B8%D0%B0%D0%BB%D1%8B %D0%BA %D0%BE%D1%82%D0%BA%D1%80%D1%8B%D1%82%D0%BE%D0%BC%D1%83 %D1%83%D1%80%D0%BE%D0%BA%D1%83 %D0%BA%D0%BE%D0%BD%D0%BA%D1%83%D1%80%D1%81%D0%B0 %D0%9F%D1%80%D0%B8%D0%B7%D0%B2%D0%B0%D0%BD%D0%B8%D0%B5\%D0%BA%D0%B0%D1%80%D1%82%D0%B8%D0%BD%D0%BA%D0%B8_%D0%9D%D0%B5%D0%B2%D1%8C%D1%8F%D0%BD%D1%81%D0%BA%D0%B0%D1%8F %D0%B1%D0%B0%D1%88%D0%BD%D1%8F\b644670f8d5f88b200279dc30832f5f5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J:\%D0%BC%D0%B0%D1%82%D0%B5%D1%80%D0%B8%D0%B0%D0%BB%D1%8B %D0%BA %D0%BE%D1%82%D0%BA%D1%80%D1%8B%D1%82%D0%BE%D0%BC%D1%83 %D1%83%D1%80%D0%BE%D0%BA%D1%83 %D0%BA%D0%BE%D0%BD%D0%BA%D1%83%D1%80%D1%81%D0%B0 %D0%9F%D1%80%D0%B8%D0%B7%D0%B2%D0%B0%D0%BD%D0%B8%D0%B5\%D0%BA%D0%B0%D1%80%D1%82%D0%B8%D0%BD%D0%BA%D0%B8_%D0%9D%D0%B5%D0%B2%D1%8C%D1%8F%D0%BD%D1%81%D0%BA%D0%B0%D1%8F %D0%B1%D0%B0%D1%88%D0%BD%D1%8F\b644670f8d5f88b200279dc30832f5f5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s://xn----8sbanwvcjzh9e.xn--p1ai/800/600/http/images.myshared.ru/6/597325/slide_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628800"/>
            <a:ext cx="3168286" cy="237621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xmlns="" val="152549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3322712" cy="1138138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Arial Black" pitchFamily="34" charset="0"/>
              </a:rPr>
              <a:t>Рефлексия</a:t>
            </a:r>
            <a:endParaRPr lang="ru-RU" sz="4000" dirty="0">
              <a:latin typeface="Arial Black" pitchFamily="34" charset="0"/>
            </a:endParaRPr>
          </a:p>
        </p:txBody>
      </p:sp>
      <p:pic>
        <p:nvPicPr>
          <p:cNvPr id="1026" name="Picture 2" descr="C:\Users\Home\Desktop\материалы к открытому уроку конкурса Призвание\картинки_Невьянская башня\радуга для рефлексии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204864"/>
            <a:ext cx="6912768" cy="39032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652120" y="116632"/>
            <a:ext cx="38164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latin typeface="Arial Black" pitchFamily="34" charset="0"/>
              </a:rPr>
              <a:t> Теперь я могу…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latin typeface="Arial Black" pitchFamily="34" charset="0"/>
              </a:rPr>
              <a:t> Я научился…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latin typeface="Arial Black" pitchFamily="34" charset="0"/>
              </a:rPr>
              <a:t> Было трудно…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latin typeface="Arial Black" pitchFamily="34" charset="0"/>
              </a:rPr>
              <a:t> У меня получилось…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latin typeface="Arial Black" pitchFamily="34" charset="0"/>
              </a:rPr>
              <a:t> Было интересно…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latin typeface="Arial Black" pitchFamily="34" charset="0"/>
              </a:rPr>
              <a:t> Меня удивило…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 smtClean="0">
                <a:latin typeface="Arial Black" pitchFamily="34" charset="0"/>
              </a:rPr>
              <a:t> Сегодня я узнал…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620688"/>
            <a:ext cx="7632848" cy="1107996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урок!</a:t>
            </a:r>
            <a:endParaRPr lang="ru-RU" sz="66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3794" name="Picture 2" descr="C:\Users\Home\Desktop\1398675296_bing1b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844824"/>
            <a:ext cx="4161482" cy="41614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Тема урока: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0070C0"/>
                </a:solidFill>
                <a:latin typeface="Monotype Corsiva" pitchFamily="66" charset="0"/>
              </a:rPr>
              <a:t>« Деление многозначных чисел на двузначные и трехзначные числа.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0070C0"/>
                </a:solidFill>
                <a:latin typeface="Monotype Corsiva" pitchFamily="66" charset="0"/>
              </a:rPr>
              <a:t>Обобщение»</a:t>
            </a:r>
            <a:endParaRPr lang="ru-RU" sz="60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Сформулируйте задачи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988840"/>
            <a:ext cx="7571184" cy="417646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400" b="1" dirty="0" smtClean="0">
                <a:solidFill>
                  <a:srgbClr val="0070C0"/>
                </a:solidFill>
                <a:latin typeface="Monotype Corsiva" pitchFamily="66" charset="0"/>
              </a:rPr>
              <a:t>Повторим…</a:t>
            </a:r>
          </a:p>
          <a:p>
            <a:pPr>
              <a:buFont typeface="Wingdings" pitchFamily="2" charset="2"/>
              <a:buChar char="q"/>
            </a:pPr>
            <a:r>
              <a:rPr lang="ru-RU" sz="4400" b="1" dirty="0" smtClean="0">
                <a:solidFill>
                  <a:srgbClr val="0070C0"/>
                </a:solidFill>
                <a:latin typeface="Monotype Corsiva" pitchFamily="66" charset="0"/>
              </a:rPr>
              <a:t> Проверим…</a:t>
            </a:r>
          </a:p>
          <a:p>
            <a:pPr>
              <a:buFont typeface="Wingdings" pitchFamily="2" charset="2"/>
              <a:buChar char="q"/>
            </a:pPr>
            <a:r>
              <a:rPr lang="ru-RU" sz="4400" b="1" dirty="0" smtClean="0">
                <a:solidFill>
                  <a:srgbClr val="0070C0"/>
                </a:solidFill>
                <a:latin typeface="Monotype Corsiva" pitchFamily="66" charset="0"/>
              </a:rPr>
              <a:t> Обобщим… </a:t>
            </a:r>
          </a:p>
          <a:p>
            <a:pPr>
              <a:buFont typeface="Wingdings" pitchFamily="2" charset="2"/>
              <a:buChar char="q"/>
            </a:pPr>
            <a:r>
              <a:rPr lang="ru-RU" sz="4400" b="1" dirty="0" smtClean="0">
                <a:solidFill>
                  <a:srgbClr val="0070C0"/>
                </a:solidFill>
                <a:latin typeface="Monotype Corsiva" pitchFamily="66" charset="0"/>
              </a:rPr>
              <a:t> Закрепим…</a:t>
            </a:r>
            <a:endParaRPr lang="ru-RU" sz="44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бщий вид на Невьянскую башню, ворота и здание музея (красное). Здесь и далее все фото в статье сделаны лично автором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60648"/>
            <a:ext cx="5904656" cy="475252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Содержимое 4" descr="https://i.ekmap.ru/7/5/0/1/thumbs/960_640_fixw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636912"/>
            <a:ext cx="4824536" cy="381642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084168" y="5157192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  <a:latin typeface="Monotype Corsiva" pitchFamily="66" charset="0"/>
              </a:rPr>
              <a:t>Невьянская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 наклонная башня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(современный вид)</a:t>
            </a:r>
            <a:endParaRPr lang="ru-RU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1844824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Портрет </a:t>
            </a:r>
            <a:r>
              <a:rPr lang="ru-RU" b="1" dirty="0" err="1" smtClean="0">
                <a:solidFill>
                  <a:srgbClr val="002060"/>
                </a:solidFill>
                <a:latin typeface="Monotype Corsiva" pitchFamily="66" charset="0"/>
              </a:rPr>
              <a:t>Акинфия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 Демидова</a:t>
            </a:r>
            <a:endParaRPr lang="ru-RU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Правила работы в группе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600200"/>
            <a:ext cx="7499176" cy="4637112"/>
          </a:xfrm>
        </p:spPr>
        <p:txBody>
          <a:bodyPr>
            <a:normAutofit fontScale="92500"/>
          </a:bodyPr>
          <a:lstStyle/>
          <a:p>
            <a:pPr lvl="0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 Слушай, что говорят другие.</a:t>
            </a:r>
          </a:p>
          <a:p>
            <a:pPr lvl="0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 Делай выводы об услышанном, задавай вопросы.</a:t>
            </a:r>
          </a:p>
          <a:p>
            <a:pPr lvl="0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 Говори спокойно ясно, только по делу.</a:t>
            </a:r>
          </a:p>
          <a:p>
            <a:pPr lvl="0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 Анализируй свою деятельность, вовремя корректируй недостатки.</a:t>
            </a:r>
          </a:p>
          <a:p>
            <a:pPr lvl="0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 Помогай товарищам, если они об этом просят.</a:t>
            </a:r>
          </a:p>
          <a:p>
            <a:pPr lvl="0"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70C0"/>
                </a:solidFill>
                <a:latin typeface="Monotype Corsiva" pitchFamily="66" charset="0"/>
              </a:rPr>
              <a:t> Точно выполняй возложенную на тебя роль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Подвал башни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4" name="Содержимое 3" descr="Акинфий Демидов пришел посмотреть, как чеканятся монеты в подвале Невьянской башн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9"/>
            <a:ext cx="3960440" cy="3744416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364088" y="1268760"/>
            <a:ext cx="35283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Согласно легенде, А. Демидов наладил в башне чеканку собственных монет. Через некоторое время в Петербурге (который тогда был столицей Российской Империи) узнали о нелегальной деятельности Демидова и направили на Урал срочную проверку. Однако информация о ревизорах дошла до </a:t>
            </a:r>
            <a:r>
              <a:rPr lang="ru-RU" sz="1600" dirty="0" err="1" smtClean="0"/>
              <a:t>Акинфия</a:t>
            </a:r>
            <a:r>
              <a:rPr lang="ru-RU" sz="1600" dirty="0" smtClean="0"/>
              <a:t> раньше, чем контролеры из столицы успели доехать до Невьянска. Было принято решение, уничтожить все улики, свидетельствующие о нелегальной чеканке монет. А для этого – затопить подвал вместе с рабочими и всем оборудованием для изготовления денег…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Ответы: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sz="11000" b="1" dirty="0" smtClean="0">
                <a:solidFill>
                  <a:srgbClr val="0070C0"/>
                </a:solidFill>
              </a:rPr>
              <a:t> 4 </a:t>
            </a:r>
          </a:p>
          <a:p>
            <a:pPr>
              <a:buFont typeface="Wingdings" pitchFamily="2" charset="2"/>
              <a:buChar char="q"/>
            </a:pPr>
            <a:r>
              <a:rPr lang="ru-RU" sz="11000" b="1" dirty="0" smtClean="0">
                <a:solidFill>
                  <a:srgbClr val="0070C0"/>
                </a:solidFill>
              </a:rPr>
              <a:t> 81 кв.м.</a:t>
            </a:r>
          </a:p>
          <a:p>
            <a:pPr>
              <a:buFont typeface="Wingdings" pitchFamily="2" charset="2"/>
              <a:buChar char="q"/>
            </a:pPr>
            <a:r>
              <a:rPr lang="ru-RU" sz="11000" b="1" dirty="0" smtClean="0">
                <a:solidFill>
                  <a:srgbClr val="0070C0"/>
                </a:solidFill>
              </a:rPr>
              <a:t> 96 кг</a:t>
            </a:r>
          </a:p>
          <a:p>
            <a:pPr>
              <a:buFont typeface="Wingdings" pitchFamily="2" charset="2"/>
              <a:buChar char="q"/>
            </a:pPr>
            <a:r>
              <a:rPr lang="ru-RU" sz="11000" b="1" dirty="0" smtClean="0">
                <a:solidFill>
                  <a:srgbClr val="0070C0"/>
                </a:solidFill>
              </a:rPr>
              <a:t> 25000 г.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Рабочий кабинет 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А. Демидова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84168" y="1772816"/>
            <a:ext cx="2736304" cy="2376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втором этаже воссоздан рабочий кабинет </a:t>
            </a:r>
            <a:r>
              <a:rPr lang="ru-RU" dirty="0" err="1" smtClean="0"/>
              <a:t>Акинфия</a:t>
            </a:r>
            <a:r>
              <a:rPr lang="ru-RU" dirty="0" smtClean="0"/>
              <a:t> Демидова, а также расположилась экспозиция различных архивных документов и фото.</a:t>
            </a:r>
            <a:endParaRPr lang="ru-RU" dirty="0"/>
          </a:p>
        </p:txBody>
      </p:sp>
      <p:pic>
        <p:nvPicPr>
          <p:cNvPr id="5" name="Содержимое 4" descr="Детально воссозданный рабочий кабинет Акинфия Демидов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00808"/>
            <a:ext cx="4680520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acffe9314575c4f8cfcb7fa39585ef9e1b6b9f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723</Words>
  <Application>Microsoft Office PowerPoint</Application>
  <PresentationFormat>Экран (4:3)</PresentationFormat>
  <Paragraphs>81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«Знаешь – говори,  а не знаешь – слушай!» </vt:lpstr>
      <vt:lpstr>Разгадай ребус.  Определи тему урока</vt:lpstr>
      <vt:lpstr>Тема урока:</vt:lpstr>
      <vt:lpstr>Сформулируйте задачи</vt:lpstr>
      <vt:lpstr>Слайд 5</vt:lpstr>
      <vt:lpstr>Правила работы в группе</vt:lpstr>
      <vt:lpstr>Подвал башни</vt:lpstr>
      <vt:lpstr>Ответы:</vt:lpstr>
      <vt:lpstr>Рабочий кабинет  А. Демидова</vt:lpstr>
      <vt:lpstr>Ошибки:</vt:lpstr>
      <vt:lpstr>Физминутка для глаз</vt:lpstr>
      <vt:lpstr>Лаборатория  («пробирной горн»)</vt:lpstr>
      <vt:lpstr>Ответ:</vt:lpstr>
      <vt:lpstr>Слуховая комната</vt:lpstr>
      <vt:lpstr>Ответ:</vt:lpstr>
      <vt:lpstr>Невьянские куранты</vt:lpstr>
      <vt:lpstr>Ответ:</vt:lpstr>
      <vt:lpstr>Колокольня и  смотровая площадка</vt:lpstr>
      <vt:lpstr>Алгоритм  «Деление многозначного числа на двузначные и трехзначные числа»</vt:lpstr>
      <vt:lpstr>Рефлексия</vt:lpstr>
      <vt:lpstr>Слайд 21</vt:lpstr>
    </vt:vector>
  </TitlesOfParts>
  <Company>presentation-creation.ru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</dc:title>
  <dc:creator>obstinate</dc:creator>
  <dc:description>Шаблон презентации с сайта http://presentation-creation.ru/</dc:description>
  <cp:lastModifiedBy>ученик_5</cp:lastModifiedBy>
  <cp:revision>56</cp:revision>
  <dcterms:created xsi:type="dcterms:W3CDTF">2018-02-18T07:50:05Z</dcterms:created>
  <dcterms:modified xsi:type="dcterms:W3CDTF">2023-05-15T05:14:41Z</dcterms:modified>
</cp:coreProperties>
</file>