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4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5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2" r:id="rId31"/>
    <p:sldId id="293" r:id="rId32"/>
    <p:sldId id="294" r:id="rId33"/>
    <p:sldId id="295" r:id="rId34"/>
    <p:sldId id="296" r:id="rId35"/>
    <p:sldId id="297" r:id="rId36"/>
    <p:sldId id="298" r:id="rId37"/>
    <p:sldId id="299" r:id="rId38"/>
    <p:sldId id="300" r:id="rId39"/>
    <p:sldId id="301" r:id="rId40"/>
    <p:sldId id="302" r:id="rId41"/>
    <p:sldId id="303" r:id="rId42"/>
    <p:sldId id="304" r:id="rId43"/>
    <p:sldId id="305" r:id="rId44"/>
    <p:sldId id="306" r:id="rId45"/>
    <p:sldId id="307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709" autoAdjust="0"/>
  </p:normalViewPr>
  <p:slideViewPr>
    <p:cSldViewPr>
      <p:cViewPr varScale="1">
        <p:scale>
          <a:sx n="65" d="100"/>
          <a:sy n="65" d="100"/>
        </p:scale>
        <p:origin x="-108" y="-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2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D07CDF-BD17-4409-9126-FB565F642725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CC1C67-0CA9-43AF-A34D-228385E670E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53A008-0961-43EC-863B-71832ED68BBE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F9F0028-1063-458C-869E-BEC4395CB651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82;&#1083;.&#1095;&#1072;&#1089;%20&#1079;&#1076;&#1086;&#1088;&#1086;&#1074;&#1100;&#1077;\&#1059;&#1090;&#1088;&#1077;&#1085;&#1085;&#1103;&#1103;%20&#1075;&#1080;&#1084;&#1085;&#1072;&#1089;&#1090;&#1080;&#1082;&#1072;.mp3" TargetMode="External"/><Relationship Id="rId6" Type="http://schemas.openxmlformats.org/officeDocument/2006/relationships/image" Target="../media/image17.gif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7544" y="2780928"/>
            <a:ext cx="84249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solidFill>
                  <a:srgbClr val="FFFF00"/>
                </a:solidFill>
              </a:rPr>
              <a:t>«Здоровье сгубишь - новое не  купишь»</a:t>
            </a:r>
            <a:endParaRPr lang="ru-RU" sz="6600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63688" y="1268760"/>
            <a:ext cx="52565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Тема классного часа: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764704"/>
            <a:ext cx="86409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7.Правда ли, что летом можно запастись витаминами на целый год?</a:t>
            </a:r>
            <a:endParaRPr lang="ru-RU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6372200" y="2708920"/>
            <a:ext cx="20162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нет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загруженное (8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5852" y="2928934"/>
            <a:ext cx="5000650" cy="2800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548680"/>
            <a:ext cx="698477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8.Правда ли, что недостаток солнце вызывает плохое настроение?</a:t>
            </a:r>
            <a:endParaRPr lang="ru-RU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6804248" y="2204864"/>
            <a:ext cx="1656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да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images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14546" y="3214686"/>
            <a:ext cx="4817293" cy="29003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9592" y="836712"/>
            <a:ext cx="741682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3 раунд</a:t>
            </a:r>
          </a:p>
          <a:p>
            <a:pPr algn="ctr"/>
            <a:r>
              <a:rPr lang="ru-RU" sz="4400" dirty="0" smtClean="0"/>
              <a:t>«Лук от семи недуг»</a:t>
            </a:r>
            <a:endParaRPr lang="ru-RU" sz="4400" dirty="0"/>
          </a:p>
        </p:txBody>
      </p:sp>
      <p:pic>
        <p:nvPicPr>
          <p:cNvPr id="4" name="Рисунок 3" descr="atU4WtQdqww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5984" y="2571744"/>
            <a:ext cx="4621218" cy="34659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332656"/>
            <a:ext cx="79208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4 раунд</a:t>
            </a:r>
          </a:p>
          <a:p>
            <a:pPr algn="ctr"/>
            <a:r>
              <a:rPr lang="ru-RU" sz="4400" dirty="0" smtClean="0"/>
              <a:t>«Медицинский»</a:t>
            </a:r>
            <a:endParaRPr lang="ru-RU" sz="44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47662" y="2276872"/>
          <a:ext cx="6624736" cy="3413760"/>
        </p:xfrm>
        <a:graphic>
          <a:graphicData uri="http://schemas.openxmlformats.org/drawingml/2006/table">
            <a:tbl>
              <a:tblPr/>
              <a:tblGrid>
                <a:gridCol w="855268"/>
                <a:gridCol w="1107541"/>
                <a:gridCol w="1107541"/>
                <a:gridCol w="738361"/>
                <a:gridCol w="738361"/>
                <a:gridCol w="970123"/>
                <a:gridCol w="1107541"/>
              </a:tblGrid>
              <a:tr h="4629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ь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9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п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ж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ы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9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п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д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9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й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п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ё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9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й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9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?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ь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9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ш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ы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5" name="Прямая со стрелкой 4"/>
          <p:cNvCxnSpPr/>
          <p:nvPr/>
        </p:nvCxnSpPr>
        <p:spPr>
          <a:xfrm>
            <a:off x="1907704" y="3429000"/>
            <a:ext cx="936104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2987824" y="2996952"/>
            <a:ext cx="0" cy="5040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1907704" y="2996952"/>
            <a:ext cx="1008112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1907704" y="2492896"/>
            <a:ext cx="0" cy="43204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2051720" y="2492896"/>
            <a:ext cx="2232248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0034" y="1857364"/>
            <a:ext cx="7714804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500" dirty="0" err="1" smtClean="0"/>
              <a:t>физминутка</a:t>
            </a:r>
            <a:endParaRPr lang="ru-RU" sz="11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3" descr="37.jpg"/>
          <p:cNvPicPr>
            <a:picLocks noChangeAspect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Утренняя гимнасти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5" y="3571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5000636"/>
            <a:ext cx="9144000" cy="1857364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ФИЗКУЛЬТМИНУТКА «УТРЕННЯЯ ГИМНАСТИКА»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rgbClr val="663300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ПОВТОРЯЙ ЗА НАМИ!</a:t>
            </a:r>
          </a:p>
        </p:txBody>
      </p:sp>
      <p:pic>
        <p:nvPicPr>
          <p:cNvPr id="2055" name="Рисунок 6" descr="52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3563" y="1514475"/>
            <a:ext cx="2928937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95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4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3" descr="37.jpg"/>
          <p:cNvPicPr>
            <a:picLocks noChangeAspect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Рисунок 4" descr="1ю7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8" y="2428875"/>
            <a:ext cx="111442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3" descr="37.jpg"/>
          <p:cNvPicPr>
            <a:picLocks noChangeAspect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Рисунок 6" descr="4о8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38" y="2500313"/>
            <a:ext cx="3500437" cy="340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9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3" descr="37.jpg"/>
          <p:cNvPicPr>
            <a:picLocks noChangeAspect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Рисунок 5" descr="fruit_057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63" y="4929188"/>
            <a:ext cx="13906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Рисунок 7" descr="fruit_057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0" y="4214813"/>
            <a:ext cx="13906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Рисунок 8" descr="fruit_057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5" y="4643438"/>
            <a:ext cx="13906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Рисунок 9" descr="fruit_057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38" y="2857500"/>
            <a:ext cx="928687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3" descr="37.jpg"/>
          <p:cNvPicPr>
            <a:picLocks noChangeAspect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Рисунок 5" descr="131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643688" y="1000125"/>
            <a:ext cx="152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Рисунок 6" descr="131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000250" y="1143000"/>
            <a:ext cx="152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Рисунок 7" descr="131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429125" y="1071563"/>
            <a:ext cx="152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1340768"/>
            <a:ext cx="84969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/>
              <a:t>1 раунд</a:t>
            </a:r>
          </a:p>
          <a:p>
            <a:pPr algn="ctr"/>
            <a:r>
              <a:rPr lang="ru-RU" sz="6000" dirty="0" smtClean="0"/>
              <a:t>Представление команд</a:t>
            </a:r>
            <a:endParaRPr lang="ru-RU" sz="6000" dirty="0"/>
          </a:p>
        </p:txBody>
      </p:sp>
      <p:pic>
        <p:nvPicPr>
          <p:cNvPr id="4" name="Рисунок 3" descr="slide_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3" descr="37.jpg"/>
          <p:cNvPicPr>
            <a:picLocks noChangeAspect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Рисунок 6" descr="aerobics_lady_touch_t_a_hc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25" y="3500438"/>
            <a:ext cx="3048000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1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3" descr="37.jpg"/>
          <p:cNvPicPr>
            <a:picLocks noChangeAspect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Рисунок 4" descr="41b7dfe631838127b7c5ecd46c2f3134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0" y="1785938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Рисунок 6" descr="41b7dfe631838127b7c5ecd46c2f3134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00875" y="1643063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Рисунок 7" descr="41b7dfe631838127b7c5ecd46c2f3134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429125" y="1785938"/>
            <a:ext cx="1500188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95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3" descr="37.jpg"/>
          <p:cNvPicPr>
            <a:picLocks noChangeAspect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Рисунок 7" descr="2qq5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50" y="2071688"/>
            <a:ext cx="245745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95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3" descr="37.jpg"/>
          <p:cNvPicPr>
            <a:picLocks noChangeAspect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Рисунок 4" descr="0e119e4017022806e30d080807f70cea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5" y="1428750"/>
            <a:ext cx="833438" cy="7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Рисунок 5" descr="0e119e4017022806e30d080807f70cea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00" y="2786063"/>
            <a:ext cx="10477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Рисунок 7" descr="0e119e4017022806e30d080807f70cea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313" y="3071813"/>
            <a:ext cx="785812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Рисунок 8" descr="0e119e4017022806e30d080807f70cea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0" y="3000375"/>
            <a:ext cx="10477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Рисунок 9" descr="0e119e4017022806e30d080807f70cea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13" y="4141788"/>
            <a:ext cx="1285875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Рисунок 10" descr="0e119e4017022806e30d080807f70cea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500" y="4214813"/>
            <a:ext cx="1912938" cy="173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Рисунок 11" descr="0e119e4017022806e30d080807f70cea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3" y="3357563"/>
            <a:ext cx="857250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Рисунок 12" descr="0e119e4017022806e30d080807f70cea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88" y="3214688"/>
            <a:ext cx="10477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1" name="Рисунок 14" descr="0e119e4017022806e30d080807f70cea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00" y="4714875"/>
            <a:ext cx="10477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2" name="Рисунок 15" descr="0e119e4017022806e30d080807f70cea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25" y="4143375"/>
            <a:ext cx="1714500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95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3" descr="37.jpg"/>
          <p:cNvPicPr>
            <a:picLocks noChangeAspect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Рисунок 4" descr="24m,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5" y="2928938"/>
            <a:ext cx="2001838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95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3" descr="37.jpg"/>
          <p:cNvPicPr>
            <a:picLocks noChangeAspect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Рисунок 5" descr="826868147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8" y="2286000"/>
            <a:ext cx="2643187" cy="319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ьная выноска 4"/>
          <p:cNvSpPr/>
          <p:nvPr/>
        </p:nvSpPr>
        <p:spPr>
          <a:xfrm>
            <a:off x="5786446" y="1928802"/>
            <a:ext cx="2286016" cy="1571636"/>
          </a:xfrm>
          <a:prstGeom prst="wedgeEllipseCallou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А вы приседайте!</a:t>
            </a:r>
          </a:p>
        </p:txBody>
      </p:sp>
    </p:spTree>
  </p:cSld>
  <p:clrMapOvr>
    <a:masterClrMapping/>
  </p:clrMapOvr>
  <p:transition advClick="0" advTm="95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3" descr="37.jpg"/>
          <p:cNvPicPr>
            <a:picLocks noChangeAspect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Рисунок 4" descr="spo_athletisme_012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0" y="2928938"/>
            <a:ext cx="1074738" cy="277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95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3" descr="37.jpg"/>
          <p:cNvPicPr>
            <a:picLocks noChangeAspect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Рисунок 10" descr="ali_divers_013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63" y="2786063"/>
            <a:ext cx="15144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3" descr="37.jpg"/>
          <p:cNvPicPr>
            <a:picLocks noChangeAspect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Рисунок 4" descr="brooke_power_walking_hc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50" y="2643188"/>
            <a:ext cx="278130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95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3" descr="37.jpg"/>
          <p:cNvPicPr>
            <a:picLocks noChangeAspect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Рисунок 2" descr="mr_alarm_clock_jumping_md_wht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00" y="1357313"/>
            <a:ext cx="2259013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980728"/>
            <a:ext cx="75608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/>
              <a:t>2 раунд</a:t>
            </a:r>
          </a:p>
        </p:txBody>
      </p:sp>
      <p:pic>
        <p:nvPicPr>
          <p:cNvPr id="3" name="Рисунок 2" descr="x_04dcbb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2786058"/>
            <a:ext cx="6768216" cy="2825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3" descr="37.jpg"/>
          <p:cNvPicPr>
            <a:picLocks noChangeAspect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357688" y="2428875"/>
            <a:ext cx="1143000" cy="2000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7412" name="Рисунок 5" descr="2b3295c70961d71e57ba8cc3d3eddd89.27-normal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8" y="3286125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0" y="5000636"/>
            <a:ext cx="9144000" cy="1857364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МОЛОДЦЫ!</a:t>
            </a:r>
          </a:p>
        </p:txBody>
      </p:sp>
    </p:spTree>
  </p:cSld>
  <p:clrMapOvr>
    <a:masterClrMapping/>
  </p:clrMapOvr>
  <p:transition advClick="0" advTm="95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</p:spPr>
        <p:txBody>
          <a:bodyPr>
            <a:prstTxWarp prst="textDeflate">
              <a:avLst/>
            </a:prstTxWarp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Правильное питание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57290" y="1785926"/>
            <a:ext cx="7572428" cy="446276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ru-RU" sz="4400" b="1" u="sng" dirty="0" smtClean="0">
                <a:solidFill>
                  <a:srgbClr val="0070C0"/>
                </a:solidFill>
              </a:rPr>
              <a:t>Конкурс</a:t>
            </a:r>
          </a:p>
          <a:p>
            <a:r>
              <a:rPr lang="ru-RU" sz="3600" b="1" dirty="0" smtClean="0">
                <a:solidFill>
                  <a:srgbClr val="002060"/>
                </a:solidFill>
              </a:rPr>
              <a:t>распределите в две группы  «Полезные продукты» и «Вредные продукты»:</a:t>
            </a:r>
          </a:p>
          <a:p>
            <a:r>
              <a:rPr lang="ru-RU" sz="4400" b="1" i="1" dirty="0" smtClean="0">
                <a:solidFill>
                  <a:srgbClr val="002060"/>
                </a:solidFill>
              </a:rPr>
              <a:t>яблоки, пепси – кола, геркулес., фанта, чипсы, кефир, капуста,  морковь.</a:t>
            </a:r>
            <a:endParaRPr lang="ru-RU" sz="44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 smtClean="0"/>
          </a:p>
        </p:txBody>
      </p:sp>
      <p:pic>
        <p:nvPicPr>
          <p:cNvPr id="20483" name="Picture 5" descr="Копия Scan100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42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9" name="Line 11"/>
          <p:cNvSpPr>
            <a:spLocks noChangeShapeType="1"/>
          </p:cNvSpPr>
          <p:nvPr/>
        </p:nvSpPr>
        <p:spPr bwMode="auto">
          <a:xfrm>
            <a:off x="5940425" y="3213100"/>
            <a:ext cx="7191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20" name="Line 12"/>
          <p:cNvSpPr>
            <a:spLocks noChangeShapeType="1"/>
          </p:cNvSpPr>
          <p:nvPr/>
        </p:nvSpPr>
        <p:spPr bwMode="auto">
          <a:xfrm>
            <a:off x="8172450" y="3213100"/>
            <a:ext cx="7207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0" y="4437063"/>
            <a:ext cx="93249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/>
              <a:t>Е 102, Е 124 – вызывают приступы астмы.</a:t>
            </a:r>
          </a:p>
        </p:txBody>
      </p:sp>
      <p:sp>
        <p:nvSpPr>
          <p:cNvPr id="17423" name="Line 15"/>
          <p:cNvSpPr>
            <a:spLocks noChangeShapeType="1"/>
          </p:cNvSpPr>
          <p:nvPr/>
        </p:nvSpPr>
        <p:spPr bwMode="auto">
          <a:xfrm>
            <a:off x="7092950" y="3213100"/>
            <a:ext cx="6477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24" name="Text Box 16"/>
          <p:cNvSpPr txBox="1">
            <a:spLocks noChangeArrowheads="1"/>
          </p:cNvSpPr>
          <p:nvPr/>
        </p:nvSpPr>
        <p:spPr bwMode="auto">
          <a:xfrm>
            <a:off x="0" y="573405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/>
              <a:t>Е 110 - вызывают аллергию, тошноту.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9" grpId="0" animBg="1"/>
      <p:bldP spid="17420" grpId="0" animBg="1"/>
      <p:bldP spid="17422" grpId="0"/>
      <p:bldP spid="17423" grpId="0" animBg="1"/>
      <p:bldP spid="1742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5604" name="Picture 4" descr="IMGA07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7188" y="0"/>
            <a:ext cx="58896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0" y="0"/>
            <a:ext cx="8713788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FF0000"/>
                </a:solidFill>
              </a:rPr>
              <a:t>СКЕЛЕТОНЫ.    Йогурт, ваниль.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6628" name="Picture 4" descr="IMGA09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42863"/>
            <a:ext cx="7561263" cy="670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7" name="Line 5"/>
          <p:cNvSpPr>
            <a:spLocks noChangeShapeType="1"/>
          </p:cNvSpPr>
          <p:nvPr/>
        </p:nvSpPr>
        <p:spPr bwMode="auto">
          <a:xfrm>
            <a:off x="2555875" y="4941888"/>
            <a:ext cx="7207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395288" y="692150"/>
            <a:ext cx="8748712" cy="12001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/>
              <a:t>Е 104 – вызывает кожные заболевания .</a:t>
            </a:r>
          </a:p>
        </p:txBody>
      </p:sp>
      <p:sp>
        <p:nvSpPr>
          <p:cNvPr id="44040" name="Line 8"/>
          <p:cNvSpPr>
            <a:spLocks noChangeShapeType="1"/>
          </p:cNvSpPr>
          <p:nvPr/>
        </p:nvSpPr>
        <p:spPr bwMode="auto">
          <a:xfrm>
            <a:off x="3492500" y="4941888"/>
            <a:ext cx="6477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4041" name="Line 9"/>
          <p:cNvSpPr>
            <a:spLocks noChangeShapeType="1"/>
          </p:cNvSpPr>
          <p:nvPr/>
        </p:nvSpPr>
        <p:spPr bwMode="auto">
          <a:xfrm>
            <a:off x="5219700" y="4941888"/>
            <a:ext cx="6477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4043" name="Text Box 11"/>
          <p:cNvSpPr txBox="1">
            <a:spLocks noChangeArrowheads="1"/>
          </p:cNvSpPr>
          <p:nvPr/>
        </p:nvSpPr>
        <p:spPr bwMode="auto">
          <a:xfrm>
            <a:off x="0" y="2060575"/>
            <a:ext cx="9144000" cy="12001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/>
              <a:t>Е 110 – аллергические реакции, тошноту.</a:t>
            </a:r>
          </a:p>
        </p:txBody>
      </p:sp>
      <p:sp>
        <p:nvSpPr>
          <p:cNvPr id="44049" name="Text Box 17"/>
          <p:cNvSpPr txBox="1">
            <a:spLocks noChangeArrowheads="1"/>
          </p:cNvSpPr>
          <p:nvPr/>
        </p:nvSpPr>
        <p:spPr bwMode="auto">
          <a:xfrm>
            <a:off x="0" y="3500438"/>
            <a:ext cx="9144000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/>
              <a:t>Е 124 – провоцирует приступы астмы.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4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 animBg="1"/>
      <p:bldP spid="44039" grpId="0" animBg="1"/>
      <p:bldP spid="44040" grpId="0" animBg="1"/>
      <p:bldP spid="44041" grpId="0" animBg="1"/>
      <p:bldP spid="44043" grpId="0" animBg="1"/>
      <p:bldP spid="4404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03848" y="764704"/>
            <a:ext cx="206389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8 раунд</a:t>
            </a:r>
            <a:endParaRPr lang="ru-RU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1259632" y="1772816"/>
            <a:ext cx="70202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Антитабачная викторина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404664"/>
            <a:ext cx="889248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dirty="0" smtClean="0"/>
              <a:t>Когда, кем и откуда был впервые завезён табак в Европу?</a:t>
            </a:r>
          </a:p>
          <a:p>
            <a:r>
              <a:rPr lang="ru-RU" sz="4000" dirty="0" smtClean="0"/>
              <a:t>А) В 16 веке испанцами из Америки</a:t>
            </a:r>
          </a:p>
          <a:p>
            <a:r>
              <a:rPr lang="ru-RU" sz="4000" dirty="0" smtClean="0"/>
              <a:t>Б) в 17 веке китайцами</a:t>
            </a:r>
          </a:p>
          <a:p>
            <a:r>
              <a:rPr lang="ru-RU" sz="4000" dirty="0" smtClean="0"/>
              <a:t>В) </a:t>
            </a:r>
            <a:r>
              <a:rPr lang="ru-RU" sz="4000" dirty="0" err="1" smtClean="0"/>
              <a:t>в</a:t>
            </a:r>
            <a:r>
              <a:rPr lang="ru-RU" sz="4000" dirty="0" smtClean="0"/>
              <a:t> 18 веке англичанами из Индии</a:t>
            </a:r>
            <a:endParaRPr lang="ru-RU" sz="4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628800"/>
            <a:ext cx="82541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А) В 16 веке испанцами из Америки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88924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dirty="0" smtClean="0"/>
              <a:t>Существуют ли сигареты, которые не приносят вреда?</a:t>
            </a:r>
          </a:p>
          <a:p>
            <a:r>
              <a:rPr lang="ru-RU" sz="4000" dirty="0" smtClean="0"/>
              <a:t>А) сигареты с фильтром</a:t>
            </a:r>
          </a:p>
          <a:p>
            <a:r>
              <a:rPr lang="ru-RU" sz="4000" dirty="0" smtClean="0"/>
              <a:t>Б) сигареты с низким содержанием никотина</a:t>
            </a:r>
          </a:p>
          <a:p>
            <a:r>
              <a:rPr lang="ru-RU" sz="4000" dirty="0" smtClean="0"/>
              <a:t>В)нет</a:t>
            </a:r>
            <a:endParaRPr lang="ru-RU" sz="4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996952"/>
            <a:ext cx="148470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</a:rPr>
              <a:t>В)нет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548680"/>
            <a:ext cx="813690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dirty="0" smtClean="0"/>
              <a:t>Сколько веществ содержится в табачном дыме?</a:t>
            </a:r>
          </a:p>
          <a:p>
            <a:r>
              <a:rPr lang="ru-RU" sz="4000" dirty="0" smtClean="0"/>
              <a:t>А) 20-30</a:t>
            </a:r>
          </a:p>
          <a:p>
            <a:r>
              <a:rPr lang="ru-RU" sz="4000" dirty="0" smtClean="0"/>
              <a:t>Б)200-300</a:t>
            </a:r>
          </a:p>
          <a:p>
            <a:r>
              <a:rPr lang="ru-RU" sz="4000" dirty="0" smtClean="0"/>
              <a:t>В)свыше 3000</a:t>
            </a:r>
            <a:endParaRPr lang="ru-RU" sz="4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2996952"/>
            <a:ext cx="349647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В)свыше 3000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32656"/>
            <a:ext cx="882047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dirty="0" smtClean="0"/>
              <a:t>Как курение влияет на работу сердца?</a:t>
            </a:r>
          </a:p>
          <a:p>
            <a:r>
              <a:rPr lang="ru-RU" sz="4000" dirty="0" smtClean="0"/>
              <a:t>А) замедляет его работу</a:t>
            </a:r>
          </a:p>
          <a:p>
            <a:r>
              <a:rPr lang="ru-RU" sz="4000" dirty="0" smtClean="0"/>
              <a:t>Б)заставляет учащённо биться</a:t>
            </a:r>
          </a:p>
          <a:p>
            <a:r>
              <a:rPr lang="ru-RU" sz="4000" dirty="0" smtClean="0"/>
              <a:t>В) не влияет на его работу</a:t>
            </a:r>
            <a:endParaRPr lang="ru-RU" sz="4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1556792"/>
            <a:ext cx="69626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Б)заставляет учащённо биться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620688"/>
            <a:ext cx="7344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1.Согласны ли вы, что зарядка – это источник бодрости и здоровья?</a:t>
            </a:r>
            <a:endParaRPr lang="ru-RU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7308304" y="1052736"/>
            <a:ext cx="13681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да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5" name="Рисунок 6" descr="4о8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492896"/>
            <a:ext cx="3500437" cy="340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04664"/>
            <a:ext cx="889248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400" dirty="0" smtClean="0"/>
              <a:t>Какие заболевания считаются наиболее связанными с курением?</a:t>
            </a:r>
          </a:p>
          <a:p>
            <a:r>
              <a:rPr lang="ru-RU" sz="4400" dirty="0" smtClean="0"/>
              <a:t>А) аллергия</a:t>
            </a:r>
          </a:p>
          <a:p>
            <a:r>
              <a:rPr lang="ru-RU" sz="4400" dirty="0" smtClean="0"/>
              <a:t>Б)рак лёгкого</a:t>
            </a:r>
          </a:p>
          <a:p>
            <a:r>
              <a:rPr lang="ru-RU" sz="4400" dirty="0" smtClean="0"/>
              <a:t>В) гастрит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420888"/>
            <a:ext cx="347120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Б)рак лёгкого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400" dirty="0" smtClean="0"/>
              <a:t>Что происходит с физическими возможностями человека, который курит?</a:t>
            </a:r>
          </a:p>
          <a:p>
            <a:r>
              <a:rPr lang="ru-RU" sz="4400" dirty="0" smtClean="0"/>
              <a:t>А) они повышаются</a:t>
            </a:r>
          </a:p>
          <a:p>
            <a:r>
              <a:rPr lang="ru-RU" sz="4400" dirty="0" smtClean="0"/>
              <a:t>Б) они понижаются</a:t>
            </a:r>
          </a:p>
          <a:p>
            <a:r>
              <a:rPr lang="ru-RU" sz="4400" dirty="0" smtClean="0"/>
              <a:t>В) не изменяются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708920"/>
            <a:ext cx="484946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Б) они понижаются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7693"/>
            <a:ext cx="9144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400" dirty="0" smtClean="0"/>
              <a:t>Зависит ли возможность бросить курить от стажа курения?</a:t>
            </a:r>
          </a:p>
          <a:p>
            <a:r>
              <a:rPr lang="ru-RU" sz="4400" dirty="0" smtClean="0"/>
              <a:t>А) стаж не имеет значения</a:t>
            </a:r>
          </a:p>
          <a:p>
            <a:r>
              <a:rPr lang="ru-RU" sz="4400" dirty="0" smtClean="0"/>
              <a:t>б) чем дольше куришь, тем сложнее бросить</a:t>
            </a:r>
          </a:p>
          <a:p>
            <a:r>
              <a:rPr lang="ru-RU" sz="4400" dirty="0" smtClean="0"/>
              <a:t>в) чем дольше куришь, тем легче бросить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132856"/>
            <a:ext cx="9144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б) чем дольше куришь, тем сложнее бросить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32656"/>
            <a:ext cx="91440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400" dirty="0" smtClean="0"/>
              <a:t>Верно ли, что в большинстве стран курить модно?</a:t>
            </a:r>
          </a:p>
          <a:p>
            <a:r>
              <a:rPr lang="ru-RU" sz="4400" dirty="0" smtClean="0"/>
              <a:t>А) курить никогда не было модным</a:t>
            </a:r>
          </a:p>
          <a:p>
            <a:r>
              <a:rPr lang="ru-RU" sz="4400" dirty="0" smtClean="0"/>
              <a:t>Б) курить модно</a:t>
            </a:r>
          </a:p>
          <a:p>
            <a:r>
              <a:rPr lang="ru-RU" sz="4400" dirty="0" smtClean="0"/>
              <a:t>В) мода на курение прошла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996952"/>
            <a:ext cx="696216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В) мода на курение прошла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640"/>
            <a:ext cx="91440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400" dirty="0" smtClean="0"/>
              <a:t>Что такое пассивное курение?</a:t>
            </a:r>
          </a:p>
          <a:p>
            <a:r>
              <a:rPr lang="ru-RU" sz="4400" dirty="0" smtClean="0"/>
              <a:t>А) нахождение в помещении, где курят</a:t>
            </a:r>
          </a:p>
          <a:p>
            <a:r>
              <a:rPr lang="ru-RU" sz="4400" dirty="0" smtClean="0"/>
              <a:t>Б) когда куришь за компанию</a:t>
            </a:r>
          </a:p>
          <a:p>
            <a:r>
              <a:rPr lang="ru-RU" sz="4400" dirty="0" smtClean="0"/>
              <a:t>В) когда не затягиваешься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836712"/>
            <a:ext cx="837113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А) нахождение в помещении, где </a:t>
            </a:r>
            <a:endParaRPr lang="ru-RU" sz="4400" dirty="0" smtClean="0">
              <a:solidFill>
                <a:srgbClr val="FF0000"/>
              </a:solidFill>
            </a:endParaRPr>
          </a:p>
          <a:p>
            <a:r>
              <a:rPr lang="ru-RU" sz="4400" dirty="0" smtClean="0">
                <a:solidFill>
                  <a:srgbClr val="FF0000"/>
                </a:solidFill>
              </a:rPr>
              <a:t>курят</a:t>
            </a:r>
            <a:endParaRPr lang="ru-RU" sz="44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0648"/>
            <a:ext cx="91440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400" dirty="0" smtClean="0"/>
              <a:t>Что вреднее?</a:t>
            </a:r>
          </a:p>
          <a:p>
            <a:r>
              <a:rPr lang="ru-RU" sz="4400" dirty="0" smtClean="0"/>
              <a:t>А) дым от сигарет</a:t>
            </a:r>
          </a:p>
          <a:p>
            <a:r>
              <a:rPr lang="ru-RU" sz="4400" dirty="0" smtClean="0"/>
              <a:t>Б) дым от газовой горелки</a:t>
            </a:r>
          </a:p>
          <a:p>
            <a:r>
              <a:rPr lang="ru-RU" sz="4400" dirty="0" smtClean="0"/>
              <a:t>В) выхлопные газы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908720"/>
            <a:ext cx="446308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А) дым от сигарет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04664"/>
            <a:ext cx="87484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2. Верно ли, что жвачка сохраняет зубы?</a:t>
            </a:r>
            <a:endParaRPr lang="ru-RU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6948264" y="1196752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нет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загруженное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7356" y="2357430"/>
            <a:ext cx="5514853" cy="38195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764704"/>
            <a:ext cx="88204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3. Верно ли, что кактусы снимают излучение от компьютера?</a:t>
            </a:r>
            <a:endParaRPr lang="ru-RU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6444208" y="2420888"/>
            <a:ext cx="22322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</a:rPr>
              <a:t>нет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загруженное (5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3108" y="3000372"/>
            <a:ext cx="4429156" cy="33346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764704"/>
            <a:ext cx="87129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4</a:t>
            </a:r>
            <a:r>
              <a:rPr lang="ru-RU" dirty="0" smtClean="0"/>
              <a:t>. </a:t>
            </a:r>
            <a:r>
              <a:rPr lang="ru-RU" sz="4400" dirty="0" smtClean="0"/>
              <a:t>Верно ли, что от курения погибает более 10000 человек?</a:t>
            </a:r>
            <a:endParaRPr lang="ru-RU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6444208" y="2636912"/>
            <a:ext cx="2160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да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14546" y="2357430"/>
            <a:ext cx="3609993" cy="38252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692696"/>
            <a:ext cx="67687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5. Правда ли, что бананы поднимают настроение?</a:t>
            </a:r>
            <a:endParaRPr lang="ru-RU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6588224" y="1988840"/>
            <a:ext cx="20162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да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загруженное (6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3108" y="2643182"/>
            <a:ext cx="4208197" cy="2800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908720"/>
            <a:ext cx="8712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6. Легко ли отказаться от курения?</a:t>
            </a:r>
            <a:endParaRPr lang="ru-RU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6876256" y="1628800"/>
            <a:ext cx="26642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нет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загруженное (7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71736" y="2071678"/>
            <a:ext cx="3629043" cy="37107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455</TotalTime>
  <Words>557</Words>
  <Application>Microsoft Office PowerPoint</Application>
  <PresentationFormat>Экран (4:3)</PresentationFormat>
  <Paragraphs>145</Paragraphs>
  <Slides>45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Правильное питание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Администратор   </cp:lastModifiedBy>
  <cp:revision>49</cp:revision>
  <dcterms:modified xsi:type="dcterms:W3CDTF">2013-12-11T04:20:13Z</dcterms:modified>
</cp:coreProperties>
</file>