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1"/>
  </p:handoutMasterIdLst>
  <p:sldIdLst>
    <p:sldId id="291" r:id="rId2"/>
    <p:sldId id="260" r:id="rId3"/>
    <p:sldId id="265" r:id="rId4"/>
    <p:sldId id="278" r:id="rId5"/>
    <p:sldId id="281" r:id="rId6"/>
    <p:sldId id="282" r:id="rId7"/>
    <p:sldId id="266" r:id="rId8"/>
    <p:sldId id="261" r:id="rId9"/>
    <p:sldId id="286" r:id="rId10"/>
    <p:sldId id="268" r:id="rId11"/>
    <p:sldId id="285" r:id="rId12"/>
    <p:sldId id="284" r:id="rId13"/>
    <p:sldId id="290" r:id="rId14"/>
    <p:sldId id="271" r:id="rId15"/>
    <p:sldId id="289" r:id="rId16"/>
    <p:sldId id="288" r:id="rId17"/>
    <p:sldId id="272" r:id="rId18"/>
    <p:sldId id="277" r:id="rId19"/>
    <p:sldId id="287" r:id="rId20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9FF"/>
    <a:srgbClr val="9966FF"/>
    <a:srgbClr val="6666FF"/>
    <a:srgbClr val="5959B3"/>
    <a:srgbClr val="B64B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53" autoAdjust="0"/>
    <p:restoredTop sz="94660"/>
  </p:normalViewPr>
  <p:slideViewPr>
    <p:cSldViewPr>
      <p:cViewPr varScale="1">
        <p:scale>
          <a:sx n="74" d="100"/>
          <a:sy n="74" d="100"/>
        </p:scale>
        <p:origin x="124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ED1E-FB90-4A16-BCBB-FF3E66A057E1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4DC2E2-F824-43DF-B0E7-ED2163604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6238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7.jpeg"/><Relationship Id="rId18" Type="http://schemas.openxmlformats.org/officeDocument/2006/relationships/image" Target="../media/image5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12" Type="http://schemas.openxmlformats.org/officeDocument/2006/relationships/image" Target="../media/image46.jpeg"/><Relationship Id="rId17" Type="http://schemas.openxmlformats.org/officeDocument/2006/relationships/image" Target="../media/image51.jpeg"/><Relationship Id="rId2" Type="http://schemas.openxmlformats.org/officeDocument/2006/relationships/image" Target="../media/image2.jpeg"/><Relationship Id="rId16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11" Type="http://schemas.openxmlformats.org/officeDocument/2006/relationships/image" Target="../media/image45.jpeg"/><Relationship Id="rId5" Type="http://schemas.openxmlformats.org/officeDocument/2006/relationships/image" Target="../media/image39.jpeg"/><Relationship Id="rId15" Type="http://schemas.openxmlformats.org/officeDocument/2006/relationships/image" Target="../media/image4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Relationship Id="rId1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2729" t="3937" r="12557" b="580"/>
          <a:stretch/>
        </p:blipFill>
        <p:spPr>
          <a:xfrm>
            <a:off x="845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2839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!Игорь\Desktop\САВЕНКОВ\1566941937-2880h1620.cosmo-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6" r="1874"/>
          <a:stretch/>
        </p:blipFill>
        <p:spPr bwMode="auto">
          <a:xfrm rot="16200000">
            <a:off x="1093304" y="-1093304"/>
            <a:ext cx="6957392" cy="9144000"/>
          </a:xfrm>
          <a:prstGeom prst="rect">
            <a:avLst/>
          </a:prstGeom>
          <a:solidFill>
            <a:srgbClr val="6666FF"/>
          </a:solidFill>
          <a:ln w="76200">
            <a:solidFill>
              <a:srgbClr val="9999FF"/>
            </a:solidFill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Первый шаг- определение темы исследования –объект Солнечной системы «Солнце»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#Enternet\УЧЕБН. ГОД 2020-2021\САВЕНКОВ\20210220_1338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903" y="1386248"/>
            <a:ext cx="6962191" cy="493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425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!Игорь\Desktop\САВЕНКОВ\1566941937-2880h1620.cosmo-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6" r="1874"/>
          <a:stretch/>
        </p:blipFill>
        <p:spPr bwMode="auto">
          <a:xfrm rot="16200000">
            <a:off x="1093304" y="-1093304"/>
            <a:ext cx="6957392" cy="9144000"/>
          </a:xfrm>
          <a:prstGeom prst="rect">
            <a:avLst/>
          </a:prstGeom>
          <a:solidFill>
            <a:srgbClr val="6666FF"/>
          </a:solidFill>
          <a:ln w="76200">
            <a:solidFill>
              <a:srgbClr val="9999FF"/>
            </a:solidFill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2218258"/>
          </a:xfrm>
        </p:spPr>
        <p:txBody>
          <a:bodyPr>
            <a:noAutofit/>
          </a:bodyPr>
          <a:lstStyle/>
          <a:p>
            <a:r>
              <a:rPr lang="ru-RU" sz="2400" dirty="0"/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Шаг второй – составление плана исследования. (Задача получить как можно больше новых сведений о том, что является предметом исследований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D:\#Enternet\УЧЕБН. ГОД 2020-2021\САВЕНКОВ\20210220_1340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667" y="1700808"/>
            <a:ext cx="6144685" cy="460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9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!Игорь\Desktop\САВЕНКОВ\1566941937-2880h1620.cosmo-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6" r="1874"/>
          <a:stretch/>
        </p:blipFill>
        <p:spPr bwMode="auto">
          <a:xfrm rot="16200000">
            <a:off x="1093304" y="-1093304"/>
            <a:ext cx="6957392" cy="9144000"/>
          </a:xfrm>
          <a:prstGeom prst="rect">
            <a:avLst/>
          </a:prstGeom>
          <a:solidFill>
            <a:srgbClr val="6666FF"/>
          </a:solidFill>
          <a:ln w="76200">
            <a:solidFill>
              <a:srgbClr val="9999FF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611560" y="456652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Шаг третий – сбор материала.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Используется пиктографическое письмо, которое позволяет отразить информацию, полученную посредством различных сенсорных каналов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D:\#Enternet\УЧЕБН. ГОД 2020-2021\САВЕНКОВ\20210220_1343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865" y="2028888"/>
            <a:ext cx="6240267" cy="468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766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!Игорь\Desktop\САВЕНКОВ\1566941937-2880h1620.cosmo-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6" r="1874"/>
          <a:stretch/>
        </p:blipFill>
        <p:spPr bwMode="auto">
          <a:xfrm rot="16200000">
            <a:off x="1093304" y="-1093304"/>
            <a:ext cx="6957392" cy="9144000"/>
          </a:xfrm>
          <a:prstGeom prst="rect">
            <a:avLst/>
          </a:prstGeom>
          <a:solidFill>
            <a:srgbClr val="6666FF"/>
          </a:solidFill>
          <a:ln w="76200">
            <a:solidFill>
              <a:srgbClr val="9999FF"/>
            </a:solidFill>
          </a:ln>
        </p:spPr>
      </p:pic>
      <p:pic>
        <p:nvPicPr>
          <p:cNvPr id="3" name="Picture 3" descr="C:\Users\!Игорь\Desktop\САВЕНКОВ\IMG-20210219-WA00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882" y="2322084"/>
            <a:ext cx="3152915" cy="425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!Игорь\Desktop\САВЕНКОВ\IMG-20210219-WA00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33968"/>
            <a:ext cx="3252434" cy="4341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7"/>
            <a:ext cx="8075240" cy="2479183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Первая пара с карточкой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ищут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информацию про солнце в социальной сети интернет и фиксируют полученную информацию, с помощью схематических рисунков.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7" name="Рисунок 6" descr="C:\Users\!Игорь\Desktop\804107_7.jpe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1340" y="188640"/>
            <a:ext cx="1224136" cy="8698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335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!Игорь\Desktop\САВЕНКОВ\1566941937-2880h1620.cosmo-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6" r="1874"/>
          <a:stretch/>
        </p:blipFill>
        <p:spPr bwMode="auto">
          <a:xfrm rot="16200000">
            <a:off x="1093304" y="-1093304"/>
            <a:ext cx="6957392" cy="9144000"/>
          </a:xfrm>
          <a:prstGeom prst="rect">
            <a:avLst/>
          </a:prstGeom>
          <a:solidFill>
            <a:srgbClr val="6666FF"/>
          </a:solidFill>
          <a:ln w="76200">
            <a:solidFill>
              <a:srgbClr val="9999FF"/>
            </a:solidFill>
          </a:ln>
        </p:spPr>
      </p:pic>
      <p:pic>
        <p:nvPicPr>
          <p:cNvPr id="5124" name="Picture 4" descr="C:\Users\!Игорь\Desktop\САВЕНКОВ\IMG-20210219-WA003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1" r="19117"/>
          <a:stretch/>
        </p:blipFill>
        <p:spPr bwMode="auto">
          <a:xfrm>
            <a:off x="278578" y="3760994"/>
            <a:ext cx="3933382" cy="2857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!Игорь\Desktop\САВЕНКОВ\IMG-20210219-WA00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8" y="332656"/>
            <a:ext cx="3933382" cy="314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!Игорь\Desktop\САВЕНКОВ\IMG-20210219-WA001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12"/>
          <a:stretch/>
        </p:blipFill>
        <p:spPr bwMode="auto">
          <a:xfrm>
            <a:off x="4895959" y="2749469"/>
            <a:ext cx="3564039" cy="3891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11960" y="188640"/>
            <a:ext cx="49320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Вторая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пара родителей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карточкой – 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скали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информацию  в энциклопедиях 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фиксировали полученную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информацию, с помощью схематических рисунков.</a:t>
            </a:r>
          </a:p>
        </p:txBody>
      </p:sp>
      <p:pic>
        <p:nvPicPr>
          <p:cNvPr id="12" name="Рисунок 11" descr="https://i2.wp.com/fs00.infourok.ru/images/doc/51/63642/hello_html_43615dcd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743" y="332656"/>
            <a:ext cx="1032510" cy="1054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905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!Игорь\Desktop\САВЕНКОВ\1566941937-2880h1620.cosmo-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6" r="1874"/>
          <a:stretch/>
        </p:blipFill>
        <p:spPr bwMode="auto">
          <a:xfrm rot="16200000">
            <a:off x="1093304" y="-1093304"/>
            <a:ext cx="6957392" cy="9144000"/>
          </a:xfrm>
          <a:prstGeom prst="rect">
            <a:avLst/>
          </a:prstGeom>
          <a:solidFill>
            <a:srgbClr val="6666FF"/>
          </a:solidFill>
          <a:ln w="76200">
            <a:solidFill>
              <a:srgbClr val="9999FF"/>
            </a:solidFill>
          </a:ln>
        </p:spPr>
      </p:pic>
      <p:pic>
        <p:nvPicPr>
          <p:cNvPr id="8194" name="Picture 2" descr="C:\Users\!Игорь\Desktop\САВЕНКОВ\IMG-20210219-WA00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2656340" cy="367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!Игорь\Desktop\САВЕНКОВ\IMG-20210219-WA00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565754"/>
            <a:ext cx="3995936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!Игорь\Desktop\САВЕНКОВ\IMG-20210219-WA005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52718"/>
            <a:ext cx="3901384" cy="277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75856" y="404664"/>
            <a:ext cx="49685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Третья  пара с карточкой 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- подходят к столу и проводят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два эксперимента нами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предложенные 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фиксировали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полученную информацию, с помощью схематических рисунков. 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Экспериментирование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«Все ли предметы нагреваются одинаково?» </a:t>
            </a:r>
          </a:p>
        </p:txBody>
      </p:sp>
      <p:pic>
        <p:nvPicPr>
          <p:cNvPr id="10" name="Рисунок 9" descr="C:\Users\!Игорь\Desktop\Провести эксперимент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205" y="8287"/>
            <a:ext cx="1086485" cy="1129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62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!Игорь\Desktop\САВЕНКОВ\1566941937-2880h1620.cosmo-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6" r="1874"/>
          <a:stretch/>
        </p:blipFill>
        <p:spPr bwMode="auto">
          <a:xfrm rot="16200000">
            <a:off x="1120099" y="-1024066"/>
            <a:ext cx="6957392" cy="9144000"/>
          </a:xfrm>
          <a:prstGeom prst="rect">
            <a:avLst/>
          </a:prstGeom>
          <a:solidFill>
            <a:srgbClr val="6666FF"/>
          </a:solidFill>
          <a:ln w="76200">
            <a:solidFill>
              <a:srgbClr val="9999FF"/>
            </a:solidFill>
          </a:ln>
        </p:spPr>
      </p:pic>
      <p:pic>
        <p:nvPicPr>
          <p:cNvPr id="9218" name="Picture 2" descr="C:\Users\!Игорь\Desktop\САВЕНКОВ\IMG-20210219-WA00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51" y="1412776"/>
            <a:ext cx="2122864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!Игорь\Desktop\САВЕНКОВ\IMG-20210219-WA00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382551"/>
            <a:ext cx="2718007" cy="362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!Игорь\Desktop\САВЕНКОВ\IMG-20210219-WA005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62" r="11451"/>
          <a:stretch/>
        </p:blipFill>
        <p:spPr bwMode="auto">
          <a:xfrm>
            <a:off x="5508104" y="4437113"/>
            <a:ext cx="3273059" cy="228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!Игорь\Desktop\САВЕНКОВ\IMG-20210219-WA004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35" y="4101449"/>
            <a:ext cx="2144480" cy="2859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C:\Users\!Игорь\Desktop\САВЕНКОВ\IMG-20210216-WA003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3" y="1636962"/>
            <a:ext cx="3273059" cy="26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Шаг четвертый и пятый-обобщение полученных результатов и доклад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18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604" r="12683"/>
          <a:stretch/>
        </p:blipFill>
        <p:spPr>
          <a:xfrm>
            <a:off x="18544" y="0"/>
            <a:ext cx="91254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70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!Игорь\Desktop\САВЕНКОВ\1566941937-2880h1620.cosmo-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6" r="1874"/>
          <a:stretch/>
        </p:blipFill>
        <p:spPr bwMode="auto">
          <a:xfrm rot="16200000">
            <a:off x="1147564" y="-1097910"/>
            <a:ext cx="6957392" cy="9252520"/>
          </a:xfrm>
          <a:prstGeom prst="rect">
            <a:avLst/>
          </a:prstGeom>
          <a:solidFill>
            <a:srgbClr val="6666FF"/>
          </a:solidFill>
          <a:ln w="76200">
            <a:solidFill>
              <a:srgbClr val="9999FF"/>
            </a:solidFill>
          </a:ln>
        </p:spPr>
      </p:pic>
      <p:pic>
        <p:nvPicPr>
          <p:cNvPr id="14338" name="Picture 2" descr="C:\Users\!Игорь\Desktop\САВЕНКОВ\IMG-20210207-WA00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52" y="295621"/>
            <a:ext cx="1246173" cy="174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!Игорь\Desktop\САВЕНКОВ\IMG-20210207-WA00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174" y="332656"/>
            <a:ext cx="1250125" cy="170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!Игорь\Desktop\САВЕНКОВ\IMG-20210208-WA002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970" y="332656"/>
            <a:ext cx="1186769" cy="1679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D:\#Enternet\УЧЕБН. ГОД 2020-2021\КОСМОС\Screenshot_20210207-21511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3"/>
          <a:stretch/>
        </p:blipFill>
        <p:spPr bwMode="auto">
          <a:xfrm>
            <a:off x="4860032" y="341538"/>
            <a:ext cx="1124004" cy="167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D:\#Enternet\УЧЕБН. ГОД 2020-2021\КОСМОС\IMG-20210207-WA002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34" y="2276872"/>
            <a:ext cx="1261781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 descr="D:\#Enternet\УЧЕБН. ГОД 2020-2021\КОСМОС\IMG-20210207-WA0021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2" t="24045" r="5424" b="16502"/>
          <a:stretch/>
        </p:blipFill>
        <p:spPr bwMode="auto">
          <a:xfrm>
            <a:off x="99826" y="4417339"/>
            <a:ext cx="1345999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D:\#Enternet\УЧЕБН. ГОД 2020-2021\КОСМОС\IMG-20210207-WA002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112" y="393469"/>
            <a:ext cx="1141644" cy="1622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7" name="Picture 11" descr="D:\#Enternet\УЧЕБН. ГОД 2020-2021\КОСМОС\IMG-20210207-WA0037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93469"/>
            <a:ext cx="1127132" cy="166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!Игорь\Desktop\САВЕНКОВ\Screenshot_20210215-200642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0" b="16983"/>
          <a:stretch/>
        </p:blipFill>
        <p:spPr bwMode="auto">
          <a:xfrm>
            <a:off x="1660489" y="2276872"/>
            <a:ext cx="1221079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!Игорь\Desktop\САВЕНКОВ\Screenshot_20210215-200723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5" b="9363"/>
          <a:stretch/>
        </p:blipFill>
        <p:spPr bwMode="auto">
          <a:xfrm>
            <a:off x="1591146" y="4437112"/>
            <a:ext cx="1290422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!Игорь\Desktop\САВЕНКОВ\Screenshot_20210215-200622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45" b="9205"/>
          <a:stretch/>
        </p:blipFill>
        <p:spPr bwMode="auto">
          <a:xfrm>
            <a:off x="7824112" y="2310270"/>
            <a:ext cx="1199660" cy="182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Users\!Игорь\Desktop\САВЕНКОВ\Screenshot_20210215-200723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5" b="9363"/>
          <a:stretch/>
        </p:blipFill>
        <p:spPr bwMode="auto">
          <a:xfrm>
            <a:off x="7912664" y="4437112"/>
            <a:ext cx="1199660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C:\Users\!Игорь\Desktop\САВЕНКОВ\Screenshot_20210215-200732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53" b="9573"/>
          <a:stretch/>
        </p:blipFill>
        <p:spPr bwMode="auto">
          <a:xfrm>
            <a:off x="6399970" y="2397457"/>
            <a:ext cx="1115743" cy="173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C:\Users\!Игорь\Desktop\САВЕНКОВ\Screenshot_20210215-200732.jpg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53" b="9573"/>
          <a:stretch/>
        </p:blipFill>
        <p:spPr bwMode="auto">
          <a:xfrm>
            <a:off x="6399970" y="4403647"/>
            <a:ext cx="1217448" cy="1977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26299" y="4403647"/>
            <a:ext cx="36179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Участие детей старшей группы «Солнышко» во Всероссийской викторине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Время знаний» 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«Планеты Солнечной системы»</a:t>
            </a:r>
            <a:endParaRPr lang="ru-RU" sz="2000" dirty="0"/>
          </a:p>
        </p:txBody>
      </p:sp>
      <p:pic>
        <p:nvPicPr>
          <p:cNvPr id="18" name="Picture 6" descr="C:\Users\!Игорь\Desktop\САВЕНКОВ\Screenshot_20210215-200916.jp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6" b="17029"/>
          <a:stretch/>
        </p:blipFill>
        <p:spPr bwMode="auto">
          <a:xfrm>
            <a:off x="3330970" y="2292993"/>
            <a:ext cx="1190007" cy="1856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!Игорь\Desktop\САВЕНКОВ\Screenshot_20210215-200714.jp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24" b="8996"/>
          <a:stretch/>
        </p:blipFill>
        <p:spPr bwMode="auto">
          <a:xfrm>
            <a:off x="4860033" y="2318049"/>
            <a:ext cx="1124004" cy="1831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887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!Игорь\Desktop\САВЕНКОВ\1566941937-2880h1620.cosmo-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6" r="1874"/>
          <a:stretch/>
        </p:blipFill>
        <p:spPr bwMode="auto">
          <a:xfrm rot="16200000">
            <a:off x="1093304" y="-1093304"/>
            <a:ext cx="6957392" cy="9144000"/>
          </a:xfrm>
          <a:prstGeom prst="rect">
            <a:avLst/>
          </a:prstGeom>
          <a:solidFill>
            <a:srgbClr val="6666FF"/>
          </a:solidFill>
          <a:ln w="76200">
            <a:solidFill>
              <a:srgbClr val="9999FF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1403648" y="1124744"/>
            <a:ext cx="74168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Решать загадки можно вечно,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Вселенная ведь бесконечна,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Спасибо всем вам за урок,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 главное, чтоб был он впрок!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Нам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очень понравилось  с вами работать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Спасибо, всем за внимание!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10242" name="Picture 2" descr="C:\Users\!Игорь\Desktop\САВЕНКОВ\IMG-20210219-WA00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64533" y="4110825"/>
            <a:ext cx="1878230" cy="2504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!Игорь\Desktop\САВЕНКОВ\IMG-20210219-WA00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045" y="188640"/>
            <a:ext cx="1728442" cy="2301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!Игорь\Desktop\САВЕНКОВ\IMG-20210219-WA00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505" y="3550163"/>
            <a:ext cx="2247064" cy="300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!Игорь\Desktop\САВЕНКОВ\IMG-20210219-WA004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541064"/>
            <a:ext cx="2747797" cy="20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386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!Игорь\Desktop\САВЕНКОВ\1566941937-2880h1620.cosmo-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6" r="1874"/>
          <a:stretch/>
        </p:blipFill>
        <p:spPr bwMode="auto">
          <a:xfrm rot="16200000">
            <a:off x="1093304" y="-1093305"/>
            <a:ext cx="6957392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88640"/>
            <a:ext cx="516048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97346"/>
            <a:ext cx="8784976" cy="6232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Современные люди живут и развиваются в эпоху информации и компьютеризации. В условиях быстро меняющейся жизни от человека требуется не только владение знаниями, но и в первую очередь умение добывать эти знания самому и оперировать ими, мыслить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самостоятельно и творчески. </a:t>
            </a:r>
          </a:p>
          <a:p>
            <a:pPr algn="just"/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Дошкольник сам по себе уже является исследователем, проявляет живой интерес к различного рода исследовательской деятельности. </a:t>
            </a:r>
          </a:p>
          <a:p>
            <a:pPr algn="just"/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В наше время родителям приходится много работать, у них  есть свой круг общения,  свои домашние дела,  и не остаётся времени на общение с детьми, на воспитание детей, на ознакомление их с окружающим миром, поэтому, дети самостоятельно пытаются  узнать что-то новое, неизведанное. </a:t>
            </a:r>
          </a:p>
          <a:p>
            <a:pPr algn="just"/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Мы решили провести с родителями практикум,  на котором познакомили их  с методикой исследовательской деятельности Савенкова А.И.  с целью развития начальной компетенции у взрослых исследовательских способностей и умений. Привлекая к этой работе членов семей.</a:t>
            </a:r>
          </a:p>
          <a:p>
            <a:pPr algn="just"/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Мы даём возможность не только детям узнать что- то новое, но и родители с удовольствием узнают,  то чего  они раньше не знали. </a:t>
            </a:r>
          </a:p>
          <a:p>
            <a:pPr algn="just"/>
            <a:endParaRPr lang="ru-RU" sz="19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начальной  компетенции у взрослых, исследовательских способностей и умений, для передачи знаний, полученных в результате собственного исследовательского поиска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79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!Игорь\Desktop\САВЕНКОВ\1566941937-2880h1620.cosmo-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6" r="1874"/>
          <a:stretch/>
        </p:blipFill>
        <p:spPr bwMode="auto">
          <a:xfrm rot="16200000">
            <a:off x="1093304" y="-1093303"/>
            <a:ext cx="6957392" cy="9144000"/>
          </a:xfrm>
          <a:prstGeom prst="rect">
            <a:avLst/>
          </a:prstGeom>
          <a:solidFill>
            <a:srgbClr val="6666FF"/>
          </a:solidFill>
          <a:ln w="76200">
            <a:solidFill>
              <a:srgbClr val="9999FF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1765151" y="260648"/>
            <a:ext cx="6911305" cy="1374756"/>
          </a:xfrm>
          <a:prstGeom prst="rect">
            <a:avLst/>
          </a:prstGeom>
          <a:solidFill>
            <a:srgbClr val="9999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002060"/>
                </a:solidFill>
              </a:rPr>
              <a:t> 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1.Познакомить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родителей в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дистанционном формате  с общей схемой исследовательской деятельности с использованием технологии Савенкова А.И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65151" y="1946086"/>
            <a:ext cx="6911305" cy="1194882"/>
          </a:xfrm>
          <a:prstGeom prst="rect">
            <a:avLst/>
          </a:prstGeom>
          <a:solidFill>
            <a:srgbClr val="9999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2.Познакомить с  пиктографическим письмом, которое позволяет отразить информацию, полученную  посредством различных сенсорных каналов при помощи различных симво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лов.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65151" y="3475904"/>
            <a:ext cx="6911305" cy="769626"/>
          </a:xfrm>
          <a:prstGeom prst="rect">
            <a:avLst/>
          </a:prstGeom>
          <a:solidFill>
            <a:srgbClr val="9999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3.Развивать интеллектуально-творческий потенциал родителей. Учить ставить вопрос (выделять проблему).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42712" y="4581128"/>
            <a:ext cx="6911305" cy="769626"/>
          </a:xfrm>
          <a:prstGeom prst="rect">
            <a:avLst/>
          </a:prstGeom>
          <a:solidFill>
            <a:srgbClr val="9999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4.Развивать мышление, расширить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кругозор, творческие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способности, речь</a:t>
            </a:r>
            <a:r>
              <a:rPr lang="ru-RU" sz="2000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42711" y="5733256"/>
            <a:ext cx="6911305" cy="769626"/>
          </a:xfrm>
          <a:prstGeom prst="rect">
            <a:avLst/>
          </a:prstGeom>
          <a:solidFill>
            <a:srgbClr val="9999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Учить смело высказывать свои определения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1082858" y="849303"/>
            <a:ext cx="489204" cy="197446"/>
          </a:xfrm>
          <a:prstGeom prst="rightArrow">
            <a:avLst/>
          </a:prstGeom>
          <a:solidFill>
            <a:srgbClr val="9999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1125923" y="2465832"/>
            <a:ext cx="489204" cy="197446"/>
          </a:xfrm>
          <a:prstGeom prst="rightArrow">
            <a:avLst/>
          </a:prstGeom>
          <a:solidFill>
            <a:srgbClr val="9999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1115204" y="3663271"/>
            <a:ext cx="489204" cy="197446"/>
          </a:xfrm>
          <a:prstGeom prst="rightArrow">
            <a:avLst/>
          </a:prstGeom>
          <a:solidFill>
            <a:srgbClr val="9999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flipV="1">
            <a:off x="1139008" y="4799101"/>
            <a:ext cx="489204" cy="213627"/>
          </a:xfrm>
          <a:prstGeom prst="rightArrow">
            <a:avLst/>
          </a:prstGeom>
          <a:solidFill>
            <a:srgbClr val="9999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1139008" y="5920623"/>
            <a:ext cx="489204" cy="197446"/>
          </a:xfrm>
          <a:prstGeom prst="rightArrow">
            <a:avLst/>
          </a:prstGeom>
          <a:solidFill>
            <a:srgbClr val="9999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79512" y="404664"/>
            <a:ext cx="792088" cy="6098217"/>
          </a:xfrm>
          <a:prstGeom prst="rect">
            <a:avLst/>
          </a:prstGeom>
          <a:solidFill>
            <a:srgbClr val="99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3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05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!Игорь\Desktop\САВЕНКОВ\1566941937-2880h1620.cosmo-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6" r="1874"/>
          <a:stretch/>
        </p:blipFill>
        <p:spPr bwMode="auto">
          <a:xfrm rot="16200000">
            <a:off x="1147564" y="-1157378"/>
            <a:ext cx="6957392" cy="9252520"/>
          </a:xfrm>
          <a:prstGeom prst="rect">
            <a:avLst/>
          </a:prstGeom>
          <a:solidFill>
            <a:srgbClr val="6666FF"/>
          </a:solidFill>
          <a:ln w="76200">
            <a:solidFill>
              <a:srgbClr val="9999FF"/>
            </a:solidFill>
          </a:ln>
        </p:spPr>
      </p:pic>
      <p:sp>
        <p:nvSpPr>
          <p:cNvPr id="2" name="Прямоугольник 1"/>
          <p:cNvSpPr/>
          <p:nvPr/>
        </p:nvSpPr>
        <p:spPr>
          <a:xfrm rot="10800000" flipV="1">
            <a:off x="251516" y="220269"/>
            <a:ext cx="9001003" cy="763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Предварительная работа</a:t>
            </a:r>
          </a:p>
          <a:p>
            <a:endParaRPr lang="ru-RU" sz="20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Изучение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технологии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Савеновкова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А.И.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Подготовка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макета папки юного исследователя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Подготовка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иллюстраций по теме «Солнечная система»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Подготовка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сценария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практикума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5.Создание родительской группы в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Whats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App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«Исследования Космоса»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Создание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родительской группы  на платформе для видео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конференции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Duo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Оборудование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 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Карточки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символическими изображением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«Методов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исследования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342900" indent="-342900"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арточки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«темой» будущего исследования, ручки, карандаши, листочки бумаги размеров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- 4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Макет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папки юного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исследователя </a:t>
            </a:r>
          </a:p>
          <a:p>
            <a:pPr marL="342900" indent="-342900"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етские энциклопедии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Компьютер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Книги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Савенкова А.И. «Методика проведения учебных исследований в детском саду», «Маленький исследователь: развитие познавательных способностей, «Стань исследователем»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!Игорь\Desktop\САВЕНКОВ\Screenshot_20210221-18511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69" b="17135"/>
          <a:stretch/>
        </p:blipFill>
        <p:spPr bwMode="auto">
          <a:xfrm>
            <a:off x="6912419" y="30017"/>
            <a:ext cx="2140849" cy="206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32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!Игорь\Desktop\САВЕНКОВ\1566941937-2880h1620.cosmo-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6" r="1874"/>
          <a:stretch/>
        </p:blipFill>
        <p:spPr bwMode="auto">
          <a:xfrm rot="16200000">
            <a:off x="1093304" y="-1093305"/>
            <a:ext cx="6957392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#Enternet\УЧЕБН. ГОД 2020-2021\КОСМОС\20210201_1628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8374"/>
            <a:ext cx="2654758" cy="222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#Enternet\УЧЕБН. ГОД 2020-2021\КОСМОС\20200911_1141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11545"/>
            <a:ext cx="2921639" cy="219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D:\#Enternet\УЧЕБН.ГОД 2019-2020\ФОТО\20210120_1221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26" y="2537926"/>
            <a:ext cx="2583114" cy="1937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D:\#Enternet\УЧЕБН. ГОД 2020-2021\КОСМОС\20210125_16445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8373"/>
            <a:ext cx="2971633" cy="222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#Enternet\УЧЕБН.ГОД 2019-2020\ФОТО\20210121_16125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529880"/>
            <a:ext cx="2921639" cy="1945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#Enternet\УЧЕБН.ГОД 2019-2020\ФОТО\20210121_16192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662981"/>
            <a:ext cx="2921639" cy="2195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#Enternet\УЧЕБН.ГОД 2019-2020\ФОТО\20210121_16241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48" y="4662980"/>
            <a:ext cx="2583114" cy="2195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#Enternet\УЧЕБН. ГОД 2020-2021\КОСМОС\20210125_16212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5" y="2501751"/>
            <a:ext cx="2971633" cy="1973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D:\#Enternet\УЧЕБН.ГОД 2019-2020\ФОТО\20201123_162450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686372"/>
            <a:ext cx="2971632" cy="2171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58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!Игорь\Desktop\САВЕНКОВ\1566941937-2880h1620.cosmo-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6" r="1874"/>
          <a:stretch/>
        </p:blipFill>
        <p:spPr bwMode="auto">
          <a:xfrm rot="16200000">
            <a:off x="1111980" y="-1235734"/>
            <a:ext cx="6957392" cy="9252520"/>
          </a:xfrm>
          <a:prstGeom prst="rect">
            <a:avLst/>
          </a:prstGeom>
          <a:solidFill>
            <a:srgbClr val="6666FF"/>
          </a:solidFill>
          <a:ln w="76200">
            <a:solidFill>
              <a:srgbClr val="9999FF"/>
            </a:solidFill>
          </a:ln>
        </p:spPr>
      </p:pic>
      <p:pic>
        <p:nvPicPr>
          <p:cNvPr id="1026" name="Picture 2" descr="D:\#Enternet\УЧЕБН. ГОД 2020-2021\САВЕНКОВ\20210220_1337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09100"/>
            <a:ext cx="7416824" cy="5562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923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!Игорь\Desktop\САВЕНКОВ\1566941937-2880h1620.cosmo-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6" r="1874"/>
          <a:stretch/>
        </p:blipFill>
        <p:spPr bwMode="auto">
          <a:xfrm rot="16200000">
            <a:off x="1093304" y="-1093305"/>
            <a:ext cx="6957392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!Игорь\Desktop\САВЕНКОВ\20210220_1338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72" y="620688"/>
            <a:ext cx="7704856" cy="5582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850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765151" y="260648"/>
            <a:ext cx="6911305" cy="1374756"/>
          </a:xfrm>
          <a:prstGeom prst="rect">
            <a:avLst/>
          </a:prstGeom>
          <a:solidFill>
            <a:srgbClr val="9999FF"/>
          </a:solidFill>
          <a:ln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002060"/>
                </a:solidFill>
              </a:rPr>
              <a:t> 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!Игорь\Desktop\САВЕНКОВ\1566941937-2880h1620.cosmo-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6" r="1874"/>
          <a:stretch/>
        </p:blipFill>
        <p:spPr bwMode="auto">
          <a:xfrm rot="16200000">
            <a:off x="1093304" y="-1093304"/>
            <a:ext cx="6957392" cy="9144000"/>
          </a:xfrm>
          <a:prstGeom prst="rect">
            <a:avLst/>
          </a:prstGeom>
          <a:solidFill>
            <a:srgbClr val="6666FF"/>
          </a:solidFill>
          <a:ln w="76200">
            <a:solidFill>
              <a:srgbClr val="9999FF"/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539552" y="2204864"/>
            <a:ext cx="3312368" cy="4240088"/>
          </a:xfrm>
          <a:prstGeom prst="rect">
            <a:avLst/>
          </a:prstGeom>
          <a:solidFill>
            <a:srgbClr val="9999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Включить ребенка в собственный исследовательский поиск на любых предметных занятиях в детском саду. Она рассчитана не только на то, чтобы обучать детей наблюдению и к экспериментированию, но включает в себя полный цикл исследовательской деятельности. От определения проблемы, до представления и защиты полученных результатов.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36096" y="2204864"/>
            <a:ext cx="3240360" cy="4240088"/>
          </a:xfrm>
          <a:prstGeom prst="rect">
            <a:avLst/>
          </a:prstGeom>
          <a:solidFill>
            <a:srgbClr val="9999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/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Добывать информацию из различных источников, систематизировать полученные знания, применить их в различных видах детской деятельности. Старших дошкольников всегда привлекала тема космоса, так как все неведомое, непонятное, недоступное глазу будоражит детскую фантазию.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979712" y="260648"/>
            <a:ext cx="5400600" cy="864096"/>
          </a:xfrm>
          <a:prstGeom prst="rect">
            <a:avLst/>
          </a:prstGeom>
          <a:solidFill>
            <a:srgbClr val="9999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Предполагаемая методика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позволяет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 rot="2956479">
            <a:off x="5997746" y="1539310"/>
            <a:ext cx="978408" cy="394892"/>
          </a:xfrm>
          <a:prstGeom prst="rightArrow">
            <a:avLst/>
          </a:prstGeom>
          <a:solidFill>
            <a:srgbClr val="9999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7937702">
            <a:off x="2606099" y="1535459"/>
            <a:ext cx="978408" cy="400597"/>
          </a:xfrm>
          <a:prstGeom prst="rightArrow">
            <a:avLst/>
          </a:prstGeom>
          <a:solidFill>
            <a:srgbClr val="9999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55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!Игорь\Desktop\САВЕНКОВ\1566941937-2880h1620.cosmo-8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26" r="1874"/>
          <a:stretch/>
        </p:blipFill>
        <p:spPr bwMode="auto">
          <a:xfrm rot="16200000">
            <a:off x="1093304" y="-1093304"/>
            <a:ext cx="6957392" cy="9144000"/>
          </a:xfrm>
          <a:prstGeom prst="rect">
            <a:avLst/>
          </a:prstGeom>
          <a:solidFill>
            <a:srgbClr val="6666FF"/>
          </a:solidFill>
          <a:ln w="76200">
            <a:solidFill>
              <a:srgbClr val="9999FF"/>
            </a:solidFill>
          </a:ln>
        </p:spPr>
      </p:pic>
      <p:pic>
        <p:nvPicPr>
          <p:cNvPr id="2" name="Picture 2" descr="C:\Users\!Игорь\Desktop\САВЕНКОВ\IMG-20210219-WA00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41276"/>
            <a:ext cx="3246834" cy="606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!Игорь\Desktop\САВЕНКОВ\IMG-20210219-WA00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21904"/>
            <a:ext cx="3246834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842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</TotalTime>
  <Words>390</Words>
  <Application>Microsoft Office PowerPoint</Application>
  <PresentationFormat>Экран (4:3)</PresentationFormat>
  <Paragraphs>69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Первый шаг- определение темы исследования –объект Солнечной системы «Солнце»</vt:lpstr>
      <vt:lpstr> Шаг второй – составление плана исследования. (Задача получить как можно больше новых сведений о том, что является предметом исследований. </vt:lpstr>
      <vt:lpstr>Презентация PowerPoint</vt:lpstr>
      <vt:lpstr>Первая пара с карточкой –   ищут  информацию про солнце в социальной сети интернет и фиксируют полученную информацию, с помощью схематических рисунков.  </vt:lpstr>
      <vt:lpstr>Презентация PowerPoint</vt:lpstr>
      <vt:lpstr>Презентация PowerPoint</vt:lpstr>
      <vt:lpstr>Шаг четвертый и пятый-обобщение полученных результатов и доклад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!Игорь</dc:creator>
  <cp:lastModifiedBy>Lenovo</cp:lastModifiedBy>
  <cp:revision>77</cp:revision>
  <cp:lastPrinted>2021-03-25T19:47:39Z</cp:lastPrinted>
  <dcterms:created xsi:type="dcterms:W3CDTF">2021-02-11T09:51:45Z</dcterms:created>
  <dcterms:modified xsi:type="dcterms:W3CDTF">2022-03-19T17:23:03Z</dcterms:modified>
</cp:coreProperties>
</file>