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a" initials="A" lastIdx="1" clrIdx="0">
    <p:extLst>
      <p:ext uri="{19B8F6BF-5375-455C-9EA6-DF929625EA0E}">
        <p15:presenceInfo xmlns:p15="http://schemas.microsoft.com/office/powerpoint/2012/main" userId="An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67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9BD5F0-FB9A-4F7C-9239-240D105240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66FC684-E705-4844-A232-4762910F9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499153-09F2-4515-A921-9A06792CA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6EFC00-17BB-47DA-BC8E-CE4583F96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0BDCF1-C4AE-44CA-B728-122996687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45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366A9-D810-4011-8BDE-0B284F3BE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69415EF-825A-4686-B115-8A2EB764E7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09FD13-6435-4D3B-B1E4-4828CCB16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56321D-89A0-41B9-BF8F-B3D2DE5B6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936BE5-4631-4623-BBDD-C63B5971A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69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88B8600-7A7E-4088-9D72-9D9ED9525E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64D81F3-D7AE-4D68-A5DA-F2DA6F407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6C7160-15E3-4FFB-B647-E9D63296B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BF974B-732E-4F4F-A401-71F79862E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8CD13B-E791-4F60-A7EE-5F4D4B0AE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330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AFCCEC-9830-49F5-8399-7CA97445D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ED922A-D605-4221-85F9-91E4660FC8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A80347-EBF0-4FB5-8C8A-9D1385C46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8B9E9E-0621-4054-91DD-31760C59F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8E544F-4BC3-43B0-934F-B486AB592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46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E7ED04-AE16-40F6-9377-D4CE06164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901DCA-B761-40ED-9F49-6B087E2065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4731AE-D30B-4C05-87DE-DF2D30251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BE6A5D-B725-4B04-8807-597E8CF65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2DD4BE-6747-4A18-BC7A-6A125C9EE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25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8037B4-09D0-4886-B04F-EE483C01E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B020C5-1B4D-4261-8A6F-C4A767410F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8323DD-9E55-4AF9-A316-5947F9C6B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BED8887-2272-4D44-961D-1CD25DFC5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833CE9-0F09-4BB5-A5A1-C74A45C3F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E8C905-49CD-48B8-82B1-19C7F6D7C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152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8A5073-38EE-466B-A761-1738E468F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F97266-27B9-4541-9E1D-C613B429A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1CABB26-1AC8-48E9-A278-EC791662EC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62024B6-FEDD-4050-B5CC-BE2D7DC12A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A5C233F-9A99-4188-A025-CFD813D8D8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00EF4F3-511B-4DEC-86FB-9B9A4DFF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A890C28-31C5-4A52-AE6E-EB0EAE893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2912E97-C33B-41AD-BA2F-90EA06014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34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9336B2-8C5D-4BF6-8A88-5B268E67B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EBD85A5-C5ED-4098-A2DD-AF048F268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EFBBF98-5811-486C-B82A-215B7B4A6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FC787A9-BC55-422B-92D9-6E124457A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68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7302A15-A438-4DF5-9A3D-5C9ECDBEC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9F79396-BA3A-4317-BE7E-B5C127803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270AC6-6F96-42FF-AA99-9602EA033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904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1986A5-50DE-4A58-8749-12CBBA77C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411B66-53E8-48F2-B001-C9AD92626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B78AF6B-DDA6-4719-9F25-2E62AAF72D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FE704E3-40C5-4213-ABC4-6CB37C396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BE60823-9F5F-46FB-90D3-D237BA600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851CB0F-D6A8-485C-A2D0-2703B4286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944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A467C-E5A9-468F-A428-4705BD1E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47D4099-B6A0-46B4-9347-48DB1FBE6B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F6F858-D0BD-444C-B492-FE073FA4D5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061F8C-17B0-4C6A-82A1-592532322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9FC029-8BCC-4773-A097-20B45A1A4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B383A6-0421-4AAC-9105-851A5C8A2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50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915E5A-4831-4A9B-8BCF-E7A11F0B2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B46A51-3F7D-42EB-830F-213445739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2D19A1-912B-4FD2-9654-0E51001CA7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8BD75-0BA5-40BF-B503-07DB9DF30972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E3DC9E-541A-4654-B94B-41F88BF340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729C9-654B-42E3-A780-5860938075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E858E-8DFB-4485-B91A-11DC6CDB2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213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3B289B-4027-4221-9125-BC1D268E7EB6}"/>
              </a:ext>
            </a:extLst>
          </p:cNvPr>
          <p:cNvSpPr/>
          <p:nvPr/>
        </p:nvSpPr>
        <p:spPr>
          <a:xfrm>
            <a:off x="6184490" y="1088421"/>
            <a:ext cx="5466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kern="1800" dirty="0">
                <a:solidFill>
                  <a:srgbClr val="546788"/>
                </a:solidFill>
                <a:latin typeface="Bahnschrift Condensed" panose="020B0502040204020203" pitchFamily="34" charset="0"/>
                <a:ea typeface="Times New Roman" panose="02020603050405020304" pitchFamily="18" charset="0"/>
              </a:rPr>
              <a:t>«Деньги. </a:t>
            </a:r>
          </a:p>
          <a:p>
            <a:pPr algn="ctr"/>
            <a:r>
              <a:rPr lang="ru-RU" sz="6000" kern="1800" dirty="0">
                <a:solidFill>
                  <a:srgbClr val="546788"/>
                </a:solidFill>
                <a:latin typeface="Bahnschrift Condensed" panose="020B0502040204020203" pitchFamily="34" charset="0"/>
                <a:ea typeface="Times New Roman" panose="02020603050405020304" pitchFamily="18" charset="0"/>
              </a:rPr>
              <a:t>Роль денег в жизни людей»</a:t>
            </a:r>
            <a:endParaRPr lang="ru-RU" sz="6000" dirty="0">
              <a:solidFill>
                <a:srgbClr val="546788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926356-B0C7-46C3-BEBF-403BA80FF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85" b="89617" l="2716" r="89617">
                        <a14:foregroundMark x1="23003" y1="34665" x2="23003" y2="34665"/>
                        <a14:foregroundMark x1="7508" y1="34026" x2="7508" y2="34026"/>
                        <a14:foregroundMark x1="7348" y1="34026" x2="6230" y2="33706"/>
                        <a14:foregroundMark x1="3355" y1="30671" x2="3355" y2="30671"/>
                        <a14:foregroundMark x1="2716" y1="31949" x2="2716" y2="31949"/>
                        <a14:foregroundMark x1="58466" y1="89617" x2="58466" y2="896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0578" y="540775"/>
            <a:ext cx="6705292" cy="67052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74A54-2E52-4642-A4AD-BA99C56DF240}"/>
              </a:ext>
            </a:extLst>
          </p:cNvPr>
          <p:cNvSpPr txBox="1"/>
          <p:nvPr/>
        </p:nvSpPr>
        <p:spPr>
          <a:xfrm>
            <a:off x="8917858" y="6024593"/>
            <a:ext cx="353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kern="1800" dirty="0">
                <a:solidFill>
                  <a:srgbClr val="546788"/>
                </a:solidFill>
                <a:latin typeface="Bahnschrift Condensed" panose="020B0502040204020203" pitchFamily="34" charset="0"/>
              </a:rPr>
              <a:t>Автор: Ушакова А.С.</a:t>
            </a:r>
          </a:p>
        </p:txBody>
      </p:sp>
    </p:spTree>
    <p:extLst>
      <p:ext uri="{BB962C8B-B14F-4D97-AF65-F5344CB8AC3E}">
        <p14:creationId xmlns:p14="http://schemas.microsoft.com/office/powerpoint/2010/main" val="2902669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B8E4BCF-1263-4275-AA7D-86DC5A14EB29}"/>
              </a:ext>
            </a:extLst>
          </p:cNvPr>
          <p:cNvSpPr/>
          <p:nvPr/>
        </p:nvSpPr>
        <p:spPr>
          <a:xfrm>
            <a:off x="334298" y="1045070"/>
            <a:ext cx="11702008" cy="3230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ea typeface="Calibri" panose="020F0502020204030204" pitchFamily="34" charset="0"/>
                <a:cs typeface="Times New Roman" panose="02020603050405020304" pitchFamily="18" charset="0"/>
              </a:rPr>
              <a:t>В магазине Саша дал кассиру крупную купюру. Кассир сказал, что купюра фальшивая, и вернуть ее отказался. Саша потребовал позвать администратора. Администратор назвал его фальшивомонетчиком, угрожал судом и тюрьмой, а затем предложил уйти, но без купюры.</a:t>
            </a:r>
            <a:endParaRPr lang="ru-RU" sz="3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ea typeface="Calibri" panose="020F0502020204030204" pitchFamily="34" charset="0"/>
                <a:cs typeface="Times New Roman" panose="02020603050405020304" pitchFamily="18" charset="0"/>
              </a:rPr>
              <a:t>Что делать Саше?</a:t>
            </a:r>
            <a:endParaRPr lang="ru-RU" sz="3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CD4900-ED9C-45F5-AAA8-B4C877DC9D83}"/>
              </a:ext>
            </a:extLst>
          </p:cNvPr>
          <p:cNvSpPr txBox="1"/>
          <p:nvPr/>
        </p:nvSpPr>
        <p:spPr>
          <a:xfrm>
            <a:off x="648929" y="261897"/>
            <a:ext cx="4857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546788"/>
                </a:solidFill>
              </a:rPr>
              <a:t>Проблемная ситуация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3B288C-F155-4081-9D83-E3D7B1ECF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0968" y="3429000"/>
            <a:ext cx="5645338" cy="3155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2963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0172524-449C-4221-BCD2-97E8FD5958B6}"/>
              </a:ext>
            </a:extLst>
          </p:cNvPr>
          <p:cNvSpPr/>
          <p:nvPr/>
        </p:nvSpPr>
        <p:spPr>
          <a:xfrm>
            <a:off x="353960" y="311251"/>
            <a:ext cx="11611897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dirty="0">
                <a:solidFill>
                  <a:srgbClr val="54678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Совместное составление правил обращения с деньгами.   </a:t>
            </a:r>
            <a:endParaRPr lang="ru-RU" sz="3600" dirty="0">
              <a:solidFill>
                <a:srgbClr val="546788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45FBAA9-7D4E-4AD8-BFA0-038D87468970}"/>
              </a:ext>
            </a:extLst>
          </p:cNvPr>
          <p:cNvSpPr/>
          <p:nvPr/>
        </p:nvSpPr>
        <p:spPr>
          <a:xfrm>
            <a:off x="3689411" y="1061574"/>
            <a:ext cx="48131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solidFill>
                  <a:srgbClr val="54678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«Осторожно – деньги!»</a:t>
            </a:r>
            <a:endParaRPr lang="ru-RU" sz="3600" dirty="0">
              <a:solidFill>
                <a:srgbClr val="546788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173BC66-9734-4B08-92A3-3E4E53FBFF98}"/>
              </a:ext>
            </a:extLst>
          </p:cNvPr>
          <p:cNvSpPr/>
          <p:nvPr/>
        </p:nvSpPr>
        <p:spPr>
          <a:xfrm>
            <a:off x="285134" y="1680108"/>
            <a:ext cx="11464414" cy="517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1. Зарабатывай честно.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2. Соизмеряй свои «хочу» и «могу».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3. Не хвастайся заработанными деньгами и не считай деньги прилюдно.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4.Старайтесь не «брать взаймы». Не очень хорошо быть в зависимости от кого-либо, взяв чужие деньги.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5. Не играй в лотереи, азартные игры. 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6. Учитесь отличать «потребности» от «желаний». Первые, обычно, менее затратные, чем желания.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7. Учитесь вести запись и учет всех своих покупок. Заведите лист доходов и расходов.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8. Не экономьте на своих близких! Подарки обрадуют их и вас: ведь подарки так же приятно дарить, как и получать. Неужели это удовольствие не стоит денег?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ea typeface="Calibri" panose="020F0502020204030204" pitchFamily="34" charset="0"/>
              </a:rPr>
              <a:t>9.  Если вы в состоянии дать в долг — давайте и не настаивайте, если ваш должник тянет с возвращением.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8411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F872C77-CE0D-408D-8235-D351C3696496}"/>
              </a:ext>
            </a:extLst>
          </p:cNvPr>
          <p:cNvSpPr/>
          <p:nvPr/>
        </p:nvSpPr>
        <p:spPr>
          <a:xfrm>
            <a:off x="3733173" y="272620"/>
            <a:ext cx="4725653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dirty="0">
                <a:solidFill>
                  <a:srgbClr val="54678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Деньги: зло или благо?</a:t>
            </a:r>
            <a:endParaRPr lang="ru-RU" sz="3600" dirty="0">
              <a:solidFill>
                <a:srgbClr val="546788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E4E0A97-45A6-450C-B1EE-8691BB2A32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483876"/>
              </p:ext>
            </p:extLst>
          </p:nvPr>
        </p:nvGraphicFramePr>
        <p:xfrm>
          <a:off x="1455173" y="1821572"/>
          <a:ext cx="9281652" cy="3606673"/>
        </p:xfrm>
        <a:graphic>
          <a:graphicData uri="http://schemas.openxmlformats.org/drawingml/2006/table">
            <a:tbl>
              <a:tblPr firstRow="1" firstCol="1" bandRow="1"/>
              <a:tblGrid>
                <a:gridCol w="4729317">
                  <a:extLst>
                    <a:ext uri="{9D8B030D-6E8A-4147-A177-3AD203B41FA5}">
                      <a16:colId xmlns:a16="http://schemas.microsoft.com/office/drawing/2014/main" val="601428260"/>
                    </a:ext>
                  </a:extLst>
                </a:gridCol>
                <a:gridCol w="4552335">
                  <a:extLst>
                    <a:ext uri="{9D8B030D-6E8A-4147-A177-3AD203B41FA5}">
                      <a16:colId xmlns:a16="http://schemas.microsoft.com/office/drawing/2014/main" val="1055195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Деньги - зло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Деньги - благо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3939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зависть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жадность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зависимость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ненависть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преступления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обман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покой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достаток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возможности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щедрость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помощь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прогресс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20033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229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17F2C04-E818-4AFB-B55A-59DAE7848492}"/>
              </a:ext>
            </a:extLst>
          </p:cNvPr>
          <p:cNvSpPr/>
          <p:nvPr/>
        </p:nvSpPr>
        <p:spPr>
          <a:xfrm>
            <a:off x="4630993" y="151179"/>
            <a:ext cx="609600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1. сегодня я узнал…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2. было интересно…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3. было трудно…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4. я выполнял задания…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5. я понял, что…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6. теперь я могу…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7. я почувствовал, что…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8. я приобрел…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9. я научился…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10. у меня получилось 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11. я смог…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12. я попробую…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13. меня удивило…</a:t>
            </a:r>
            <a:endParaRPr lang="ru-RU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ea typeface="Times New Roman" panose="02020603050405020304" pitchFamily="18" charset="0"/>
              </a:rPr>
              <a:t>14. урок дал мне для жизни…</a:t>
            </a:r>
            <a:endParaRPr lang="ru-RU" sz="2800" dirty="0">
              <a:effectLst/>
            </a:endParaRPr>
          </a:p>
          <a:p>
            <a:r>
              <a:rPr lang="ru-RU" sz="2800" dirty="0">
                <a:ea typeface="Times New Roman" panose="02020603050405020304" pitchFamily="18" charset="0"/>
              </a:rPr>
              <a:t>15. мне захотелось…</a:t>
            </a:r>
            <a:endParaRPr lang="ru-RU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F5625B-CD6D-46C8-B444-D83A0CFE3D44}"/>
              </a:ext>
            </a:extLst>
          </p:cNvPr>
          <p:cNvSpPr txBox="1"/>
          <p:nvPr/>
        </p:nvSpPr>
        <p:spPr>
          <a:xfrm>
            <a:off x="432619" y="294968"/>
            <a:ext cx="4680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546788"/>
                </a:solidFill>
              </a:rPr>
              <a:t>Рефлексия </a:t>
            </a:r>
          </a:p>
        </p:txBody>
      </p:sp>
    </p:spTree>
    <p:extLst>
      <p:ext uri="{BB962C8B-B14F-4D97-AF65-F5344CB8AC3E}">
        <p14:creationId xmlns:p14="http://schemas.microsoft.com/office/powerpoint/2010/main" val="2982566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9774D26-5DC6-44D1-A080-881029D8415B}"/>
              </a:ext>
            </a:extLst>
          </p:cNvPr>
          <p:cNvSpPr/>
          <p:nvPr/>
        </p:nvSpPr>
        <p:spPr>
          <a:xfrm>
            <a:off x="648929" y="1539961"/>
            <a:ext cx="108941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kern="1800" dirty="0">
                <a:ea typeface="Times New Roman" panose="02020603050405020304" pitchFamily="18" charset="0"/>
              </a:rPr>
              <a:t>1) повысить интерес школьников к урокам финансовой грамотности;</a:t>
            </a:r>
          </a:p>
          <a:p>
            <a:r>
              <a:rPr lang="ru-RU" sz="3200" kern="1800" dirty="0">
                <a:ea typeface="Times New Roman" panose="02020603050405020304" pitchFamily="18" charset="0"/>
              </a:rPr>
              <a:t>2) познакомить учащихся с понятием деньги, историей появления, видами денег;</a:t>
            </a:r>
          </a:p>
          <a:p>
            <a:r>
              <a:rPr lang="ru-RU" sz="3200" kern="1800" dirty="0">
                <a:ea typeface="Times New Roman" panose="02020603050405020304" pitchFamily="18" charset="0"/>
              </a:rPr>
              <a:t>3) расширять кругозор обучающихся, развивать коммуникативные навыки.</a:t>
            </a:r>
            <a:endParaRPr lang="ru-RU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4A049C-C374-4B7E-BBA4-46CECE7E0AAB}"/>
              </a:ext>
            </a:extLst>
          </p:cNvPr>
          <p:cNvSpPr txBox="1"/>
          <p:nvPr/>
        </p:nvSpPr>
        <p:spPr>
          <a:xfrm>
            <a:off x="3893574" y="294932"/>
            <a:ext cx="3234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546788"/>
                </a:solidFill>
              </a:rPr>
              <a:t>Цель: </a:t>
            </a:r>
          </a:p>
        </p:txBody>
      </p:sp>
    </p:spTree>
    <p:extLst>
      <p:ext uri="{BB962C8B-B14F-4D97-AF65-F5344CB8AC3E}">
        <p14:creationId xmlns:p14="http://schemas.microsoft.com/office/powerpoint/2010/main" val="2247101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B454F2-EB67-4FB8-847F-FDD3DDCC8C9D}"/>
              </a:ext>
            </a:extLst>
          </p:cNvPr>
          <p:cNvSpPr txBox="1"/>
          <p:nvPr/>
        </p:nvSpPr>
        <p:spPr>
          <a:xfrm>
            <a:off x="3883741" y="216273"/>
            <a:ext cx="3864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546788"/>
                </a:solidFill>
              </a:rPr>
              <a:t>Задачи: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18F7B7-389A-4055-843E-19FAB10047F0}"/>
              </a:ext>
            </a:extLst>
          </p:cNvPr>
          <p:cNvSpPr/>
          <p:nvPr/>
        </p:nvSpPr>
        <p:spPr>
          <a:xfrm>
            <a:off x="255640" y="1009416"/>
            <a:ext cx="1145458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30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endParaRPr lang="ru-RU" sz="3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Сформировать у обучающихся представление о роли денег в нашей жизни.</a:t>
            </a:r>
            <a:endParaRPr lang="ru-RU" sz="30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культуры обращения с деньгами.</a:t>
            </a:r>
            <a:endParaRPr lang="ru-RU" sz="30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30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Коррекционно-развивающие:</a:t>
            </a:r>
            <a:endParaRPr lang="ru-RU" sz="3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 коррекции и развитию мыслительной деятельности.</a:t>
            </a:r>
            <a:endParaRPr lang="ru-RU" sz="30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 коррекции речи через использование словесных методов обучения.</a:t>
            </a:r>
            <a:endParaRPr lang="ru-RU" sz="30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30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  <a:endParaRPr lang="ru-RU" sz="3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познавательный интерес.</a:t>
            </a:r>
            <a:endParaRPr lang="ru-RU" sz="30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3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доброжелательные и дружеские отношения.</a:t>
            </a:r>
            <a:endParaRPr lang="ru-RU" sz="30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931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7EFD764-B1C2-4E1F-92BE-0744B131F7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052" y="200872"/>
            <a:ext cx="7513689" cy="665712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BBE9AC-9E26-46BF-866A-054DC3FCD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420" y="1197765"/>
            <a:ext cx="4663341" cy="46633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C18D05-369D-49B7-A038-51AA2F8A74B5}"/>
              </a:ext>
            </a:extLst>
          </p:cNvPr>
          <p:cNvSpPr txBox="1"/>
          <p:nvPr/>
        </p:nvSpPr>
        <p:spPr>
          <a:xfrm>
            <a:off x="403123" y="1071716"/>
            <a:ext cx="39525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«Черный ящик»</a:t>
            </a:r>
          </a:p>
          <a:p>
            <a:r>
              <a:rPr lang="ru-RU" sz="2800" dirty="0"/>
              <a:t>Великое изобретение человечества, предмет очень простой, но в то же время загадочный и даже волшебный. Может превращаться в любой товар. С помощью этих предметов можно осуществить много желаний.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AAD5AD-5276-4A4C-96D1-E41877217203}"/>
              </a:ext>
            </a:extLst>
          </p:cNvPr>
          <p:cNvSpPr txBox="1"/>
          <p:nvPr/>
        </p:nvSpPr>
        <p:spPr>
          <a:xfrm>
            <a:off x="658761" y="200872"/>
            <a:ext cx="7118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546788"/>
                </a:solidFill>
              </a:rPr>
              <a:t>Организационный момент. </a:t>
            </a:r>
          </a:p>
        </p:txBody>
      </p:sp>
    </p:spTree>
    <p:extLst>
      <p:ext uri="{BB962C8B-B14F-4D97-AF65-F5344CB8AC3E}">
        <p14:creationId xmlns:p14="http://schemas.microsoft.com/office/powerpoint/2010/main" val="120548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1CBA3D2-1502-4657-8B4F-2F313DDA36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2735" y="1436431"/>
            <a:ext cx="7993626" cy="4496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A06837-DB09-4016-A124-9F71E4199625}"/>
              </a:ext>
            </a:extLst>
          </p:cNvPr>
          <p:cNvSpPr txBox="1"/>
          <p:nvPr/>
        </p:nvSpPr>
        <p:spPr>
          <a:xfrm>
            <a:off x="324464" y="1622535"/>
            <a:ext cx="36182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Просмотр мультфильма </a:t>
            </a:r>
          </a:p>
          <a:p>
            <a:r>
              <a:rPr lang="ru-RU" sz="3200" dirty="0"/>
              <a:t>«</a:t>
            </a:r>
            <a:r>
              <a:rPr lang="ru-RU" sz="3200" dirty="0" err="1"/>
              <a:t>Смешарики</a:t>
            </a:r>
            <a:r>
              <a:rPr lang="ru-RU" sz="3200" dirty="0"/>
              <a:t>. Школа магов»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7F59D2-8DCD-41E9-B1F8-3D0D165B145C}"/>
              </a:ext>
            </a:extLst>
          </p:cNvPr>
          <p:cNvSpPr txBox="1"/>
          <p:nvPr/>
        </p:nvSpPr>
        <p:spPr>
          <a:xfrm>
            <a:off x="324464" y="285135"/>
            <a:ext cx="11110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546788"/>
                </a:solidFill>
              </a:rPr>
              <a:t>Целеполагание. Формулирование темы урока. </a:t>
            </a:r>
          </a:p>
        </p:txBody>
      </p:sp>
    </p:spTree>
    <p:extLst>
      <p:ext uri="{BB962C8B-B14F-4D97-AF65-F5344CB8AC3E}">
        <p14:creationId xmlns:p14="http://schemas.microsoft.com/office/powerpoint/2010/main" val="4115503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D0CBA-C398-40D4-B2B8-553D9C0D279C}"/>
              </a:ext>
            </a:extLst>
          </p:cNvPr>
          <p:cNvSpPr txBox="1"/>
          <p:nvPr/>
        </p:nvSpPr>
        <p:spPr>
          <a:xfrm>
            <a:off x="452284" y="216310"/>
            <a:ext cx="6341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546788"/>
                </a:solidFill>
              </a:rPr>
              <a:t>Проблемная ситуация.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5685A6-6619-4DBF-ACEF-953B1007F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480" y="3529782"/>
            <a:ext cx="10449281" cy="294409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E007731-3F72-4DBB-8345-A26187EF178D}"/>
              </a:ext>
            </a:extLst>
          </p:cNvPr>
          <p:cNvSpPr/>
          <p:nvPr/>
        </p:nvSpPr>
        <p:spPr>
          <a:xfrm>
            <a:off x="570272" y="1365160"/>
            <a:ext cx="11307097" cy="595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ea typeface="Arial" panose="020B0604020202020204" pitchFamily="34" charset="0"/>
                <a:cs typeface="Times New Roman" panose="02020603050405020304" pitchFamily="18" charset="0"/>
              </a:rPr>
              <a:t>Как в древнем мире люди могли получить нужный им товар?</a:t>
            </a:r>
            <a:endParaRPr lang="ru-RU" sz="3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D77846-5F1C-43E0-BD5E-932756B46A2F}"/>
              </a:ext>
            </a:extLst>
          </p:cNvPr>
          <p:cNvSpPr txBox="1"/>
          <p:nvPr/>
        </p:nvSpPr>
        <p:spPr>
          <a:xfrm>
            <a:off x="4660491" y="2422271"/>
            <a:ext cx="3126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546788"/>
                </a:solidFill>
              </a:rPr>
              <a:t>ОБМЕН</a:t>
            </a:r>
          </a:p>
        </p:txBody>
      </p:sp>
    </p:spTree>
    <p:extLst>
      <p:ext uri="{BB962C8B-B14F-4D97-AF65-F5344CB8AC3E}">
        <p14:creationId xmlns:p14="http://schemas.microsoft.com/office/powerpoint/2010/main" val="301902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1CDE6A-04BA-4F67-A113-40F6624EF057}"/>
              </a:ext>
            </a:extLst>
          </p:cNvPr>
          <p:cNvSpPr txBox="1"/>
          <p:nvPr/>
        </p:nvSpPr>
        <p:spPr>
          <a:xfrm>
            <a:off x="326204" y="24998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546788"/>
                </a:solidFill>
              </a:rPr>
              <a:t>Игра «Ярмарка»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6371DC-AE82-4D51-A402-A544BB1A3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1333" y="388525"/>
            <a:ext cx="5017022" cy="285611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D55C1C-E506-4386-A1F2-CDD4723E1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5576" y="3493680"/>
            <a:ext cx="6631451" cy="2975794"/>
          </a:xfrm>
          <a:prstGeom prst="rect">
            <a:avLst/>
          </a:prstGeom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5139A085-3AB4-4B64-B77D-7982FA8F52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225198"/>
              </p:ext>
            </p:extLst>
          </p:nvPr>
        </p:nvGraphicFramePr>
        <p:xfrm>
          <a:off x="318370" y="1184788"/>
          <a:ext cx="4792406" cy="3962400"/>
        </p:xfrm>
        <a:graphic>
          <a:graphicData uri="http://schemas.openxmlformats.org/drawingml/2006/table">
            <a:tbl>
              <a:tblPr firstRow="1" firstCol="1" bandRow="1"/>
              <a:tblGrid>
                <a:gridCol w="1795357">
                  <a:extLst>
                    <a:ext uri="{9D8B030D-6E8A-4147-A177-3AD203B41FA5}">
                      <a16:colId xmlns:a16="http://schemas.microsoft.com/office/drawing/2014/main" val="1382767271"/>
                    </a:ext>
                  </a:extLst>
                </a:gridCol>
                <a:gridCol w="1363514">
                  <a:extLst>
                    <a:ext uri="{9D8B030D-6E8A-4147-A177-3AD203B41FA5}">
                      <a16:colId xmlns:a16="http://schemas.microsoft.com/office/drawing/2014/main" val="1724084931"/>
                    </a:ext>
                  </a:extLst>
                </a:gridCol>
                <a:gridCol w="1633535">
                  <a:extLst>
                    <a:ext uri="{9D8B030D-6E8A-4147-A177-3AD203B41FA5}">
                      <a16:colId xmlns:a16="http://schemas.microsoft.com/office/drawing/2014/main" val="14650993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Что есть в наличии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Что необходимо приобрести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2482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Купцы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Специи, соль, шелк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Овощи, мех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4993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Ремесленники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Ножи, лопаты, сапоги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Рога, шелк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3918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Охотники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Мех, мясо, рога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Ножи, сапоги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3475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Крестьяне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Овощи, зерно, молоко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Соль, лопаты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655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9254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7F4BCD-3533-4894-82EF-E2226243D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495550"/>
            <a:ext cx="11049000" cy="43624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899D452-00A9-4FE4-8A38-F6F91E697F6C}"/>
              </a:ext>
            </a:extLst>
          </p:cNvPr>
          <p:cNvSpPr txBox="1"/>
          <p:nvPr/>
        </p:nvSpPr>
        <p:spPr>
          <a:xfrm>
            <a:off x="571500" y="334297"/>
            <a:ext cx="10853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546788"/>
                </a:solidFill>
              </a:rPr>
              <a:t>Работа в парах «Достоинства и недостатки наличных и безналичных денег»</a:t>
            </a:r>
          </a:p>
        </p:txBody>
      </p:sp>
    </p:spTree>
    <p:extLst>
      <p:ext uri="{BB962C8B-B14F-4D97-AF65-F5344CB8AC3E}">
        <p14:creationId xmlns:p14="http://schemas.microsoft.com/office/powerpoint/2010/main" val="2441260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762214-6984-49EE-BE92-4115FF3106E3}"/>
              </a:ext>
            </a:extLst>
          </p:cNvPr>
          <p:cNvSpPr txBox="1"/>
          <p:nvPr/>
        </p:nvSpPr>
        <p:spPr>
          <a:xfrm>
            <a:off x="698091" y="304801"/>
            <a:ext cx="4857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546788"/>
                </a:solidFill>
              </a:rPr>
              <a:t>Проблемная ситуация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6B399FD-8947-4DC0-97ED-190C1D63C274}"/>
              </a:ext>
            </a:extLst>
          </p:cNvPr>
          <p:cNvSpPr/>
          <p:nvPr/>
        </p:nvSpPr>
        <p:spPr>
          <a:xfrm>
            <a:off x="698091" y="1293082"/>
            <a:ext cx="5958348" cy="3757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ea typeface="Calibri" panose="020F0502020204030204" pitchFamily="34" charset="0"/>
                <a:cs typeface="Times New Roman" panose="02020603050405020304" pitchFamily="18" charset="0"/>
              </a:rPr>
              <a:t>Вы получили сдачу купюрой, на которой что- то написано, да еще и надорван уголок и очень расстроились, что не заметили вовремя, ведь теперь ее никто не возьмёт у вас. Какую купюру считают платежеспособной?</a:t>
            </a:r>
            <a:endParaRPr lang="ru-RU" sz="3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DD02DE-CC29-4F08-9745-D83C4A42D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17772">
            <a:off x="6607692" y="1837879"/>
            <a:ext cx="5484485" cy="2667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6255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598</Words>
  <Application>Microsoft Office PowerPoint</Application>
  <PresentationFormat>Широкоэкранный</PresentationFormat>
  <Paragraphs>90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Bahnschrift Condensed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</dc:creator>
  <cp:lastModifiedBy>Anna</cp:lastModifiedBy>
  <cp:revision>4</cp:revision>
  <dcterms:created xsi:type="dcterms:W3CDTF">2023-10-30T13:21:50Z</dcterms:created>
  <dcterms:modified xsi:type="dcterms:W3CDTF">2024-03-31T05:20:04Z</dcterms:modified>
</cp:coreProperties>
</file>