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6" r:id="rId8"/>
    <p:sldId id="265" r:id="rId9"/>
    <p:sldId id="267" r:id="rId10"/>
    <p:sldId id="268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48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A17493-F343-45FC-94FC-70A333E0C7F9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B75C2A-E5B4-46AC-923B-D9AB2F960E09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На что нужно обратить внимание современному педагогу?</a:t>
          </a:r>
          <a:endParaRPr lang="ru-RU" sz="1800" dirty="0"/>
        </a:p>
      </dgm:t>
    </dgm:pt>
    <dgm:pt modelId="{C7B6848A-FC99-4E90-B972-C33C9E299FBF}" type="parTrans" cxnId="{DDD0C76E-E5EA-4909-9CDA-D0318B9B7810}">
      <dgm:prSet/>
      <dgm:spPr/>
      <dgm:t>
        <a:bodyPr/>
        <a:lstStyle/>
        <a:p>
          <a:endParaRPr lang="ru-RU"/>
        </a:p>
      </dgm:t>
    </dgm:pt>
    <dgm:pt modelId="{3EDD07FE-4CF0-4AEF-9A58-7683C2C3BACF}" type="sibTrans" cxnId="{DDD0C76E-E5EA-4909-9CDA-D0318B9B7810}">
      <dgm:prSet/>
      <dgm:spPr>
        <a:solidFill>
          <a:srgbClr val="7030A0"/>
        </a:solidFill>
      </dgm:spPr>
      <dgm:t>
        <a:bodyPr/>
        <a:lstStyle/>
        <a:p>
          <a:endParaRPr lang="ru-RU"/>
        </a:p>
      </dgm:t>
    </dgm:pt>
    <dgm:pt modelId="{1717E55A-0D8E-4408-9DAF-26C8F66D4969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игра – любимый вид деятельности дошкольников. И как бы ни были важны занятия, подготовка к школьному обучению, природа ребенка требует реализации потребности в игре.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06AF04-CD1E-485D-9046-A337BB828D98}" type="parTrans" cxnId="{25599ED8-D96A-4DC2-A0D9-31BA56B33ABC}">
      <dgm:prSet/>
      <dgm:spPr/>
      <dgm:t>
        <a:bodyPr/>
        <a:lstStyle/>
        <a:p>
          <a:endParaRPr lang="ru-RU"/>
        </a:p>
      </dgm:t>
    </dgm:pt>
    <dgm:pt modelId="{A41C21A7-BE89-4375-87CC-75B61D95DEE9}" type="sibTrans" cxnId="{25599ED8-D96A-4DC2-A0D9-31BA56B33ABC}">
      <dgm:prSet/>
      <dgm:spPr/>
      <dgm:t>
        <a:bodyPr/>
        <a:lstStyle/>
        <a:p>
          <a:endParaRPr lang="ru-RU"/>
        </a:p>
      </dgm:t>
    </dgm:pt>
    <dgm:pt modelId="{B00A5479-67C3-4686-8957-70DE620C7D36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изменилась игровая субкультура дошкольников, иными стали любимые роли и сюжеты. Следовательно, игровую субкультуру детей надо изучать и учитывать её особенности в педагогическом процессе.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CE1D45-CF87-4AB0-81EC-0A9B2C1D0540}" type="parTrans" cxnId="{E9B29467-52A2-46F6-94D9-23A6446E3587}">
      <dgm:prSet/>
      <dgm:spPr/>
      <dgm:t>
        <a:bodyPr/>
        <a:lstStyle/>
        <a:p>
          <a:endParaRPr lang="ru-RU"/>
        </a:p>
      </dgm:t>
    </dgm:pt>
    <dgm:pt modelId="{EB3DE715-A025-4CEE-AA64-8C2ABF7E63B5}" type="sibTrans" cxnId="{E9B29467-52A2-46F6-94D9-23A6446E3587}">
      <dgm:prSet/>
      <dgm:spPr>
        <a:solidFill>
          <a:srgbClr val="7030A0"/>
        </a:solidFill>
      </dgm:spPr>
      <dgm:t>
        <a:bodyPr/>
        <a:lstStyle/>
        <a:p>
          <a:endParaRPr lang="ru-RU"/>
        </a:p>
      </dgm:t>
    </dgm:pt>
    <dgm:pt modelId="{A3F134A1-5E7B-49ED-82E7-3AD38EFBA18D}" type="pres">
      <dgm:prSet presAssocID="{67A17493-F343-45FC-94FC-70A333E0C7F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AB17DD-80E2-4B9D-8E5B-41B5E046826A}" type="pres">
      <dgm:prSet presAssocID="{F9B75C2A-E5B4-46AC-923B-D9AB2F960E0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27963-7269-4A26-A37B-756805C7B9CF}" type="pres">
      <dgm:prSet presAssocID="{3EDD07FE-4CF0-4AEF-9A58-7683C2C3BACF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B1B1E43-448F-42A3-B6DE-F77DAD1F915A}" type="pres">
      <dgm:prSet presAssocID="{3EDD07FE-4CF0-4AEF-9A58-7683C2C3BACF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A03C586-04B8-4FD3-B7B6-9098FBA6BDDF}" type="pres">
      <dgm:prSet presAssocID="{1717E55A-0D8E-4408-9DAF-26C8F66D4969}" presName="node" presStyleLbl="node1" presStyleIdx="1" presStyleCnt="3" custScaleY="1289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0355A-4367-4481-A258-5C13D87B39D4}" type="pres">
      <dgm:prSet presAssocID="{A41C21A7-BE89-4375-87CC-75B61D95DEE9}" presName="sibTrans" presStyleLbl="sibTrans2D1" presStyleIdx="1" presStyleCnt="3"/>
      <dgm:spPr/>
      <dgm:t>
        <a:bodyPr/>
        <a:lstStyle/>
        <a:p>
          <a:endParaRPr lang="ru-RU"/>
        </a:p>
      </dgm:t>
    </dgm:pt>
    <dgm:pt modelId="{6CEAC47F-E040-4B8B-B9A8-0147C74C1B61}" type="pres">
      <dgm:prSet presAssocID="{A41C21A7-BE89-4375-87CC-75B61D95DEE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D3FC78AE-C95D-48EE-975E-A3E0BC82E8C8}" type="pres">
      <dgm:prSet presAssocID="{B00A5479-67C3-4686-8957-70DE620C7D36}" presName="node" presStyleLbl="node1" presStyleIdx="2" presStyleCnt="3" custScaleY="1293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6092DB-92EF-4333-A8AE-B6ADFA4E0D8B}" type="pres">
      <dgm:prSet presAssocID="{EB3DE715-A025-4CEE-AA64-8C2ABF7E63B5}" presName="sibTrans" presStyleLbl="sibTrans2D1" presStyleIdx="2" presStyleCnt="3" custScaleX="101526"/>
      <dgm:spPr/>
      <dgm:t>
        <a:bodyPr/>
        <a:lstStyle/>
        <a:p>
          <a:endParaRPr lang="ru-RU"/>
        </a:p>
      </dgm:t>
    </dgm:pt>
    <dgm:pt modelId="{7118157C-FEC1-4B35-949B-CB9D0F1C50F9}" type="pres">
      <dgm:prSet presAssocID="{EB3DE715-A025-4CEE-AA64-8C2ABF7E63B5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E31C034D-5E9A-4930-BAA0-307E00088005}" type="presOf" srcId="{67A17493-F343-45FC-94FC-70A333E0C7F9}" destId="{A3F134A1-5E7B-49ED-82E7-3AD38EFBA18D}" srcOrd="0" destOrd="0" presId="urn:microsoft.com/office/officeart/2005/8/layout/cycle7"/>
    <dgm:cxn modelId="{25599ED8-D96A-4DC2-A0D9-31BA56B33ABC}" srcId="{67A17493-F343-45FC-94FC-70A333E0C7F9}" destId="{1717E55A-0D8E-4408-9DAF-26C8F66D4969}" srcOrd="1" destOrd="0" parTransId="{A106AF04-CD1E-485D-9046-A337BB828D98}" sibTransId="{A41C21A7-BE89-4375-87CC-75B61D95DEE9}"/>
    <dgm:cxn modelId="{0F8E88B0-2DA4-48D7-B463-1011F976338A}" type="presOf" srcId="{A41C21A7-BE89-4375-87CC-75B61D95DEE9}" destId="{B2B0355A-4367-4481-A258-5C13D87B39D4}" srcOrd="0" destOrd="0" presId="urn:microsoft.com/office/officeart/2005/8/layout/cycle7"/>
    <dgm:cxn modelId="{A49AD894-E08A-4F9C-8C87-7E668DD9FCA0}" type="presOf" srcId="{A41C21A7-BE89-4375-87CC-75B61D95DEE9}" destId="{6CEAC47F-E040-4B8B-B9A8-0147C74C1B61}" srcOrd="1" destOrd="0" presId="urn:microsoft.com/office/officeart/2005/8/layout/cycle7"/>
    <dgm:cxn modelId="{80A50759-0083-4F72-AE09-4D4B6F132152}" type="presOf" srcId="{3EDD07FE-4CF0-4AEF-9A58-7683C2C3BACF}" destId="{BB1B1E43-448F-42A3-B6DE-F77DAD1F915A}" srcOrd="1" destOrd="0" presId="urn:microsoft.com/office/officeart/2005/8/layout/cycle7"/>
    <dgm:cxn modelId="{A41EC460-442D-478D-B676-98AA70FE0D9B}" type="presOf" srcId="{3EDD07FE-4CF0-4AEF-9A58-7683C2C3BACF}" destId="{8F127963-7269-4A26-A37B-756805C7B9CF}" srcOrd="0" destOrd="0" presId="urn:microsoft.com/office/officeart/2005/8/layout/cycle7"/>
    <dgm:cxn modelId="{5AF831E7-0254-48E6-A778-5B344388A641}" type="presOf" srcId="{B00A5479-67C3-4686-8957-70DE620C7D36}" destId="{D3FC78AE-C95D-48EE-975E-A3E0BC82E8C8}" srcOrd="0" destOrd="0" presId="urn:microsoft.com/office/officeart/2005/8/layout/cycle7"/>
    <dgm:cxn modelId="{51C85F3A-CE85-4B4A-9E9C-0016837E49F8}" type="presOf" srcId="{EB3DE715-A025-4CEE-AA64-8C2ABF7E63B5}" destId="{C96092DB-92EF-4333-A8AE-B6ADFA4E0D8B}" srcOrd="0" destOrd="0" presId="urn:microsoft.com/office/officeart/2005/8/layout/cycle7"/>
    <dgm:cxn modelId="{DDD0C76E-E5EA-4909-9CDA-D0318B9B7810}" srcId="{67A17493-F343-45FC-94FC-70A333E0C7F9}" destId="{F9B75C2A-E5B4-46AC-923B-D9AB2F960E09}" srcOrd="0" destOrd="0" parTransId="{C7B6848A-FC99-4E90-B972-C33C9E299FBF}" sibTransId="{3EDD07FE-4CF0-4AEF-9A58-7683C2C3BACF}"/>
    <dgm:cxn modelId="{E9B29467-52A2-46F6-94D9-23A6446E3587}" srcId="{67A17493-F343-45FC-94FC-70A333E0C7F9}" destId="{B00A5479-67C3-4686-8957-70DE620C7D36}" srcOrd="2" destOrd="0" parTransId="{73CE1D45-CF87-4AB0-81EC-0A9B2C1D0540}" sibTransId="{EB3DE715-A025-4CEE-AA64-8C2ABF7E63B5}"/>
    <dgm:cxn modelId="{1A46D9DE-E703-47F9-9564-A4F3DE6934A8}" type="presOf" srcId="{1717E55A-0D8E-4408-9DAF-26C8F66D4969}" destId="{FA03C586-04B8-4FD3-B7B6-9098FBA6BDDF}" srcOrd="0" destOrd="0" presId="urn:microsoft.com/office/officeart/2005/8/layout/cycle7"/>
    <dgm:cxn modelId="{79A9E1DF-CB59-4287-A847-DCEFE01A2FE8}" type="presOf" srcId="{F9B75C2A-E5B4-46AC-923B-D9AB2F960E09}" destId="{39AB17DD-80E2-4B9D-8E5B-41B5E046826A}" srcOrd="0" destOrd="0" presId="urn:microsoft.com/office/officeart/2005/8/layout/cycle7"/>
    <dgm:cxn modelId="{DD389B2E-41D5-4A5F-A36A-55C59FB33DA5}" type="presOf" srcId="{EB3DE715-A025-4CEE-AA64-8C2ABF7E63B5}" destId="{7118157C-FEC1-4B35-949B-CB9D0F1C50F9}" srcOrd="1" destOrd="0" presId="urn:microsoft.com/office/officeart/2005/8/layout/cycle7"/>
    <dgm:cxn modelId="{98A60BFF-4AD3-4567-9AFC-FF4C100C5C58}" type="presParOf" srcId="{A3F134A1-5E7B-49ED-82E7-3AD38EFBA18D}" destId="{39AB17DD-80E2-4B9D-8E5B-41B5E046826A}" srcOrd="0" destOrd="0" presId="urn:microsoft.com/office/officeart/2005/8/layout/cycle7"/>
    <dgm:cxn modelId="{2E021E76-C480-4003-8895-C8BD42CCD814}" type="presParOf" srcId="{A3F134A1-5E7B-49ED-82E7-3AD38EFBA18D}" destId="{8F127963-7269-4A26-A37B-756805C7B9CF}" srcOrd="1" destOrd="0" presId="urn:microsoft.com/office/officeart/2005/8/layout/cycle7"/>
    <dgm:cxn modelId="{F6DC606D-3792-4E31-9996-09465C671DBC}" type="presParOf" srcId="{8F127963-7269-4A26-A37B-756805C7B9CF}" destId="{BB1B1E43-448F-42A3-B6DE-F77DAD1F915A}" srcOrd="0" destOrd="0" presId="urn:microsoft.com/office/officeart/2005/8/layout/cycle7"/>
    <dgm:cxn modelId="{1CB63EE9-3F88-4209-9CD3-179EA845BE54}" type="presParOf" srcId="{A3F134A1-5E7B-49ED-82E7-3AD38EFBA18D}" destId="{FA03C586-04B8-4FD3-B7B6-9098FBA6BDDF}" srcOrd="2" destOrd="0" presId="urn:microsoft.com/office/officeart/2005/8/layout/cycle7"/>
    <dgm:cxn modelId="{F9D8CC29-12C8-45D6-8E02-93BC182B70B9}" type="presParOf" srcId="{A3F134A1-5E7B-49ED-82E7-3AD38EFBA18D}" destId="{B2B0355A-4367-4481-A258-5C13D87B39D4}" srcOrd="3" destOrd="0" presId="urn:microsoft.com/office/officeart/2005/8/layout/cycle7"/>
    <dgm:cxn modelId="{24A9CAE0-B12E-435D-ACD0-FE68D0EDF063}" type="presParOf" srcId="{B2B0355A-4367-4481-A258-5C13D87B39D4}" destId="{6CEAC47F-E040-4B8B-B9A8-0147C74C1B61}" srcOrd="0" destOrd="0" presId="urn:microsoft.com/office/officeart/2005/8/layout/cycle7"/>
    <dgm:cxn modelId="{E531C7F1-D3C9-4E0F-90C1-803AFC80C740}" type="presParOf" srcId="{A3F134A1-5E7B-49ED-82E7-3AD38EFBA18D}" destId="{D3FC78AE-C95D-48EE-975E-A3E0BC82E8C8}" srcOrd="4" destOrd="0" presId="urn:microsoft.com/office/officeart/2005/8/layout/cycle7"/>
    <dgm:cxn modelId="{5A770492-1F56-4682-806B-24ACE466426E}" type="presParOf" srcId="{A3F134A1-5E7B-49ED-82E7-3AD38EFBA18D}" destId="{C96092DB-92EF-4333-A8AE-B6ADFA4E0D8B}" srcOrd="5" destOrd="0" presId="urn:microsoft.com/office/officeart/2005/8/layout/cycle7"/>
    <dgm:cxn modelId="{2D034CBE-4D82-4BD1-8E6F-C979F1DCF60A}" type="presParOf" srcId="{C96092DB-92EF-4333-A8AE-B6ADFA4E0D8B}" destId="{7118157C-FEC1-4B35-949B-CB9D0F1C50F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F0366E-6AF0-4CB3-97DE-DF34B09DDA0E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49B3D7-0FEB-4937-8E4A-64BA66386C40}">
      <dgm:prSet phldrT="[Текст]"/>
      <dgm:spPr>
        <a:solidFill>
          <a:srgbClr val="E848C6"/>
        </a:solidFill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 должен играть вместе с детьми. Важным является характер поведения взрослого во время игры: он должен занимать позицию «играющего партнера», у которого превосходство заключается лишь в умении интересно играть.</a:t>
          </a:r>
          <a:endParaRPr lang="ru-RU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A5D47D-B15A-44D3-BE3A-96249166D382}" type="parTrans" cxnId="{B0EFF347-B67F-4987-BDE1-2CB44754F205}">
      <dgm:prSet/>
      <dgm:spPr/>
      <dgm:t>
        <a:bodyPr/>
        <a:lstStyle/>
        <a:p>
          <a:endParaRPr lang="ru-RU"/>
        </a:p>
      </dgm:t>
    </dgm:pt>
    <dgm:pt modelId="{491E04C9-4D9E-4B26-A5BE-D4E0452C7083}" type="sibTrans" cxnId="{B0EFF347-B67F-4987-BDE1-2CB44754F205}">
      <dgm:prSet/>
      <dgm:spPr/>
      <dgm:t>
        <a:bodyPr/>
        <a:lstStyle/>
        <a:p>
          <a:endParaRPr lang="ru-RU"/>
        </a:p>
      </dgm:t>
    </dgm:pt>
    <dgm:pt modelId="{5BAD506F-E106-4462-AFBC-B7D168AA3F68}">
      <dgm:prSet phldrT="[Текст]"/>
      <dgm:spPr>
        <a:solidFill>
          <a:srgbClr val="E848C6"/>
        </a:solidFill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 должен играть с детьми на протяжении всего дошкольного детства, но на каждом этапе игру следует развертывать так, чтобы дети сразу «открывали» и усваивали новый, более сложный способ ее построения.</a:t>
          </a:r>
          <a:endParaRPr lang="ru-RU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BC5D5B-18FD-470C-9241-F6B3061E7E52}" type="parTrans" cxnId="{504DD94E-6A9D-45D1-BDC1-8E983E91826D}">
      <dgm:prSet/>
      <dgm:spPr/>
      <dgm:t>
        <a:bodyPr/>
        <a:lstStyle/>
        <a:p>
          <a:endParaRPr lang="ru-RU"/>
        </a:p>
      </dgm:t>
    </dgm:pt>
    <dgm:pt modelId="{AC8FD2B8-40C8-4A1F-9962-203AB5D4FCEF}" type="sibTrans" cxnId="{504DD94E-6A9D-45D1-BDC1-8E983E91826D}">
      <dgm:prSet/>
      <dgm:spPr/>
      <dgm:t>
        <a:bodyPr/>
        <a:lstStyle/>
        <a:p>
          <a:endParaRPr lang="ru-RU"/>
        </a:p>
      </dgm:t>
    </dgm:pt>
    <dgm:pt modelId="{1102DA35-C4E9-4DE3-AE0C-335DE29F9B5A}">
      <dgm:prSet phldrT="[Текст]"/>
      <dgm:spPr>
        <a:solidFill>
          <a:srgbClr val="E848C6"/>
        </a:solidFill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Начиная с раннего возраста и далее на каждом этапе дошкольного детства необходимо при формировании игровых умений одновременно ориентировать ребенка, как на осуществление игрового действия, так и на пояснение его смысла партнерам – взрослому или сверстникам. </a:t>
          </a:r>
          <a:endParaRPr lang="ru-RU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0C872F-F047-4BA4-B079-5DB99667EAAC}" type="parTrans" cxnId="{20DCC3E6-C42A-426F-8363-29641B99333C}">
      <dgm:prSet/>
      <dgm:spPr/>
      <dgm:t>
        <a:bodyPr/>
        <a:lstStyle/>
        <a:p>
          <a:endParaRPr lang="ru-RU"/>
        </a:p>
      </dgm:t>
    </dgm:pt>
    <dgm:pt modelId="{DFE74872-46D5-4520-B450-090E2B1D95C1}" type="sibTrans" cxnId="{20DCC3E6-C42A-426F-8363-29641B99333C}">
      <dgm:prSet/>
      <dgm:spPr/>
      <dgm:t>
        <a:bodyPr/>
        <a:lstStyle/>
        <a:p>
          <a:endParaRPr lang="ru-RU"/>
        </a:p>
      </dgm:t>
    </dgm:pt>
    <dgm:pt modelId="{0B4D983C-4227-49BC-B1E5-A538A191D26A}" type="pres">
      <dgm:prSet presAssocID="{36F0366E-6AF0-4CB3-97DE-DF34B09DDA0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EAF82D2-0708-48B7-B136-27F8117E60B7}" type="pres">
      <dgm:prSet presAssocID="{F649B3D7-0FEB-4937-8E4A-64BA66386C40}" presName="composite" presStyleCnt="0"/>
      <dgm:spPr/>
    </dgm:pt>
    <dgm:pt modelId="{70CAE3D0-EFC1-4328-A8BA-01E8EFBE4F6A}" type="pres">
      <dgm:prSet presAssocID="{F649B3D7-0FEB-4937-8E4A-64BA66386C40}" presName="bentUpArrow1" presStyleLbl="alignImgPlace1" presStyleIdx="0" presStyleCnt="2"/>
      <dgm:spPr>
        <a:solidFill>
          <a:srgbClr val="002060"/>
        </a:solidFill>
      </dgm:spPr>
    </dgm:pt>
    <dgm:pt modelId="{6ADBE5F9-5D08-4292-ACEB-926BEF2BA358}" type="pres">
      <dgm:prSet presAssocID="{F649B3D7-0FEB-4937-8E4A-64BA66386C40}" presName="ParentText" presStyleLbl="node1" presStyleIdx="0" presStyleCnt="3" custScaleX="25964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8DA6A7-725F-4656-8FE1-1DF63837473D}" type="pres">
      <dgm:prSet presAssocID="{F649B3D7-0FEB-4937-8E4A-64BA66386C40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C24D65-EA7A-4D38-B907-F5041C40CBB7}" type="pres">
      <dgm:prSet presAssocID="{491E04C9-4D9E-4B26-A5BE-D4E0452C7083}" presName="sibTrans" presStyleCnt="0"/>
      <dgm:spPr/>
    </dgm:pt>
    <dgm:pt modelId="{E3A6CB6C-BC14-4F42-B44E-2BDEFC3B9827}" type="pres">
      <dgm:prSet presAssocID="{5BAD506F-E106-4462-AFBC-B7D168AA3F68}" presName="composite" presStyleCnt="0"/>
      <dgm:spPr/>
    </dgm:pt>
    <dgm:pt modelId="{94813A67-C203-405F-B273-FA27692288A4}" type="pres">
      <dgm:prSet presAssocID="{5BAD506F-E106-4462-AFBC-B7D168AA3F68}" presName="bentUpArrow1" presStyleLbl="alignImgPlace1" presStyleIdx="1" presStyleCnt="2"/>
      <dgm:spPr>
        <a:solidFill>
          <a:srgbClr val="002060"/>
        </a:solidFill>
      </dgm:spPr>
    </dgm:pt>
    <dgm:pt modelId="{473CF2DF-E92A-4ACB-A8B2-D825C997F6EC}" type="pres">
      <dgm:prSet presAssocID="{5BAD506F-E106-4462-AFBC-B7D168AA3F68}" presName="ParentText" presStyleLbl="node1" presStyleIdx="1" presStyleCnt="3" custScaleX="27586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6FB3F-F869-4741-9FE8-A95A7B2B8879}" type="pres">
      <dgm:prSet presAssocID="{5BAD506F-E106-4462-AFBC-B7D168AA3F68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CF756-13AE-4A02-B62C-7D90383F3B85}" type="pres">
      <dgm:prSet presAssocID="{AC8FD2B8-40C8-4A1F-9962-203AB5D4FCEF}" presName="sibTrans" presStyleCnt="0"/>
      <dgm:spPr/>
    </dgm:pt>
    <dgm:pt modelId="{953F2269-B3EC-4A97-AC45-368B5A6EC484}" type="pres">
      <dgm:prSet presAssocID="{1102DA35-C4E9-4DE3-AE0C-335DE29F9B5A}" presName="composite" presStyleCnt="0"/>
      <dgm:spPr/>
    </dgm:pt>
    <dgm:pt modelId="{206028B8-01D0-4034-9AD9-BD3A3B895923}" type="pres">
      <dgm:prSet presAssocID="{1102DA35-C4E9-4DE3-AE0C-335DE29F9B5A}" presName="ParentText" presStyleLbl="node1" presStyleIdx="2" presStyleCnt="3" custScaleX="24899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4DD94E-6A9D-45D1-BDC1-8E983E91826D}" srcId="{36F0366E-6AF0-4CB3-97DE-DF34B09DDA0E}" destId="{5BAD506F-E106-4462-AFBC-B7D168AA3F68}" srcOrd="1" destOrd="0" parTransId="{70BC5D5B-18FD-470C-9241-F6B3061E7E52}" sibTransId="{AC8FD2B8-40C8-4A1F-9962-203AB5D4FCEF}"/>
    <dgm:cxn modelId="{51219C0D-A67F-4916-855C-40156B5464B7}" type="presOf" srcId="{F649B3D7-0FEB-4937-8E4A-64BA66386C40}" destId="{6ADBE5F9-5D08-4292-ACEB-926BEF2BA358}" srcOrd="0" destOrd="0" presId="urn:microsoft.com/office/officeart/2005/8/layout/StepDownProcess"/>
    <dgm:cxn modelId="{C1BEDBAE-6A95-4E4C-9843-F1CC6F7AA084}" type="presOf" srcId="{36F0366E-6AF0-4CB3-97DE-DF34B09DDA0E}" destId="{0B4D983C-4227-49BC-B1E5-A538A191D26A}" srcOrd="0" destOrd="0" presId="urn:microsoft.com/office/officeart/2005/8/layout/StepDownProcess"/>
    <dgm:cxn modelId="{F4A026A9-5344-4303-979B-1F07A3B1FB90}" type="presOf" srcId="{1102DA35-C4E9-4DE3-AE0C-335DE29F9B5A}" destId="{206028B8-01D0-4034-9AD9-BD3A3B895923}" srcOrd="0" destOrd="0" presId="urn:microsoft.com/office/officeart/2005/8/layout/StepDownProcess"/>
    <dgm:cxn modelId="{20DCC3E6-C42A-426F-8363-29641B99333C}" srcId="{36F0366E-6AF0-4CB3-97DE-DF34B09DDA0E}" destId="{1102DA35-C4E9-4DE3-AE0C-335DE29F9B5A}" srcOrd="2" destOrd="0" parTransId="{D60C872F-F047-4BA4-B079-5DB99667EAAC}" sibTransId="{DFE74872-46D5-4520-B450-090E2B1D95C1}"/>
    <dgm:cxn modelId="{B0EFF347-B67F-4987-BDE1-2CB44754F205}" srcId="{36F0366E-6AF0-4CB3-97DE-DF34B09DDA0E}" destId="{F649B3D7-0FEB-4937-8E4A-64BA66386C40}" srcOrd="0" destOrd="0" parTransId="{73A5D47D-B15A-44D3-BE3A-96249166D382}" sibTransId="{491E04C9-4D9E-4B26-A5BE-D4E0452C7083}"/>
    <dgm:cxn modelId="{A801333B-7A22-41EC-ABD4-14ECCDF54864}" type="presOf" srcId="{5BAD506F-E106-4462-AFBC-B7D168AA3F68}" destId="{473CF2DF-E92A-4ACB-A8B2-D825C997F6EC}" srcOrd="0" destOrd="0" presId="urn:microsoft.com/office/officeart/2005/8/layout/StepDownProcess"/>
    <dgm:cxn modelId="{BE422F7B-AE11-4728-BE0A-BBE7E6E846B5}" type="presParOf" srcId="{0B4D983C-4227-49BC-B1E5-A538A191D26A}" destId="{6EAF82D2-0708-48B7-B136-27F8117E60B7}" srcOrd="0" destOrd="0" presId="urn:microsoft.com/office/officeart/2005/8/layout/StepDownProcess"/>
    <dgm:cxn modelId="{2774398F-A4C1-4A1B-94B6-7362AC287305}" type="presParOf" srcId="{6EAF82D2-0708-48B7-B136-27F8117E60B7}" destId="{70CAE3D0-EFC1-4328-A8BA-01E8EFBE4F6A}" srcOrd="0" destOrd="0" presId="urn:microsoft.com/office/officeart/2005/8/layout/StepDownProcess"/>
    <dgm:cxn modelId="{2CD8D5B5-3061-4ED2-8B73-019586EC1A6A}" type="presParOf" srcId="{6EAF82D2-0708-48B7-B136-27F8117E60B7}" destId="{6ADBE5F9-5D08-4292-ACEB-926BEF2BA358}" srcOrd="1" destOrd="0" presId="urn:microsoft.com/office/officeart/2005/8/layout/StepDownProcess"/>
    <dgm:cxn modelId="{B4DE9E6D-7E1C-489A-ACEE-B3B962955F87}" type="presParOf" srcId="{6EAF82D2-0708-48B7-B136-27F8117E60B7}" destId="{5F8DA6A7-725F-4656-8FE1-1DF63837473D}" srcOrd="2" destOrd="0" presId="urn:microsoft.com/office/officeart/2005/8/layout/StepDownProcess"/>
    <dgm:cxn modelId="{51D73064-3210-46A1-8985-BB52A54028B9}" type="presParOf" srcId="{0B4D983C-4227-49BC-B1E5-A538A191D26A}" destId="{9FC24D65-EA7A-4D38-B907-F5041C40CBB7}" srcOrd="1" destOrd="0" presId="urn:microsoft.com/office/officeart/2005/8/layout/StepDownProcess"/>
    <dgm:cxn modelId="{7D7E35B6-B03D-42A3-9E23-58534136B8EC}" type="presParOf" srcId="{0B4D983C-4227-49BC-B1E5-A538A191D26A}" destId="{E3A6CB6C-BC14-4F42-B44E-2BDEFC3B9827}" srcOrd="2" destOrd="0" presId="urn:microsoft.com/office/officeart/2005/8/layout/StepDownProcess"/>
    <dgm:cxn modelId="{C081D62F-F6D6-458E-B27F-5D7620FCE417}" type="presParOf" srcId="{E3A6CB6C-BC14-4F42-B44E-2BDEFC3B9827}" destId="{94813A67-C203-405F-B273-FA27692288A4}" srcOrd="0" destOrd="0" presId="urn:microsoft.com/office/officeart/2005/8/layout/StepDownProcess"/>
    <dgm:cxn modelId="{2F6D0957-6A5F-462D-9BBE-36434EA9D2EE}" type="presParOf" srcId="{E3A6CB6C-BC14-4F42-B44E-2BDEFC3B9827}" destId="{473CF2DF-E92A-4ACB-A8B2-D825C997F6EC}" srcOrd="1" destOrd="0" presId="urn:microsoft.com/office/officeart/2005/8/layout/StepDownProcess"/>
    <dgm:cxn modelId="{222587EC-3A91-4B43-8B98-367E62BEF088}" type="presParOf" srcId="{E3A6CB6C-BC14-4F42-B44E-2BDEFC3B9827}" destId="{8686FB3F-F869-4741-9FE8-A95A7B2B8879}" srcOrd="2" destOrd="0" presId="urn:microsoft.com/office/officeart/2005/8/layout/StepDownProcess"/>
    <dgm:cxn modelId="{AD9AEDA4-849D-4C27-9F91-963DE25C4772}" type="presParOf" srcId="{0B4D983C-4227-49BC-B1E5-A538A191D26A}" destId="{C41CF756-13AE-4A02-B62C-7D90383F3B85}" srcOrd="3" destOrd="0" presId="urn:microsoft.com/office/officeart/2005/8/layout/StepDownProcess"/>
    <dgm:cxn modelId="{18F4AA76-547F-481D-BF21-023E7C6B666F}" type="presParOf" srcId="{0B4D983C-4227-49BC-B1E5-A538A191D26A}" destId="{953F2269-B3EC-4A97-AC45-368B5A6EC484}" srcOrd="4" destOrd="0" presId="urn:microsoft.com/office/officeart/2005/8/layout/StepDownProcess"/>
    <dgm:cxn modelId="{BBA60D36-B13F-4763-B52A-09DC335A1467}" type="presParOf" srcId="{953F2269-B3EC-4A97-AC45-368B5A6EC484}" destId="{206028B8-01D0-4034-9AD9-BD3A3B89592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AB17DD-80E2-4B9D-8E5B-41B5E046826A}">
      <dsp:nvSpPr>
        <dsp:cNvPr id="0" name=""/>
        <dsp:cNvSpPr/>
      </dsp:nvSpPr>
      <dsp:spPr>
        <a:xfrm>
          <a:off x="3227377" y="-111026"/>
          <a:ext cx="3089893" cy="1544946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На что нужно обратить внимание современному педагогу?</a:t>
          </a:r>
          <a:endParaRPr lang="ru-RU" sz="1800" kern="1200" dirty="0"/>
        </a:p>
      </dsp:txBody>
      <dsp:txXfrm>
        <a:off x="3272627" y="-65776"/>
        <a:ext cx="2999393" cy="1454446"/>
      </dsp:txXfrm>
    </dsp:sp>
    <dsp:sp modelId="{8F127963-7269-4A26-A37B-756805C7B9CF}">
      <dsp:nvSpPr>
        <dsp:cNvPr id="0" name=""/>
        <dsp:cNvSpPr/>
      </dsp:nvSpPr>
      <dsp:spPr>
        <a:xfrm rot="3600000">
          <a:off x="5177798" y="2489955"/>
          <a:ext cx="1612624" cy="540731"/>
        </a:xfrm>
        <a:prstGeom prst="left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340017" y="2598101"/>
        <a:ext cx="1288186" cy="324439"/>
      </dsp:txXfrm>
    </dsp:sp>
    <dsp:sp modelId="{FA03C586-04B8-4FD3-B7B6-9098FBA6BDDF}">
      <dsp:nvSpPr>
        <dsp:cNvPr id="0" name=""/>
        <dsp:cNvSpPr/>
      </dsp:nvSpPr>
      <dsp:spPr>
        <a:xfrm>
          <a:off x="5780214" y="4086722"/>
          <a:ext cx="3089893" cy="1992734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игра – любимый вид деятельности дошкольников. И как бы ни были важны занятия, подготовка к школьному обучению, природа ребенка требует реализации потребности в игре.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38579" y="4145087"/>
        <a:ext cx="2973163" cy="1876004"/>
      </dsp:txXfrm>
    </dsp:sp>
    <dsp:sp modelId="{B2B0355A-4367-4481-A258-5C13D87B39D4}">
      <dsp:nvSpPr>
        <dsp:cNvPr id="0" name=""/>
        <dsp:cNvSpPr/>
      </dsp:nvSpPr>
      <dsp:spPr>
        <a:xfrm rot="10800000">
          <a:off x="3966012" y="4812724"/>
          <a:ext cx="1612624" cy="54073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4128231" y="4920870"/>
        <a:ext cx="1288186" cy="324439"/>
      </dsp:txXfrm>
    </dsp:sp>
    <dsp:sp modelId="{D3FC78AE-C95D-48EE-975E-A3E0BC82E8C8}">
      <dsp:nvSpPr>
        <dsp:cNvPr id="0" name=""/>
        <dsp:cNvSpPr/>
      </dsp:nvSpPr>
      <dsp:spPr>
        <a:xfrm>
          <a:off x="674540" y="4084142"/>
          <a:ext cx="3089893" cy="1997894"/>
        </a:xfrm>
        <a:prstGeom prst="roundRect">
          <a:avLst>
            <a:gd name="adj" fmla="val 10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изменилась игровая субкультура дошкольников, иными стали любимые роли и сюжеты. Следовательно, игровую субкультуру детей надо изучать и учитывать её особенности в педагогическом процессе.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3056" y="4142658"/>
        <a:ext cx="2972861" cy="1880862"/>
      </dsp:txXfrm>
    </dsp:sp>
    <dsp:sp modelId="{C96092DB-92EF-4333-A8AE-B6ADFA4E0D8B}">
      <dsp:nvSpPr>
        <dsp:cNvPr id="0" name=""/>
        <dsp:cNvSpPr/>
      </dsp:nvSpPr>
      <dsp:spPr>
        <a:xfrm rot="18000000">
          <a:off x="2742666" y="2488665"/>
          <a:ext cx="1637232" cy="540731"/>
        </a:xfrm>
        <a:prstGeom prst="left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2904885" y="2596811"/>
        <a:ext cx="1312794" cy="3244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AE3D0-EFC1-4328-A8BA-01E8EFBE4F6A}">
      <dsp:nvSpPr>
        <dsp:cNvPr id="0" name=""/>
        <dsp:cNvSpPr/>
      </dsp:nvSpPr>
      <dsp:spPr>
        <a:xfrm rot="5400000">
          <a:off x="1940604" y="1945898"/>
          <a:ext cx="1203516" cy="137016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DBE5F9-5D08-4292-ACEB-926BEF2BA358}">
      <dsp:nvSpPr>
        <dsp:cNvPr id="0" name=""/>
        <dsp:cNvSpPr/>
      </dsp:nvSpPr>
      <dsp:spPr>
        <a:xfrm>
          <a:off x="4561" y="611775"/>
          <a:ext cx="5260383" cy="1418144"/>
        </a:xfrm>
        <a:prstGeom prst="roundRect">
          <a:avLst>
            <a:gd name="adj" fmla="val 16670"/>
          </a:avLst>
        </a:prstGeom>
        <a:solidFill>
          <a:srgbClr val="E848C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 должен играть вместе с детьми. Важным является характер поведения взрослого во время игры: он должен занимать позицию «играющего партнера», у которого превосходство заключается лишь в умении интересно играть.</a:t>
          </a:r>
          <a:endParaRPr lang="ru-RU" sz="1400" kern="120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802" y="681016"/>
        <a:ext cx="5121901" cy="1279662"/>
      </dsp:txXfrm>
    </dsp:sp>
    <dsp:sp modelId="{5F8DA6A7-725F-4656-8FE1-1DF63837473D}">
      <dsp:nvSpPr>
        <dsp:cNvPr id="0" name=""/>
        <dsp:cNvSpPr/>
      </dsp:nvSpPr>
      <dsp:spPr>
        <a:xfrm>
          <a:off x="3647759" y="747028"/>
          <a:ext cx="1473529" cy="11462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813A67-C203-405F-B273-FA27692288A4}">
      <dsp:nvSpPr>
        <dsp:cNvPr id="0" name=""/>
        <dsp:cNvSpPr/>
      </dsp:nvSpPr>
      <dsp:spPr>
        <a:xfrm rot="5400000">
          <a:off x="4629918" y="3538942"/>
          <a:ext cx="1203516" cy="137016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CF2DF-E92A-4ACB-A8B2-D825C997F6EC}">
      <dsp:nvSpPr>
        <dsp:cNvPr id="0" name=""/>
        <dsp:cNvSpPr/>
      </dsp:nvSpPr>
      <dsp:spPr>
        <a:xfrm>
          <a:off x="2529544" y="2204819"/>
          <a:ext cx="5589043" cy="1418144"/>
        </a:xfrm>
        <a:prstGeom prst="roundRect">
          <a:avLst>
            <a:gd name="adj" fmla="val 16670"/>
          </a:avLst>
        </a:prstGeom>
        <a:solidFill>
          <a:srgbClr val="E848C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 должен играть с детьми на протяжении всего дошкольного детства, но на каждом этапе игру следует развертывать так, чтобы дети сразу «открывали» и усваивали новый, более сложный способ ее построения.</a:t>
          </a:r>
          <a:endParaRPr lang="ru-RU" sz="1400" kern="120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8785" y="2274060"/>
        <a:ext cx="5450561" cy="1279662"/>
      </dsp:txXfrm>
    </dsp:sp>
    <dsp:sp modelId="{8686FB3F-F869-4741-9FE8-A95A7B2B8879}">
      <dsp:nvSpPr>
        <dsp:cNvPr id="0" name=""/>
        <dsp:cNvSpPr/>
      </dsp:nvSpPr>
      <dsp:spPr>
        <a:xfrm>
          <a:off x="6337073" y="2340071"/>
          <a:ext cx="1473529" cy="11462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028B8-01D0-4034-9AD9-BD3A3B895923}">
      <dsp:nvSpPr>
        <dsp:cNvPr id="0" name=""/>
        <dsp:cNvSpPr/>
      </dsp:nvSpPr>
      <dsp:spPr>
        <a:xfrm>
          <a:off x="5054528" y="3797863"/>
          <a:ext cx="5044734" cy="1418144"/>
        </a:xfrm>
        <a:prstGeom prst="roundRect">
          <a:avLst>
            <a:gd name="adj" fmla="val 16670"/>
          </a:avLst>
        </a:prstGeom>
        <a:solidFill>
          <a:srgbClr val="E848C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Начиная с раннего возраста и далее на каждом этапе дошкольного детства необходимо при формировании игровых умений одновременно ориентировать ребенка, как на осуществление игрового действия, так и на пояснение его смысла партнерам – взрослому или сверстникам. </a:t>
          </a:r>
          <a:endParaRPr lang="ru-RU" sz="1400" kern="1200" dirty="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23769" y="3867104"/>
        <a:ext cx="4906252" cy="1279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445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41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80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761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84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582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7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7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09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29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7C2B8-56F8-452E-9D58-2EFEAA73630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AB234-6EFE-4A92-AB49-BBC29F9AE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174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4668" y="1696688"/>
            <a:ext cx="9382664" cy="17856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изменился мир игры </a:t>
            </a:r>
            <a:br>
              <a:rPr lang="ru-RU" sz="4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современного дошкольника»</a:t>
            </a:r>
            <a:br>
              <a:rPr lang="ru-RU" sz="4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15438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общеразвивающего вида № 66»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Нижнекамского муниципального района РТ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6" name="Picture 4" descr="https://ds02.infourok.ru/uploads/ex/09ac/0006995b-8b99680e/3/hello_html_3f5970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911" y="3482357"/>
            <a:ext cx="3543154" cy="265736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05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6146" name="Picture 2" descr="https://sun9-48.userapi.com/c857424/v857424967/fc994/UCxyJ2_AIs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63" y="924660"/>
            <a:ext cx="3291364" cy="438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32.userapi.com/c853516/v853516967/16d379/M-k-hXx2fS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" b="43679"/>
          <a:stretch/>
        </p:blipFill>
        <p:spPr bwMode="auto">
          <a:xfrm>
            <a:off x="4746826" y="530023"/>
            <a:ext cx="3751513" cy="282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2" t="11208" r="5203" b="-2299"/>
          <a:stretch/>
        </p:blipFill>
        <p:spPr>
          <a:xfrm>
            <a:off x="7393773" y="3609472"/>
            <a:ext cx="4214293" cy="30224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0531" y="330320"/>
            <a:ext cx="2423228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Салон красоты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69680" y="724957"/>
            <a:ext cx="1305294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Кафе 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90049" y="4505043"/>
            <a:ext cx="3116751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Ювелирный магазин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67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45920" y="639488"/>
            <a:ext cx="993327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	Таким образом, развитие игровой деятельности детей зависит от содержания и формы непосредственного общения педагога с каждым ребенком, от его профессионального мастерства, от знания им психологии ребенка, учета его возрастных и индивидуальных особенностей, от правильного методического сопровождения организации и проведения игр. Это общение, какими бы педагогическими приемами оно ни осуществлялось, должно протекать в форме равноправного доброжелательного партнерства взрослого с детьми. Оно должно направлять детей на самостоятельное воспроизведение знаний, умений, способов действия с предметами, полученное на занятиях и в совместной деятельности со взрослым. Педагогу следует поощрять проявление активности, инициативы и выдумки детей.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1028" name="Picture 4" descr="http://nachalo4ka.ru/wp-content/uploads/2014/05/shablon-deti-prevyu-4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67" b="92321" l="2188" r="342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20" t="6289" r="65498" b="8175"/>
          <a:stretch/>
        </p:blipFill>
        <p:spPr bwMode="auto">
          <a:xfrm flipH="1">
            <a:off x="481263" y="1867301"/>
            <a:ext cx="1631482" cy="329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9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2050" name="Picture 2" descr="https://ds04.infourok.ru/uploads/ex/10a9/0014d128-7100b3f6/img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694" b="65417" l="1771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5" t="5135" r="1926" b="40425"/>
          <a:stretch/>
        </p:blipFill>
        <p:spPr bwMode="auto">
          <a:xfrm>
            <a:off x="2021305" y="803856"/>
            <a:ext cx="7267074" cy="3060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0945" y="3274299"/>
            <a:ext cx="9636372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Сюжетная игра - это главный и самый развивающий вид деятельности ребенка. В игре формируется все психические качества и особенности личности ребенка: произвольность поведения, мышление в плане образов и представлений, воображение, самосознание, общение. Ребенок действует и в реальном и в придуманном им пространстве</a:t>
            </a:r>
            <a:endParaRPr lang="ru-RU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6907" y="4640189"/>
            <a:ext cx="9793646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Жизнь современного ребенка заполнена телевидением, компьютерными играми. На игру у ребенка остается мало времени и дома, и в детском саду. Дети хотят играть, считают игру, самым любим видом деятельности. Существуют игры, которые остаются в игровом репертуаре многие десятилетия «Больница», «Магазин», «Семья», «Гости». </a:t>
            </a:r>
            <a:endParaRPr lang="ru-RU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110" name="Picture 14" descr="https://photoshop-kopona.com/uploads/posts/2018-07/1531299852_img7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679" b="100000" l="34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432" y="0"/>
            <a:ext cx="12267431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40367" y="1059579"/>
            <a:ext cx="8503044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дошкольников XXI века появились новые игровые роли: банкир, агент, клиент, визажист, оператор и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тд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) и новые игровые сюжеты «Салон сотовой связи», «Путешествия», «Служба спасения». В то же время замечено, что современные дошкольники предпочитают воспроизводить в своих играх сюжеты, из телевизионных сериалов и брать на себя роли телевизионных героев. (Человек-паук,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энгрибердс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Черепашки </a:t>
            </a:r>
            <a:r>
              <a:rPr lang="ru-RU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Нидзя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телеведущая и т.д.) Однако, это не меняет сути игры. </a:t>
            </a:r>
            <a:endParaRPr lang="ru-RU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4548" y="3228085"/>
            <a:ext cx="8974682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Современный ребенок дошкольного возраста стремится отражать в сюжетно- ролевой игре ту социальную действительность, в которой он живет и в которой развивается. А это означает, что тематика сюжетно-ролевых игр должна меняться с изменениями социума. Современному ребенку негде научиться играть. В такой ситуации игровой опыт ребенку должен передать воспитатель детского сада. Воспитателю необходимо стать привлекательным для ребенка игровым партнером, который приносит в детскую игру новое содержание и новые умения.</a:t>
            </a:r>
            <a:endParaRPr lang="ru-RU" sz="14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1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64280618"/>
              </p:ext>
            </p:extLst>
          </p:nvPr>
        </p:nvGraphicFramePr>
        <p:xfrm>
          <a:off x="901939" y="369405"/>
          <a:ext cx="9544649" cy="5971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628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8722599"/>
              </p:ext>
            </p:extLst>
          </p:nvPr>
        </p:nvGraphicFramePr>
        <p:xfrm>
          <a:off x="1044088" y="733795"/>
          <a:ext cx="10103824" cy="5827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9859" y="70301"/>
            <a:ext cx="9142503" cy="593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Принципы организации сюжетно-ролевой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</a:t>
            </a:r>
            <a:endParaRPr lang="ru-RU" sz="32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37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26156" y="446788"/>
            <a:ext cx="9615638" cy="593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Приемы </a:t>
            </a:r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руководства сюжетно-ролевой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игрой</a:t>
            </a:r>
            <a:endParaRPr lang="ru-RU" sz="3200" b="1" i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9013" y="1859338"/>
            <a:ext cx="39562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Прямые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непосредственного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взрослого в совместной игре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на правах партнера: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на себя роли;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решении спора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показ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способов игры.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09768" y="1841739"/>
            <a:ext cx="575105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Косвенные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активации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игры детей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творческое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преобразование</a:t>
            </a:r>
          </a:p>
          <a:p>
            <a:pPr algn="just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предметно-развивающей среды;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необходимых знаний о социальной действительности, отражаемой в игре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ситуации;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игрой детей.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37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3137" y="213165"/>
            <a:ext cx="117588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сюжетно-ролевых игр детей старшего дошкольного возраста</a:t>
            </a:r>
            <a:endParaRPr lang="ru-RU" sz="32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7507" y="2131232"/>
            <a:ext cx="104569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«Предметы оперирования»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b="0" i="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игрушки, имитирующие реальные предметы, - орудия, инструменты, средства человеческой деятельности, позволяющие воссоздать смысл настоящего действия 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3738" y="3618587"/>
            <a:ext cx="11160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«Игрушки – персонажи»</a:t>
            </a:r>
            <a:r>
              <a:rPr lang="ru-RU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разного рода куклы, фигурки людей и животных. Сюда же по функциям в игре относится игровой материал, представляющий игровые атрибуты, специфичные для какого-либо персонажа (роли), например, белая шапочка врача, каска пожарника и т.п. Игрушки-персонажи</a:t>
            </a:r>
            <a:r>
              <a:rPr lang="ru-RU" b="1" i="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старшем дошкольном возрасте (5-7 лет)  уменьшаются в размерах.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3738" y="5455835"/>
            <a:ext cx="11336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«Маркеры (знаки) игрового пространства» </a:t>
            </a:r>
            <a:r>
              <a:rPr lang="ru-RU" b="0" i="0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игрушки, игровой материал, указывающий на место действия, обстановку, в которой оно происходит</a:t>
            </a:r>
            <a:endParaRPr lang="ru-RU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31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59816" y="194329"/>
            <a:ext cx="6072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сюжетно-ролевых игр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3" b="6708"/>
          <a:stretch/>
        </p:blipFill>
        <p:spPr>
          <a:xfrm>
            <a:off x="3476108" y="973433"/>
            <a:ext cx="4949205" cy="3157815"/>
          </a:xfrm>
          <a:prstGeom prst="rect">
            <a:avLst/>
          </a:prstGeom>
          <a:solidFill>
            <a:srgbClr val="FFFFFF">
              <a:shade val="85000"/>
            </a:srgbClr>
          </a:solidFill>
          <a:ln w="50800">
            <a:solidFill>
              <a:srgbClr val="FFFFFF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"/>
          <a:stretch/>
        </p:blipFill>
        <p:spPr>
          <a:xfrm>
            <a:off x="285835" y="3155007"/>
            <a:ext cx="4676690" cy="3266942"/>
          </a:xfrm>
          <a:prstGeom prst="rect">
            <a:avLst/>
          </a:prstGeom>
          <a:noFill/>
          <a:ln w="50800">
            <a:solidFill>
              <a:srgbClr val="FFFFFF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6" r="6758"/>
          <a:stretch/>
        </p:blipFill>
        <p:spPr>
          <a:xfrm>
            <a:off x="7561537" y="2989021"/>
            <a:ext cx="4201838" cy="3392943"/>
          </a:xfrm>
          <a:prstGeom prst="rect">
            <a:avLst/>
          </a:prstGeom>
          <a:ln w="50800">
            <a:solidFill>
              <a:srgbClr val="FFFFFF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372693" y="4286087"/>
            <a:ext cx="1446614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Ателье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6092" y="2589616"/>
            <a:ext cx="2295693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Кинооператор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57109" y="2512984"/>
            <a:ext cx="1474470" cy="39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Банк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60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5122" name="Picture 2" descr="https://sun9-56.userapi.com/c858420/v858420866/12c9ad/AVV8-0ph8d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40" y="1438323"/>
            <a:ext cx="3218485" cy="434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37.userapi.com/c857132/v857132967/4ed27/lyXTaKU6rP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117" y="335228"/>
            <a:ext cx="3285863" cy="438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22.userapi.com/c850416/v850416967/148688/4mZOz67DA-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472" y="1638634"/>
            <a:ext cx="3285863" cy="43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0431" y="828193"/>
            <a:ext cx="1804020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err="1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Динопарк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2361" y="4890054"/>
            <a:ext cx="2473626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Мореплаватели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3772" y="1027895"/>
            <a:ext cx="1361271" cy="39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Почта</a:t>
            </a:r>
            <a:endParaRPr lang="ru-RU" sz="2000" b="1" dirty="0">
              <a:solidFill>
                <a:srgbClr val="33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25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519</Words>
  <Application>Microsoft Office PowerPoint</Application>
  <PresentationFormat>Широкоэкранный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 «Как изменился мир игры  современного дошкольника»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изменился мир игры современного дошкольника»</dc:title>
  <dc:creator>Борис Метелев</dc:creator>
  <cp:lastModifiedBy>Борис Метелев</cp:lastModifiedBy>
  <cp:revision>23</cp:revision>
  <dcterms:created xsi:type="dcterms:W3CDTF">2019-12-19T05:12:33Z</dcterms:created>
  <dcterms:modified xsi:type="dcterms:W3CDTF">2022-03-12T14:08:47Z</dcterms:modified>
</cp:coreProperties>
</file>