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7" r:id="rId2"/>
    <p:sldId id="303" r:id="rId3"/>
    <p:sldId id="375" r:id="rId4"/>
    <p:sldId id="378" r:id="rId5"/>
    <p:sldId id="355" r:id="rId6"/>
    <p:sldId id="344" r:id="rId7"/>
    <p:sldId id="342" r:id="rId8"/>
    <p:sldId id="372" r:id="rId9"/>
    <p:sldId id="373" r:id="rId10"/>
    <p:sldId id="358" r:id="rId11"/>
    <p:sldId id="357" r:id="rId12"/>
    <p:sldId id="341" r:id="rId13"/>
    <p:sldId id="352" r:id="rId14"/>
    <p:sldId id="361" r:id="rId15"/>
    <p:sldId id="384" r:id="rId16"/>
    <p:sldId id="390" r:id="rId17"/>
    <p:sldId id="381" r:id="rId18"/>
    <p:sldId id="382" r:id="rId19"/>
    <p:sldId id="380" r:id="rId20"/>
    <p:sldId id="385" r:id="rId21"/>
    <p:sldId id="349" r:id="rId22"/>
    <p:sldId id="363" r:id="rId23"/>
    <p:sldId id="364" r:id="rId24"/>
    <p:sldId id="331" r:id="rId25"/>
    <p:sldId id="316" r:id="rId26"/>
    <p:sldId id="365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Лёгкая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txPr>
              <a:bodyPr/>
              <a:lstStyle/>
              <a:p>
                <a:pPr>
                  <a:defRPr sz="28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33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Средняя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txPr>
              <a:bodyPr/>
              <a:lstStyle/>
              <a:p>
                <a:pPr>
                  <a:defRPr sz="28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13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Тяжелая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txPr>
              <a:bodyPr/>
              <a:lstStyle/>
              <a:p>
                <a:pPr>
                  <a:defRPr sz="28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4664192"/>
        <c:axId val="94665728"/>
        <c:axId val="0"/>
      </c:bar3DChart>
      <c:catAx>
        <c:axId val="946641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8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4665728"/>
        <c:crosses val="autoZero"/>
        <c:auto val="1"/>
        <c:lblAlgn val="ctr"/>
        <c:lblOffset val="100"/>
        <c:noMultiLvlLbl val="0"/>
      </c:catAx>
      <c:valAx>
        <c:axId val="946657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466419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7774967189734114"/>
          <c:y val="9.9096560077202744E-2"/>
          <c:w val="0.31364694799042203"/>
          <c:h val="0.86059664394587965"/>
        </c:manualLayout>
      </c:layout>
      <c:overlay val="0"/>
      <c:txPr>
        <a:bodyPr/>
        <a:lstStyle/>
        <a:p>
          <a:pPr>
            <a:defRPr sz="2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979099-A613-4FB6-AD19-5B7DB21B84EF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D1703C-2ECC-43C8-9E24-5D3CF5B7CB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560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7161F-AABD-422F-8F78-BA14B857EB67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FE9A6-7FB6-48BA-9506-617CD79B47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897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7161F-AABD-422F-8F78-BA14B857EB67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FE9A6-7FB6-48BA-9506-617CD79B47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2513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7161F-AABD-422F-8F78-BA14B857EB67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FE9A6-7FB6-48BA-9506-617CD79B47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960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7161F-AABD-422F-8F78-BA14B857EB67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FE9A6-7FB6-48BA-9506-617CD79B47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9852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7161F-AABD-422F-8F78-BA14B857EB67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FE9A6-7FB6-48BA-9506-617CD79B47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057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7161F-AABD-422F-8F78-BA14B857EB67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FE9A6-7FB6-48BA-9506-617CD79B47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823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7161F-AABD-422F-8F78-BA14B857EB67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FE9A6-7FB6-48BA-9506-617CD79B47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6703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7161F-AABD-422F-8F78-BA14B857EB67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FE9A6-7FB6-48BA-9506-617CD79B47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506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7161F-AABD-422F-8F78-BA14B857EB67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FE9A6-7FB6-48BA-9506-617CD79B47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1223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7161F-AABD-422F-8F78-BA14B857EB67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FE9A6-7FB6-48BA-9506-617CD79B47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7751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7161F-AABD-422F-8F78-BA14B857EB67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FE9A6-7FB6-48BA-9506-617CD79B47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4290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6675">
              <a:schemeClr val="tx2">
                <a:lumMod val="40000"/>
                <a:lumOff val="60000"/>
              </a:schemeClr>
            </a:gs>
            <a:gs pos="0">
              <a:schemeClr val="tx2">
                <a:lumMod val="40000"/>
                <a:lumOff val="60000"/>
              </a:schemeClr>
            </a:gs>
            <a:gs pos="33321">
              <a:srgbClr val="7CACD9"/>
            </a:gs>
            <a:gs pos="32900">
              <a:srgbClr val="7DACD9"/>
            </a:gs>
            <a:gs pos="7921">
              <a:schemeClr val="tx2">
                <a:lumMod val="40000"/>
                <a:lumOff val="60000"/>
              </a:schemeClr>
            </a:gs>
            <a:gs pos="25000">
              <a:schemeClr val="accent1">
                <a:lumMod val="60000"/>
                <a:lumOff val="40000"/>
              </a:schemeClr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77161F-AABD-422F-8F78-BA14B857EB67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8FE9A6-7FB6-48BA-9506-617CD79B47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7372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6955" y="5680226"/>
            <a:ext cx="8229600" cy="114300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Педагог-психолог МБДОУ №15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Спасибко  Наталия Николаевна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5372" y="-11400"/>
            <a:ext cx="8732775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 педагога-психолога с детьми  2-3 лет </a:t>
            </a:r>
          </a:p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период адаптации к детскому саду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D:\Фотографии\ФОТО работа\Родители и дети\группа 8 Тренинг детско-родительских отношений  группа 8 20.04.16\DSC0640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212666"/>
            <a:ext cx="6336704" cy="4752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9923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5395098" y="548680"/>
            <a:ext cx="337060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Танец с 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птичками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" name="Рисунок 3" descr="Описание: C:\Users\Наталия\Desktop\птичка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99" y="4360460"/>
            <a:ext cx="2428825" cy="21555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62488" y="6309319"/>
            <a:ext cx="1132681" cy="2067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6" descr="D:\Фотографии\ФОТО работа\Адаптационные занятия 2016\группа 9\DSCN879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140968"/>
            <a:ext cx="4614664" cy="3460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D:\Фотографии\ФОТО работа\Адаптационные занятия 2016\группа 9\DSCN879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187" y="260648"/>
            <a:ext cx="4904877" cy="3678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0064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0511" y="-17140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Дыхательная гимнастика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D:\Фотографии\ФОТО работа\Адаптационные занятия 2016\группа 9\DSCN878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5" y="2986833"/>
            <a:ext cx="4720926" cy="3540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D:\Фотографии\ФОТО работа\Адаптационные занятия 2016\группа 4\занятия\IMG_07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08720"/>
            <a:ext cx="4512501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325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536" y="56311"/>
            <a:ext cx="847816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Самомассаж «Солнечный зайчик»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098" name="Picture 2" descr="D:\Фотографии\ФОТО работа\Адаптационные занятия 2016\группа 9\DSCN850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180" y="764197"/>
            <a:ext cx="7848872" cy="5886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4698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148064" y="548680"/>
            <a:ext cx="383470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Массажные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мячики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Picture 10" descr="D:\Фотографии\ФОТО работа\Адаптационные занятия 2016\группа 4\занятия\DSCN85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968552" cy="3726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5" descr="D:\Фотографии\ФОТО работа\Адаптационные занятия 2016\группа 9\DSCN8528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22" t="25255" b="16076"/>
          <a:stretch/>
        </p:blipFill>
        <p:spPr bwMode="auto">
          <a:xfrm>
            <a:off x="4067944" y="3000444"/>
            <a:ext cx="4761933" cy="3583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8" descr="Описание: D:\Фотографии\ФОТО работа\предметноразвивающая среда\DSCN046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83" t="80286" r="34407" b="1431"/>
          <a:stretch>
            <a:fillRect/>
          </a:stretch>
        </p:blipFill>
        <p:spPr bwMode="auto">
          <a:xfrm>
            <a:off x="1259632" y="4509120"/>
            <a:ext cx="1695450" cy="1752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1374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56411" y="13120"/>
            <a:ext cx="8865504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Релаксация «</a:t>
            </a:r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Волшебный сон»</a:t>
            </a:r>
            <a:endParaRPr lang="ru-RU" sz="5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122" name="Picture 2" descr="D:\Фотографии\ФОТО работа\Адаптационные занятия 2016\группа 9\DSCN880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759" y="874894"/>
            <a:ext cx="7800807" cy="5850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1702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51520" y="0"/>
            <a:ext cx="859902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«Волшебная комната»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2" descr="D:\Фотографии\ФОТО работа\Адаптационные занятия 2016\группа 9\группа 9 01.11.2016\DSCN89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120240"/>
            <a:ext cx="4670549" cy="350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D:\Фотографии\ФОТО работа\Адаптационные занятия 2016\группа 4\волшебная комната\DSCN8871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980728"/>
            <a:ext cx="4608511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9905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5436096" y="548680"/>
            <a:ext cx="351230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Сенсорные дорожки</a:t>
            </a:r>
            <a:endParaRPr lang="ru-RU" sz="5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220" name="Picture 4" descr="D:\Фотографии\ФОТО работа\Адаптационные занятия 2016\группа 9\группа 9 01.11.2016\DSCN905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88640"/>
            <a:ext cx="5088565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6" descr="D:\Фотографии\ФОТО работа\Адаптационные занятия 2016\группа 9\группа 9 01.11.2016\DSCN905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941625"/>
            <a:ext cx="4880454" cy="3660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425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7" descr="D:\Фотографии\ФОТО работа\Адаптационные занятия 2016\группа 9\группа 9 01.11.2016\DSCN900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09"/>
          <a:stretch/>
        </p:blipFill>
        <p:spPr bwMode="auto">
          <a:xfrm rot="5400000">
            <a:off x="-683366" y="1690610"/>
            <a:ext cx="5976087" cy="3849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D:\Фотографии\ФОТО работа\Адаптационные занятия 2016\группа 4\волшебная комната\DSCN8887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673657" y="1303007"/>
            <a:ext cx="60346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Рисунок 14" descr="F:\Локальный диск D\Мои рисунки\карт в формате\солн радуг\rainbow20.gif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5" y="116631"/>
            <a:ext cx="1136874" cy="152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411760" y="-243408"/>
            <a:ext cx="351230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Радуга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82396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781" y="-88305"/>
            <a:ext cx="842493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Аква лампа </a:t>
            </a: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«Океан»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4338" name="Picture 2" descr="D:\Фотографии\ФОТО работа\Адаптационные занятия 2016\группа 4\волшебная комната\DSCN888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352" y="3717032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D:\Фотографии\ФОТО работа\Адаптационные занятия 2016\группа 4\волшебная комната\DSCN889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599" y="544065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8" descr="D:\Фотографии\ФОТО работа\Адаптационные занятия 2016\группа 9\группа 9 01.11.2016\DSCN9009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04"/>
          <a:stretch/>
        </p:blipFill>
        <p:spPr bwMode="auto">
          <a:xfrm rot="5400000">
            <a:off x="-819593" y="1665704"/>
            <a:ext cx="6150835" cy="4008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8942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220072" y="404664"/>
            <a:ext cx="372832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Игры в</a:t>
            </a:r>
          </a:p>
          <a:p>
            <a:pPr algn="ctr"/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бассейне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42" name="Picture 2" descr="D:\Фотографии\ФОТО работа\Адаптационные занятия 2016\группа 9\группа 9 01.11.2016\DSCN903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813" y="3068960"/>
            <a:ext cx="4800533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D:\Фотографии\ФОТО работа\Адаптационные занятия 2016\группа 4\волшебная комната\DSCN888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88640"/>
            <a:ext cx="5040561" cy="3780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498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Прямоугольник 4"/>
          <p:cNvSpPr>
            <a:spLocks noChangeArrowheads="1"/>
          </p:cNvSpPr>
          <p:nvPr/>
        </p:nvSpPr>
        <p:spPr bwMode="auto">
          <a:xfrm>
            <a:off x="5075485" y="1122218"/>
            <a:ext cx="4068515" cy="550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исследование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процесса адаптации детей раннего возраста к условиям дошкольного учреждения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  помощь детям, родителям и воспитателям в период адаптации.</a:t>
            </a:r>
            <a:endParaRPr lang="ru-RU" sz="32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34868" y="-243408"/>
            <a:ext cx="329250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Цели: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Picture 2" descr="D:\Фотографии\ФОТО работа\Адаптационные занятия 2016\группа 4\занятия\IMG_0723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71" r="12235"/>
          <a:stretch/>
        </p:blipFill>
        <p:spPr bwMode="auto">
          <a:xfrm>
            <a:off x="257410" y="1613836"/>
            <a:ext cx="4754916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424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D:\Фотографии\ФОТО работа\СЕНСОРНАЯ КОМНАТА\Оборудование сенсорной комнаты\Старая комната\S8001311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0" r="1567" b="19167"/>
          <a:stretch/>
        </p:blipFill>
        <p:spPr bwMode="auto">
          <a:xfrm>
            <a:off x="5508104" y="260648"/>
            <a:ext cx="3271413" cy="21731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9" name="Прямоугольник 8"/>
          <p:cNvSpPr/>
          <p:nvPr/>
        </p:nvSpPr>
        <p:spPr>
          <a:xfrm>
            <a:off x="107502" y="4509120"/>
            <a:ext cx="372832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Звездное</a:t>
            </a:r>
          </a:p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небо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5362" name="Picture 2" descr="D:\Фотографии\ФОТО работа\Адаптационные занятия 2016\группа 4\волшебная комната\DSCN889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029323"/>
            <a:ext cx="4830688" cy="362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Фотографии\ФОТО работа\Адаптационные занятия 2016\группа 9\группа 9 01.11.2016\DSCN910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1"/>
            <a:ext cx="4608511" cy="3456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6274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467632" y="13120"/>
            <a:ext cx="62430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Прощание с героем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4" descr="D:\Фотографии\ФОТО работа\Адаптационные занятия 2016\группа 9\DSCN853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797" y="910764"/>
            <a:ext cx="7646725" cy="5735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3604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11560" y="-16409"/>
            <a:ext cx="7885107" cy="147732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Салют из аплодисментов</a:t>
            </a:r>
            <a:b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ритуал окончания занятия)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3" descr="D:\Фотографии\ФОТО работа\Адаптационные занятия 2016\группа 9\DSCN8804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534" b="19262"/>
          <a:stretch/>
        </p:blipFill>
        <p:spPr bwMode="auto">
          <a:xfrm>
            <a:off x="1187624" y="1484784"/>
            <a:ext cx="6696744" cy="5234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777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20284" y="2852936"/>
            <a:ext cx="81594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Консультационная работа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Picture 2" descr="D:\Фотографии\ФОТО работа\стенд\DSCN88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961" y="179155"/>
            <a:ext cx="3829070" cy="2871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D:\Фотографии\ФОТО работа\стенд\DSCN8809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11"/>
          <a:stretch/>
        </p:blipFill>
        <p:spPr bwMode="auto">
          <a:xfrm>
            <a:off x="2267744" y="3750314"/>
            <a:ext cx="4251546" cy="2923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Фотографии\ФОТО работа\стенд\DSCN8892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" b="5188"/>
          <a:stretch/>
        </p:blipFill>
        <p:spPr bwMode="auto">
          <a:xfrm>
            <a:off x="323528" y="179155"/>
            <a:ext cx="4037457" cy="2871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7215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 descr="D:\Фотографии\ФОТО работа\Родители и дети\группа 8 Тренинг детско-родительских отношений  группа 8 20.04.16\DSC06363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07" r="9581" b="30314"/>
          <a:stretch/>
        </p:blipFill>
        <p:spPr bwMode="auto">
          <a:xfrm>
            <a:off x="4643310" y="188640"/>
            <a:ext cx="4268037" cy="3009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D:\Фотографии\ФОТО работа\Родит собрание группа 2 02.11.2016\DSCN919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308" y="3484458"/>
            <a:ext cx="4237295" cy="3177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Фотографии\ФОТО работа\Родит собрание группа 2 02.11.2016\DSCN919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4179540" cy="3134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D:\Фотографии\ФОТО работа\Родит собрание группа 2 02.11.2016\DSCN9186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83" t="14416"/>
          <a:stretch/>
        </p:blipFill>
        <p:spPr bwMode="auto">
          <a:xfrm>
            <a:off x="4671911" y="3527534"/>
            <a:ext cx="4406128" cy="3134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958244" y="2907796"/>
            <a:ext cx="741682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Родительские </a:t>
            </a: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вечера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806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D:\Фотографии\ФОТО работа\Родители и дети\группа 8 Тренинг детско-родительских отношений  группа 8 20.04.16\DSC0637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95"/>
          <a:stretch/>
        </p:blipFill>
        <p:spPr bwMode="auto">
          <a:xfrm>
            <a:off x="329001" y="404664"/>
            <a:ext cx="4032448" cy="2579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D:\Фотографии\ФОТО работа\Родители и дети\группа 8 Тренинг детско-родительских отношений  группа 8 20.04.16\DSC06372 - копия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80148"/>
            <a:ext cx="4354620" cy="6116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645594" y="0"/>
            <a:ext cx="4498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Тренинг </a:t>
            </a:r>
          </a:p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детско-родительских</a:t>
            </a:r>
          </a:p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отношений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D:\Фотографии\ФОТО работа\Родители и дети\группа 8 Тренинг детско-родительских отношений  группа 8 20.04.16\DSC06390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5" t="5394" r="43677" b="32821"/>
          <a:stretch/>
        </p:blipFill>
        <p:spPr bwMode="auto">
          <a:xfrm>
            <a:off x="342822" y="3212976"/>
            <a:ext cx="4013154" cy="3528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599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4999068" y="620688"/>
            <a:ext cx="4144932" cy="21852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Детский массаж для мам и пап</a:t>
            </a:r>
          </a:p>
          <a:p>
            <a:pPr algn="ctr"/>
            <a:r>
              <a:rPr lang="ru-RU" sz="3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«Солнечный зайчик»</a:t>
            </a:r>
            <a:endParaRPr lang="ru-RU" sz="3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 descr="D:\Фотографии\ФОТО работа\Родители и дети\группа 8 Тренинг детско-родительских отношений  группа 8 20.04.16\DSC0640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56992"/>
            <a:ext cx="4326632" cy="3244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D:\Фотографии\ФОТО работа\Родители и дети\группа 8 Тренинг детско-родительских отношений  группа 8 20.04.16\DSC0640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65" b="19632"/>
          <a:stretch/>
        </p:blipFill>
        <p:spPr bwMode="auto">
          <a:xfrm>
            <a:off x="290470" y="260648"/>
            <a:ext cx="4708598" cy="3489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D:\Фотографии\ФОТО работа\Родители и дети\группа 8 Тренинг детско-родительских отношений  группа 8 20.04.16\DSC0640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85" b="25205"/>
          <a:stretch/>
        </p:blipFill>
        <p:spPr bwMode="auto">
          <a:xfrm>
            <a:off x="179512" y="3861048"/>
            <a:ext cx="4171336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8503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233736"/>
            <a:ext cx="8291264" cy="5435624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определение психолого-педагогических условий, при которых успешно проходит процесс адаптации к ДОУ;</a:t>
            </a:r>
          </a:p>
          <a:p>
            <a:pPr lvl="0"/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проведение диагностического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исследования;</a:t>
            </a:r>
            <a:endParaRPr lang="ru-RU" sz="38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анализ результатов;</a:t>
            </a:r>
          </a:p>
          <a:p>
            <a:pPr lvl="0"/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разработка методических рекомендаций для воспитателей и родителей;</a:t>
            </a:r>
          </a:p>
          <a:p>
            <a:pPr lvl="0"/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преодоление стрессовых состояний у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детей;</a:t>
            </a:r>
            <a:endParaRPr lang="ru-RU" sz="38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активной позиции родителей по отношению к процессу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адаптации.</a:t>
            </a:r>
            <a:endParaRPr lang="ru-RU" sz="38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435904" y="0"/>
            <a:ext cx="369043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Задачи: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89030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9512" y="0"/>
            <a:ext cx="8964488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Степени адаптации</a:t>
            </a:r>
            <a:endParaRPr lang="ru-RU" sz="5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28072601"/>
              </p:ext>
            </p:extLst>
          </p:nvPr>
        </p:nvGraphicFramePr>
        <p:xfrm>
          <a:off x="323528" y="891648"/>
          <a:ext cx="8424936" cy="5561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40588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510236" y="506207"/>
            <a:ext cx="349512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Групповые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занятия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4149080"/>
            <a:ext cx="3485248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«Малыши 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детском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саду»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Picture 4" descr="D:\Фотографии\ФОТО работа\Адаптационные занятия 2016\группа 9\DSCN85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0707"/>
            <a:ext cx="5215310" cy="391148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D:\Фотографии\ФОТО работа\Адаптационные занятия 2016\группа 9\DSCN8781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98" t="22313" r="15529" b="11736"/>
          <a:stretch/>
        </p:blipFill>
        <p:spPr bwMode="auto">
          <a:xfrm>
            <a:off x="3995936" y="3071162"/>
            <a:ext cx="4830688" cy="34997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7513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D:\Фотографии\ФОТО работа\Адаптационные занятия 2016\группа 9\DSCN851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767"/>
          <a:stretch/>
        </p:blipFill>
        <p:spPr bwMode="auto">
          <a:xfrm>
            <a:off x="171629" y="260648"/>
            <a:ext cx="4513867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44008" y="404664"/>
            <a:ext cx="435023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Пальчиковые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гимнастики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194" name="Picture 2" descr="D:\Фотографии\ФОТО работа\Адаптационные занятия 2016\группа 9\DSCN8515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69"/>
          <a:stretch/>
        </p:blipFill>
        <p:spPr bwMode="auto">
          <a:xfrm>
            <a:off x="4427985" y="2617798"/>
            <a:ext cx="4566254" cy="4056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0868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805058" y="0"/>
            <a:ext cx="55338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Ловкие пальчики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10" descr="D:\Фотографии\ФОТО работа\Адаптационные занятия 2016\группа 9\DSCN851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55"/>
          <a:stretch/>
        </p:blipFill>
        <p:spPr bwMode="auto">
          <a:xfrm>
            <a:off x="395536" y="4263250"/>
            <a:ext cx="4038600" cy="2463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1" descr="D:\Фотографии\ФОТО работа\Адаптационные занятия 2016\группа 9\DSCN85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49618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D:\Фотографии\ФОТО работа\Адаптационные занятия 2016\группа 9\DSCN8510 - копия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07" r="49289"/>
          <a:stretch/>
        </p:blipFill>
        <p:spPr bwMode="auto">
          <a:xfrm>
            <a:off x="4860032" y="889050"/>
            <a:ext cx="3960439" cy="576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6624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685644" y="-99392"/>
            <a:ext cx="57431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Творчество и дети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2" descr="D:\Фотографии\ФОТО работа\Адаптационные занятия 2016\группа 4\занятия\IMG_0724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82" t="8063"/>
          <a:stretch/>
        </p:blipFill>
        <p:spPr bwMode="auto">
          <a:xfrm>
            <a:off x="899592" y="796874"/>
            <a:ext cx="7632847" cy="5859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6299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D:\Фотографии\ФОТО работа\Адаптационные занятия 2016\группа 4\занятия\IMG_073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048723"/>
            <a:ext cx="4737657" cy="3553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085772" y="620688"/>
            <a:ext cx="3873369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Первые</a:t>
            </a:r>
          </a:p>
          <a:p>
            <a:pPr algn="ctr"/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шедевры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3" descr="D:\Фотографии\ФОТО работа\Адаптационные занятия 2016\группа 4\занятия\IMG_072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4704523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1960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Волна">
    <a:dk1>
      <a:sysClr val="windowText" lastClr="000000"/>
    </a:dk1>
    <a:lt1>
      <a:sysClr val="window" lastClr="FFFFFF"/>
    </a:lt1>
    <a:dk2>
      <a:srgbClr val="073E87"/>
    </a:dk2>
    <a:lt2>
      <a:srgbClr val="C6E7FC"/>
    </a:lt2>
    <a:accent1>
      <a:srgbClr val="31B6FD"/>
    </a:accent1>
    <a:accent2>
      <a:srgbClr val="4584D3"/>
    </a:accent2>
    <a:accent3>
      <a:srgbClr val="5BD078"/>
    </a:accent3>
    <a:accent4>
      <a:srgbClr val="A5D028"/>
    </a:accent4>
    <a:accent5>
      <a:srgbClr val="F5C040"/>
    </a:accent5>
    <a:accent6>
      <a:srgbClr val="05E0DB"/>
    </a:accent6>
    <a:hlink>
      <a:srgbClr val="0080FF"/>
    </a:hlink>
    <a:folHlink>
      <a:srgbClr val="5EAEFF"/>
    </a:folHlink>
  </a:clrScheme>
  <a:fontScheme name="Волна">
    <a:majorFont>
      <a:latin typeface="Candara"/>
      <a:ea typeface=""/>
      <a:cs typeface=""/>
      <a:font script="Jpan" typeface="HGP明朝E"/>
      <a:font script="Hang" typeface="HY그래픽M"/>
      <a:font script="Hans" typeface="华文新魏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ndara"/>
      <a:ea typeface=""/>
      <a:cs typeface=""/>
      <a:font script="Jpan" typeface="HGP明朝E"/>
      <a:font script="Hang" typeface="HY그래픽M"/>
      <a:font script="Hans" typeface="华文楷体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Волна">
    <a:fillStyleLst>
      <a:solidFill>
        <a:schemeClr val="phClr"/>
      </a:solidFill>
      <a:gradFill rotWithShape="1">
        <a:gsLst>
          <a:gs pos="0">
            <a:schemeClr val="phClr">
              <a:tint val="0"/>
            </a:schemeClr>
          </a:gs>
          <a:gs pos="44000">
            <a:schemeClr val="phClr">
              <a:tint val="60000"/>
              <a:satMod val="120000"/>
            </a:schemeClr>
          </a:gs>
          <a:gs pos="100000">
            <a:schemeClr val="phClr">
              <a:tint val="90000"/>
              <a:alpha val="100000"/>
              <a:lumMod val="90000"/>
            </a:schemeClr>
          </a:gs>
        </a:gsLst>
        <a:lin ang="5400000" scaled="0"/>
      </a:gradFill>
      <a:gradFill rotWithShape="1">
        <a:gsLst>
          <a:gs pos="0">
            <a:schemeClr val="phClr">
              <a:tint val="96000"/>
              <a:satMod val="120000"/>
              <a:lumMod val="120000"/>
            </a:schemeClr>
          </a:gs>
          <a:gs pos="100000">
            <a:schemeClr val="phClr">
              <a:shade val="89000"/>
              <a:lumMod val="90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lumMod val="80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a:effectStyle>
      <a:effectStyle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phClr">
              <a:shade val="25000"/>
              <a:satMod val="18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40000">
            <a:schemeClr val="phClr">
              <a:tint val="94000"/>
              <a:shade val="94000"/>
              <a:alpha val="100000"/>
              <a:satMod val="114000"/>
              <a:lumMod val="114000"/>
            </a:schemeClr>
          </a:gs>
          <a:gs pos="74000">
            <a:schemeClr val="phClr">
              <a:tint val="94000"/>
              <a:shade val="94000"/>
              <a:satMod val="128000"/>
              <a:lumMod val="100000"/>
            </a:schemeClr>
          </a:gs>
          <a:gs pos="100000">
            <a:schemeClr val="phClr">
              <a:tint val="98000"/>
              <a:shade val="100000"/>
              <a:hueMod val="98000"/>
              <a:satMod val="100000"/>
              <a:lumMod val="74000"/>
            </a:schemeClr>
          </a:gs>
        </a:gsLst>
        <a:path path="circle">
          <a:fillToRect l="20000" t="-40000" r="20000" b="140000"/>
        </a:path>
      </a:gradFill>
      <a:blipFill rotWithShape="1">
        <a:blip xmlns:r="http://schemas.openxmlformats.org/officeDocument/2006/relationships" r:embed="rId1">
          <a:duotone>
            <a:schemeClr val="phClr">
              <a:tint val="96000"/>
              <a:satMod val="130000"/>
              <a:lumMod val="50000"/>
            </a:schemeClr>
            <a:schemeClr val="phClr">
              <a:tint val="96000"/>
              <a:satMod val="114000"/>
              <a:lumMod val="114000"/>
            </a:schemeClr>
          </a:duotone>
        </a:blip>
        <a:stretch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1683</TotalTime>
  <Words>155</Words>
  <Application>Microsoft Office PowerPoint</Application>
  <PresentationFormat>Экран (4:3)</PresentationFormat>
  <Paragraphs>50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  Педагог-психолог МБДОУ №15  Спасибко  Наталия Николаевна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Салют из аплодисментов (ритуал окончания занятия)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Сад</dc:creator>
  <cp:lastModifiedBy>итутнатаха</cp:lastModifiedBy>
  <cp:revision>193</cp:revision>
  <dcterms:created xsi:type="dcterms:W3CDTF">2015-01-15T07:54:27Z</dcterms:created>
  <dcterms:modified xsi:type="dcterms:W3CDTF">2017-11-15T11:12:14Z</dcterms:modified>
</cp:coreProperties>
</file>