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9" r:id="rId2"/>
    <p:sldId id="285" r:id="rId3"/>
    <p:sldId id="256" r:id="rId4"/>
    <p:sldId id="257" r:id="rId5"/>
    <p:sldId id="280" r:id="rId6"/>
    <p:sldId id="263" r:id="rId7"/>
    <p:sldId id="286" r:id="rId8"/>
    <p:sldId id="287" r:id="rId9"/>
    <p:sldId id="289" r:id="rId10"/>
    <p:sldId id="290" r:id="rId11"/>
    <p:sldId id="258" r:id="rId12"/>
    <p:sldId id="260" r:id="rId13"/>
    <p:sldId id="283" r:id="rId14"/>
    <p:sldId id="270" r:id="rId15"/>
    <p:sldId id="273" r:id="rId16"/>
    <p:sldId id="297" r:id="rId17"/>
    <p:sldId id="292" r:id="rId18"/>
    <p:sldId id="293" r:id="rId19"/>
    <p:sldId id="294" r:id="rId20"/>
    <p:sldId id="295" r:id="rId21"/>
    <p:sldId id="300" r:id="rId22"/>
    <p:sldId id="299" r:id="rId23"/>
    <p:sldId id="296" r:id="rId24"/>
    <p:sldId id="298" r:id="rId25"/>
    <p:sldId id="276" r:id="rId26"/>
    <p:sldId id="277" r:id="rId27"/>
    <p:sldId id="281" r:id="rId28"/>
    <p:sldId id="291" r:id="rId29"/>
    <p:sldId id="274" r:id="rId30"/>
    <p:sldId id="275" r:id="rId31"/>
    <p:sldId id="278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01" autoAdjust="0"/>
  </p:normalViewPr>
  <p:slideViewPr>
    <p:cSldViewPr snapToGrid="0">
      <p:cViewPr varScale="1">
        <p:scale>
          <a:sx n="87" d="100"/>
          <a:sy n="87" d="100"/>
        </p:scale>
        <p:origin x="-62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712671221896155E-2"/>
          <c:y val="2.0782562619597211E-2"/>
          <c:w val="0.69760135591782602"/>
          <c:h val="0.8768744046955048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Результаты анкетированния </c:v>
                </c:pt>
              </c:strCache>
            </c:strRef>
          </c:tx>
          <c:marker>
            <c:spPr>
              <a:solidFill>
                <a:srgbClr val="C00000"/>
              </a:solidFill>
            </c:spPr>
          </c:marker>
          <c:cat>
            <c:strRef>
              <c:f>Лист1!$A$2:$A$11</c:f>
              <c:strCache>
                <c:ptCount val="10"/>
                <c:pt idx="0">
                  <c:v>В. 1</c:v>
                </c:pt>
                <c:pt idx="1">
                  <c:v>В. 2</c:v>
                </c:pt>
                <c:pt idx="2">
                  <c:v>В. 3</c:v>
                </c:pt>
                <c:pt idx="3">
                  <c:v>В 4</c:v>
                </c:pt>
                <c:pt idx="4">
                  <c:v>В. 5</c:v>
                </c:pt>
                <c:pt idx="5">
                  <c:v>В. 6</c:v>
                </c:pt>
                <c:pt idx="6">
                  <c:v>В. 7</c:v>
                </c:pt>
                <c:pt idx="7">
                  <c:v>В. 8</c:v>
                </c:pt>
                <c:pt idx="8">
                  <c:v>В. 9</c:v>
                </c:pt>
                <c:pt idx="9">
                  <c:v>В.10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69</c:v>
                </c:pt>
                <c:pt idx="1">
                  <c:v>55</c:v>
                </c:pt>
                <c:pt idx="2">
                  <c:v>33</c:v>
                </c:pt>
                <c:pt idx="3">
                  <c:v>31</c:v>
                </c:pt>
                <c:pt idx="4">
                  <c:v>30</c:v>
                </c:pt>
                <c:pt idx="5">
                  <c:v>58</c:v>
                </c:pt>
                <c:pt idx="6">
                  <c:v>71</c:v>
                </c:pt>
                <c:pt idx="7">
                  <c:v>41</c:v>
                </c:pt>
                <c:pt idx="8">
                  <c:v>71</c:v>
                </c:pt>
                <c:pt idx="9">
                  <c:v>72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916864"/>
        <c:axId val="98044736"/>
      </c:lineChart>
      <c:catAx>
        <c:axId val="349168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98044736"/>
        <c:crosses val="autoZero"/>
        <c:auto val="1"/>
        <c:lblAlgn val="ctr"/>
        <c:lblOffset val="100"/>
        <c:noMultiLvlLbl val="0"/>
      </c:catAx>
      <c:valAx>
        <c:axId val="980447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/>
            </a:pPr>
            <a:endParaRPr lang="ru-RU"/>
          </a:p>
        </c:txPr>
        <c:crossAx val="349168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1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73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5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79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4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51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09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30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52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buClr>
                <a:schemeClr val="accent1">
                  <a:lumMod val="75000"/>
                </a:schemeClr>
              </a:buClr>
              <a:defRPr/>
            </a:lvl1pPr>
            <a:lvl2pPr>
              <a:buClr>
                <a:schemeClr val="accent1">
                  <a:lumMod val="75000"/>
                </a:schemeClr>
              </a:buClr>
              <a:defRPr/>
            </a:lvl2pPr>
            <a:lvl3pPr>
              <a:buClr>
                <a:schemeClr val="accent1">
                  <a:lumMod val="75000"/>
                </a:schemeClr>
              </a:buClr>
              <a:defRPr/>
            </a:lvl3pPr>
            <a:lvl4pPr>
              <a:buClr>
                <a:schemeClr val="accent1">
                  <a:lumMod val="75000"/>
                </a:schemeClr>
              </a:buClr>
              <a:defRPr/>
            </a:lvl4pPr>
            <a:lvl5pPr>
              <a:buClr>
                <a:schemeClr val="accent1">
                  <a:lumMod val="75000"/>
                </a:schemeClr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10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84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93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77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12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48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64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93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F709757-A857-4ACA-A12F-8F9ED99FD4F3}" type="datetimeFigureOut">
              <a:rPr lang="ru-RU" smtClean="0"/>
              <a:pPr/>
              <a:t>21.03.2019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8A01C75-489D-444A-AF17-BD17B00DA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350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3747" y="1871784"/>
            <a:ext cx="10486291" cy="1456267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700" b="1" dirty="0" smtClean="0"/>
              <a:t>«Славится земля Калужская»</a:t>
            </a:r>
            <a:r>
              <a:rPr lang="ru-RU" sz="6700" b="1" dirty="0"/>
              <a:t/>
            </a:r>
            <a:br>
              <a:rPr lang="ru-RU" sz="6700" b="1" dirty="0"/>
            </a:br>
            <a:r>
              <a:rPr lang="ru-RU" sz="6700" b="1" dirty="0" smtClean="0"/>
              <a:t/>
            </a:r>
            <a:br>
              <a:rPr lang="ru-RU" sz="6700" b="1" dirty="0" smtClean="0"/>
            </a:br>
            <a:r>
              <a:rPr lang="ru-RU" b="1" dirty="0" smtClean="0"/>
              <a:t>Разработчик проекта: учитель</a:t>
            </a:r>
            <a:br>
              <a:rPr lang="ru-RU" b="1" dirty="0" smtClean="0"/>
            </a:br>
            <a:r>
              <a:rPr lang="ru-RU" b="1" dirty="0" smtClean="0"/>
              <a:t> Савченко-</a:t>
            </a:r>
            <a:r>
              <a:rPr lang="ru-RU" b="1" dirty="0" err="1" smtClean="0"/>
              <a:t>Осмоловская</a:t>
            </a:r>
            <a:r>
              <a:rPr lang="ru-RU" b="1" dirty="0" smtClean="0"/>
              <a:t> С.С.</a:t>
            </a:r>
            <a:br>
              <a:rPr lang="ru-RU" b="1" dirty="0" smtClean="0"/>
            </a:br>
            <a:r>
              <a:rPr lang="ru-RU" b="1" dirty="0" smtClean="0"/>
              <a:t>ГКОУКО  </a:t>
            </a:r>
            <a:r>
              <a:rPr lang="ru-RU" b="1" dirty="0"/>
              <a:t>«Калужская школа «Гармония</a:t>
            </a:r>
            <a:r>
              <a:rPr lang="ru-RU" b="1" dirty="0" smtClean="0"/>
              <a:t>»</a:t>
            </a: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2948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415636"/>
            <a:ext cx="10018713" cy="1116281"/>
          </a:xfrm>
        </p:spPr>
        <p:txBody>
          <a:bodyPr/>
          <a:lstStyle/>
          <a:p>
            <a:r>
              <a:rPr lang="ru-RU" b="1" dirty="0" smtClean="0"/>
              <a:t>Ожидаемые результаты проекта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662545"/>
            <a:ext cx="10018713" cy="489263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200" b="1" dirty="0" err="1"/>
              <a:t>Сформированность</a:t>
            </a:r>
            <a:r>
              <a:rPr lang="ru-RU" sz="2200" b="1" dirty="0"/>
              <a:t> гражданско-патриотических качеств личности обучающихся можно оценивать по следующим показателям:</a:t>
            </a:r>
          </a:p>
          <a:p>
            <a:pPr marL="0" indent="0" algn="just">
              <a:buNone/>
            </a:pPr>
            <a:r>
              <a:rPr lang="ru-RU" sz="2200" b="1" dirty="0"/>
              <a:t>1.Сформированность  системных </a:t>
            </a:r>
            <a:r>
              <a:rPr lang="ru-RU" sz="2200" b="1" dirty="0" smtClean="0"/>
              <a:t>исторических </a:t>
            </a:r>
            <a:r>
              <a:rPr lang="ru-RU" sz="2200" b="1" dirty="0"/>
              <a:t>знаний.</a:t>
            </a:r>
          </a:p>
          <a:p>
            <a:pPr marL="0" indent="0" algn="just">
              <a:buNone/>
            </a:pPr>
            <a:r>
              <a:rPr lang="ru-RU" sz="2200" b="1" dirty="0"/>
              <a:t>2.Развитие качеств личности: самостоятельности,  совершенствование умений и навыков творческой, исследовательской деятельности, повышения уровня коммуникативной компетентности.</a:t>
            </a:r>
          </a:p>
          <a:p>
            <a:pPr marL="0" indent="0" algn="just">
              <a:buNone/>
            </a:pPr>
            <a:r>
              <a:rPr lang="ru-RU" sz="2200" b="1" dirty="0"/>
              <a:t>3.Рост общей культуры личности, нравственного отношения к  историко – краеведческим объектам Калужской области: осознание ответственности за судьбу страны, формирование гордости за сопричастность к деяниям предыдущих поколений;</a:t>
            </a:r>
          </a:p>
          <a:p>
            <a:pPr marL="0" indent="0" algn="just">
              <a:buNone/>
            </a:pPr>
            <a:r>
              <a:rPr lang="ru-RU" sz="2200" b="1" dirty="0"/>
              <a:t>4.Сформированность потребности в самостоятельной познавательной деятельности, овладение навыками </a:t>
            </a:r>
            <a:r>
              <a:rPr lang="ru-RU" sz="2200" b="1" dirty="0" err="1"/>
              <a:t>саморефлексии</a:t>
            </a:r>
            <a:r>
              <a:rPr lang="ru-RU" sz="2200" b="1" dirty="0"/>
              <a:t>.</a:t>
            </a:r>
          </a:p>
          <a:p>
            <a:pPr marL="0" indent="0" algn="just">
              <a:buNone/>
            </a:pPr>
            <a:r>
              <a:rPr lang="ru-RU" sz="2200" b="1" dirty="0"/>
              <a:t>5. Осознание обучающимися высших ценностей, идеалов, ориентиров, способность руководствоваться ими в практической деятельности.</a:t>
            </a:r>
          </a:p>
          <a:p>
            <a:pPr marL="0" indent="0" algn="just">
              <a:buNone/>
            </a:pPr>
            <a:endParaRPr lang="ru-RU" sz="2200" b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06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25" y="-122264"/>
            <a:ext cx="7757661" cy="814753"/>
          </a:xfrm>
        </p:spPr>
        <p:txBody>
          <a:bodyPr>
            <a:norm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 Бориса Беляева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59" y="3542050"/>
            <a:ext cx="4039412" cy="2694256"/>
          </a:xfrm>
          <a:prstGeom prst="rect">
            <a:avLst/>
          </a:prstGeom>
        </p:spPr>
      </p:pic>
      <p:pic>
        <p:nvPicPr>
          <p:cNvPr id="1027" name="Picture 3" descr="C:\Users\user\Desktop\Beljaev_BorisVladim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645" y="692489"/>
            <a:ext cx="1893566" cy="262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386" y="2207602"/>
            <a:ext cx="3889828" cy="3259432"/>
          </a:xfrm>
          <a:prstGeom prst="rect">
            <a:avLst/>
          </a:prstGeom>
        </p:spPr>
      </p:pic>
      <p:pic>
        <p:nvPicPr>
          <p:cNvPr id="6" name="Picture 2" descr="C:\Users\user\Desktop\karpov_at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971" y="2161492"/>
            <a:ext cx="2057400" cy="299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96000" y="925752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>
                <a:ln w="3175" cmpd="sng"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Памятник А. Т. Карпову      </a:t>
            </a:r>
            <a:r>
              <a:rPr lang="ru-RU" sz="2800" b="1" dirty="0">
                <a:ln w="3175" cmpd="sng"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Сквер имени  А. Т. Карпова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01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6571" y="208505"/>
            <a:ext cx="8572499" cy="558937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Улица Глаголева бывшая ул. Шоссейная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927" y="4324241"/>
            <a:ext cx="3279391" cy="2459543"/>
          </a:xfrm>
          <a:prstGeom prst="rect">
            <a:avLst/>
          </a:prstGeom>
        </p:spPr>
      </p:pic>
      <p:pic>
        <p:nvPicPr>
          <p:cNvPr id="3074" name="Picture 2" descr="C:\Users\user\Desktop\Глаголев_Василий_Васильевич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482" y="977539"/>
            <a:ext cx="226314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314" y="3786053"/>
            <a:ext cx="3687961" cy="2840789"/>
          </a:xfrm>
          <a:prstGeom prst="rect">
            <a:avLst/>
          </a:prstGeom>
        </p:spPr>
      </p:pic>
      <p:pic>
        <p:nvPicPr>
          <p:cNvPr id="6" name="Picture 2" descr="C:\Users\user\Desktop\puho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981" y="2020779"/>
            <a:ext cx="2140062" cy="287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03469" y="849611"/>
            <a:ext cx="67958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 w="3175" cmpd="sng"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Улица Пухова бывшая </a:t>
            </a:r>
            <a:r>
              <a:rPr lang="ru-RU" sz="3200" b="1" dirty="0" smtClean="0">
                <a:ln w="3175" cmpd="sng"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     Ипподромная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5620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90500"/>
            <a:ext cx="10018713" cy="850901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Памятник Жукову Г.К.</a:t>
            </a:r>
            <a:endParaRPr lang="ru-RU" sz="3600" b="1" dirty="0"/>
          </a:p>
        </p:txBody>
      </p:sp>
      <p:pic>
        <p:nvPicPr>
          <p:cNvPr id="7170" name="Picture 2" descr="C:\Users\user\Desktop\жуков\image1304834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891" y="927099"/>
            <a:ext cx="8223809" cy="562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70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76424"/>
            <a:ext cx="2544896" cy="1123719"/>
          </a:xfrm>
        </p:spPr>
        <p:txBody>
          <a:bodyPr>
            <a:noAutofit/>
          </a:bodyPr>
          <a:lstStyle/>
          <a:p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Памятник воинам-интернационалистам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412" y="952542"/>
            <a:ext cx="2137272" cy="20802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652" y="837852"/>
            <a:ext cx="3015331" cy="20035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75235" y="90050"/>
            <a:ext cx="22841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spcBef>
                <a:spcPct val="0"/>
              </a:spcBef>
            </a:pPr>
            <a: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Памятник воинам 50-й армии</a:t>
            </a:r>
            <a:b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b="1" dirty="0">
              <a:ln w="3175" cmpd="sng"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541" y="3840151"/>
            <a:ext cx="3234241" cy="21577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01939" y="3113320"/>
            <a:ext cx="2497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spcBef>
                <a:spcPct val="0"/>
              </a:spcBef>
            </a:pPr>
            <a: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Памятник воинам Красной Армии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894" y="952542"/>
            <a:ext cx="1912363" cy="248394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218583" y="213878"/>
            <a:ext cx="36061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spcBef>
                <a:spcPct val="0"/>
              </a:spcBef>
            </a:pPr>
            <a: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Памятник бессмертной славы Российскому и	Советскому оружию</a:t>
            </a:r>
            <a:b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("Пушки</a:t>
            </a:r>
            <a:r>
              <a:rPr lang="ru-RU" b="1" dirty="0" smtClean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")</a:t>
            </a:r>
            <a: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b="1" dirty="0">
              <a:ln w="3175" cmpd="sng"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192" y="4059978"/>
            <a:ext cx="4486021" cy="214487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731011" y="3413647"/>
            <a:ext cx="3009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spcBef>
                <a:spcPct val="0"/>
              </a:spcBef>
            </a:pPr>
            <a: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Улица Генерала Попова</a:t>
            </a:r>
            <a:b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b="1" dirty="0">
              <a:ln w="3175" cmpd="sng"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50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104" y="123744"/>
            <a:ext cx="4272278" cy="30439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223" y="3934375"/>
            <a:ext cx="3220177" cy="27854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008" y="2200405"/>
            <a:ext cx="4238731" cy="25784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072008" y="5053483"/>
            <a:ext cx="4444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Памятник узникам фашистских лагерей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72943" y="337457"/>
            <a:ext cx="36249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Братская могила Городское кладбище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59429" y="3380323"/>
            <a:ext cx="5036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 w="3175" cmpd="sng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Улица Билибина бывший Рабочий переулок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07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447" y="14410"/>
            <a:ext cx="9567553" cy="684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04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2437" y="151412"/>
            <a:ext cx="9635446" cy="101237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Музей-диорама «Великое стояние на реке Угре»</a:t>
            </a:r>
            <a:endParaRPr lang="ru-RU" sz="3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640" y="1733796"/>
            <a:ext cx="3423062" cy="4564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125" y="1733796"/>
            <a:ext cx="3423063" cy="4564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016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8068" y="261256"/>
            <a:ext cx="9013475" cy="712521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Государственный музей Г.К. Жукова</a:t>
            </a:r>
            <a:endParaRPr lang="ru-RU" sz="3200" b="1" dirty="0"/>
          </a:p>
        </p:txBody>
      </p:sp>
      <p:pic>
        <p:nvPicPr>
          <p:cNvPr id="4099" name="Picture 3" descr="E:\Жуков\IMG_44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63" y="831272"/>
            <a:ext cx="7796808" cy="584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37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685801"/>
            <a:ext cx="403866" cy="157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122" name="Picture 2" descr="E:\Жуков\IMG_43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732" y="3758540"/>
            <a:ext cx="4132612" cy="309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Жуков\IMG_43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169" y="593395"/>
            <a:ext cx="4092813" cy="5457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Жуков\IMG_44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889" y="136567"/>
            <a:ext cx="4544298" cy="340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91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5133109"/>
          </a:xfrm>
        </p:spPr>
        <p:txBody>
          <a:bodyPr>
            <a:normAutofit/>
          </a:bodyPr>
          <a:lstStyle/>
          <a:p>
            <a:pPr algn="just"/>
            <a:r>
              <a:rPr lang="ru-RU" sz="4400" b="1" dirty="0" smtClean="0"/>
              <a:t>«Воспитание </a:t>
            </a:r>
            <a:r>
              <a:rPr lang="ru-RU" sz="4400" b="1" dirty="0"/>
              <a:t>любви к родному краю, к родной культуре, к родному городу, к родной речи – задача первостепенной важности, и нет необходимости </a:t>
            </a:r>
            <a:r>
              <a:rPr lang="ru-RU" sz="4400" b="1" dirty="0" smtClean="0"/>
              <a:t>это доказывать</a:t>
            </a:r>
            <a:r>
              <a:rPr lang="ru-RU" sz="4400" b="1" dirty="0" smtClean="0"/>
              <a:t>…»</a:t>
            </a:r>
            <a:r>
              <a:rPr lang="ru-RU" sz="4400" b="1" dirty="0"/>
              <a:t/>
            </a:r>
            <a:br>
              <a:rPr lang="ru-RU" sz="4400" b="1" dirty="0"/>
            </a:br>
            <a:r>
              <a:rPr lang="ru-RU" sz="4400" b="1" dirty="0"/>
              <a:t>                                                </a:t>
            </a:r>
            <a:r>
              <a:rPr lang="ru-RU" sz="4400" b="1" dirty="0" smtClean="0"/>
              <a:t> </a:t>
            </a:r>
            <a:r>
              <a:rPr lang="ru-RU" sz="4400" b="1" dirty="0"/>
              <a:t> </a:t>
            </a:r>
            <a:r>
              <a:rPr lang="ru-RU" sz="4400" b="1" dirty="0" smtClean="0"/>
              <a:t>                                                                                   </a:t>
            </a:r>
            <a:r>
              <a:rPr lang="ru-RU" sz="4400" b="1" dirty="0"/>
              <a:t/>
            </a:r>
            <a:br>
              <a:rPr lang="ru-RU" sz="4400" b="1" dirty="0"/>
            </a:br>
            <a:r>
              <a:rPr lang="ru-RU" sz="4400" b="1" dirty="0" smtClean="0"/>
              <a:t>                                                   Д.С. Лихачев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52810" y="5745481"/>
            <a:ext cx="150213" cy="4571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06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6936" y="246414"/>
            <a:ext cx="8051470" cy="501731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Деревня </a:t>
            </a:r>
            <a:r>
              <a:rPr lang="ru-RU" sz="3200" b="1" dirty="0" err="1" smtClean="0"/>
              <a:t>Стрелковка</a:t>
            </a:r>
            <a:r>
              <a:rPr lang="ru-RU" sz="3200" b="1" dirty="0" smtClean="0"/>
              <a:t> (родина Г.К. Жукова)</a:t>
            </a:r>
            <a:endParaRPr lang="ru-RU" sz="3200" b="1" dirty="0"/>
          </a:p>
        </p:txBody>
      </p:sp>
      <p:pic>
        <p:nvPicPr>
          <p:cNvPr id="6146" name="Picture 2" descr="E:\Жуков\IMG_44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288" y="1484416"/>
            <a:ext cx="5378998" cy="403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Жуков\IMG_44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195" y="2774818"/>
            <a:ext cx="4723807" cy="354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59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стен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344" y="0"/>
            <a:ext cx="9176656" cy="688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4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66255"/>
            <a:ext cx="10018713" cy="534389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Калужский областной краеведческий музей</a:t>
            </a:r>
            <a:endParaRPr lang="ru-RU" sz="3200" b="1" dirty="0"/>
          </a:p>
        </p:txBody>
      </p:sp>
      <p:pic>
        <p:nvPicPr>
          <p:cNvPr id="10242" name="Picture 2" descr="E:\краевед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63" y="1823903"/>
            <a:ext cx="4818517" cy="328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E:\краевед\Рисунок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537" y="1075628"/>
            <a:ext cx="3433036" cy="457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:\краевед\Рисунок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408" y="576864"/>
            <a:ext cx="2460912" cy="328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E:\краевед\Рисунок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408" y="3858080"/>
            <a:ext cx="2460912" cy="301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38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5683" y="151412"/>
            <a:ext cx="8300852" cy="73923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Мемориальный дом Г.С. </a:t>
            </a:r>
            <a:r>
              <a:rPr lang="ru-RU" sz="3200" b="1" dirty="0" err="1" smtClean="0"/>
              <a:t>Батенькова</a:t>
            </a:r>
            <a:endParaRPr lang="ru-RU" sz="3200" b="1" dirty="0"/>
          </a:p>
        </p:txBody>
      </p:sp>
      <p:pic>
        <p:nvPicPr>
          <p:cNvPr id="8194" name="Picture 2" descr="E:\Батенькова\20190220_1256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330" y="807522"/>
            <a:ext cx="9270670" cy="605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83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E:\Батенькова\20190220_1221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654" y="273132"/>
            <a:ext cx="5569528" cy="4177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Батенькова\20190220_1247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811" y="2979829"/>
            <a:ext cx="4887230" cy="366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61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4984" y="2098429"/>
            <a:ext cx="9519139" cy="3083169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sz="1800" b="1" dirty="0" smtClean="0">
                <a:solidFill>
                  <a:schemeClr val="accent1"/>
                </a:solidFill>
              </a:rPr>
              <a:t>1. </a:t>
            </a:r>
            <a:r>
              <a:rPr lang="ru-RU" sz="1600" b="1" dirty="0" smtClean="0"/>
              <a:t>Улица, начинающаяся на Площади Победы, носит имя нашего земляка, героя Великой Отечественной войны. Как называется эта улица?</a:t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accent1"/>
                </a:solidFill>
              </a:rPr>
              <a:t>2. </a:t>
            </a:r>
            <a:r>
              <a:rPr lang="ru-RU" sz="1600" b="1" dirty="0" smtClean="0"/>
              <a:t>В честь какого героя – летчика назван сквер в центре нашего города ?</a:t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accent1"/>
                </a:solidFill>
              </a:rPr>
              <a:t>3. </a:t>
            </a:r>
            <a:r>
              <a:rPr lang="ru-RU" sz="1600" b="1" dirty="0" smtClean="0"/>
              <a:t>На здании школы-интерната № 1 установлена мемориальная доска, одна из улиц города носит его имя, о каком герое идет речь?</a:t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accent1"/>
                </a:solidFill>
              </a:rPr>
              <a:t>4. </a:t>
            </a:r>
            <a:r>
              <a:rPr lang="ru-RU" sz="1600" b="1" dirty="0" smtClean="0"/>
              <a:t>Как первоначально называлась Площадь Победы ?</a:t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accent1"/>
                </a:solidFill>
              </a:rPr>
              <a:t>5. </a:t>
            </a:r>
            <a:r>
              <a:rPr lang="ru-RU" sz="1600" b="1" dirty="0"/>
              <a:t>Какой знаменательной дате со дня Великой Победы посвящено торжественное открытие Площади Победы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accent1"/>
                </a:solidFill>
              </a:rPr>
              <a:t>6. </a:t>
            </a:r>
            <a:r>
              <a:rPr lang="ru-RU" sz="1600" b="1" dirty="0"/>
              <a:t>Какой город Калужской области монголо-татары назвали «Злым городом»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accent1"/>
                </a:solidFill>
              </a:rPr>
              <a:t>7. </a:t>
            </a:r>
            <a:r>
              <a:rPr lang="ru-RU" sz="1600" b="1" dirty="0"/>
              <a:t>Кому установлен памятник в 2017 г. на площади Старый Торг, в честь освобождения Руси от монголо-татарского ига</a:t>
            </a:r>
            <a:r>
              <a:rPr lang="ru-RU" sz="1600" b="1" dirty="0" smtClean="0"/>
              <a:t>.</a:t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accent1"/>
                </a:solidFill>
              </a:rPr>
              <a:t>8. </a:t>
            </a:r>
            <a:r>
              <a:rPr lang="ru-RU" sz="1600" b="1" dirty="0"/>
              <a:t>Какой город Калужской области в 1812 г. стал ареной кровопролитного сражения между войсками Российской императорской армии и армии Наполеона за обладание дорогой на Калугу.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accent1"/>
                </a:solidFill>
              </a:rPr>
              <a:t>9. </a:t>
            </a:r>
            <a:r>
              <a:rPr lang="ru-RU" sz="1600" b="1" dirty="0" smtClean="0"/>
              <a:t>Кому был установлен памятник на пересечении улицы Кирова  с  Площадью Победы ?</a:t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accent1"/>
                </a:solidFill>
              </a:rPr>
              <a:t>10. </a:t>
            </a:r>
            <a:r>
              <a:rPr lang="ru-RU" sz="1600" b="1" dirty="0" smtClean="0"/>
              <a:t>Улица Правобережья носит имя героя, командующего армией, освобождавшей Калугу во время Великой Отечественной войны. Как называется эта улица ?</a:t>
            </a:r>
            <a:br>
              <a:rPr lang="ru-RU" sz="1600" b="1" dirty="0" smtClean="0"/>
            </a:br>
            <a:endParaRPr lang="ru-RU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63439" y="60437"/>
            <a:ext cx="79599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АНКЕТА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88195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1203" y="1"/>
            <a:ext cx="10018713" cy="937846"/>
          </a:xfrm>
        </p:spPr>
        <p:txBody>
          <a:bodyPr/>
          <a:lstStyle/>
          <a:p>
            <a:r>
              <a:rPr lang="ru-RU" b="1" dirty="0" smtClean="0"/>
              <a:t>Результаты анкетирования </a:t>
            </a:r>
            <a:endParaRPr lang="ru-RU" b="1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328798478"/>
              </p:ext>
            </p:extLst>
          </p:nvPr>
        </p:nvGraphicFramePr>
        <p:xfrm>
          <a:off x="2064480" y="1217954"/>
          <a:ext cx="9713863" cy="4948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874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6082" y="185057"/>
            <a:ext cx="10018713" cy="729343"/>
          </a:xfrm>
        </p:spPr>
        <p:txBody>
          <a:bodyPr/>
          <a:lstStyle/>
          <a:p>
            <a:r>
              <a:rPr lang="ru-RU" b="1" dirty="0" smtClean="0"/>
              <a:t>Планируемый экскурсионный маршрут 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675" y="914400"/>
            <a:ext cx="8275526" cy="581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91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620486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Карта Калужской области с указанием памятных мест, посвященных знаменательным событиям Калужской области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C:\Users\Светлана\Desktop\Kaluzhskaya_Ob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928" y="1469571"/>
            <a:ext cx="7592785" cy="51761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45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7758" y="134816"/>
            <a:ext cx="10018713" cy="779583"/>
          </a:xfrm>
        </p:spPr>
        <p:txBody>
          <a:bodyPr/>
          <a:lstStyle/>
          <a:p>
            <a:r>
              <a:rPr lang="ru-RU" b="1" dirty="0" smtClean="0"/>
              <a:t>Основные выводы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47900" y="795980"/>
            <a:ext cx="901881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/>
          </a:p>
          <a:p>
            <a:pPr algn="just"/>
            <a:r>
              <a:rPr lang="ru-RU" b="1" dirty="0"/>
              <a:t>1.  В свете актуальности гражданско-патриотических проблем и на современном этапе развития коррекционной  педагогики особенно востребованными являются поиски путей эффективного формирования гражданственности и патриотизма обучающихся.</a:t>
            </a:r>
          </a:p>
          <a:p>
            <a:pPr algn="just"/>
            <a:r>
              <a:rPr lang="ru-RU" b="1" dirty="0"/>
              <a:t>2. Гражданско-патриотическое воспитание является неотъемлемым компонентом общей культуры, способствующей социализации обучающихся. </a:t>
            </a:r>
          </a:p>
          <a:p>
            <a:pPr algn="just"/>
            <a:r>
              <a:rPr lang="ru-RU" b="1" dirty="0"/>
              <a:t>3. Успешному формированию гражданственности и патриотизма обучающихся «Калужской школы «Гармония» способствуют педагогические условия, которые, прежде всего, касаются организации учебно-воспитательного процесса, направленного на использование обучающимися полученных исторических знаний на уроке и внеурочной деятельности.</a:t>
            </a:r>
          </a:p>
          <a:p>
            <a:pPr algn="just"/>
            <a:r>
              <a:rPr lang="ru-RU" b="1" dirty="0"/>
              <a:t>3.Материал по краеведению является богатым источником, дающим возможность восполнить    пробелы в нравственном</a:t>
            </a:r>
            <a:r>
              <a:rPr lang="ru-RU" b="1" dirty="0" smtClean="0"/>
              <a:t>, гражданско-патриотическом </a:t>
            </a:r>
            <a:r>
              <a:rPr lang="ru-RU" b="1" dirty="0"/>
              <a:t>  воспитании учащихся.</a:t>
            </a:r>
          </a:p>
          <a:p>
            <a:pPr algn="just"/>
            <a:r>
              <a:rPr lang="ru-RU" b="1" dirty="0"/>
              <a:t>4.В ходе реализации проекта была составлена карта памятных мест города Калуги и Калужской области (Приложение 3), посвященная знаменательным событиям, </a:t>
            </a:r>
            <a:r>
              <a:rPr lang="ru-RU" b="1" dirty="0" smtClean="0"/>
              <a:t>планируется пополнять  разработанный </a:t>
            </a:r>
            <a:r>
              <a:rPr lang="ru-RU" b="1" dirty="0"/>
              <a:t>экскурсионный маршрут «По местам боевой славы города Калуги Калужской области» (Приложение 4)</a:t>
            </a:r>
          </a:p>
          <a:p>
            <a:pPr algn="just"/>
            <a:r>
              <a:rPr lang="ru-RU" b="1" dirty="0"/>
              <a:t>5. В результате  проведения анкетирования обучающихся гипотеза, поставленная в начале проекта не подтвердилась.</a:t>
            </a:r>
          </a:p>
          <a:p>
            <a:pPr algn="just"/>
            <a:r>
              <a:rPr lang="ru-RU" b="1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8390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27178" y="587829"/>
            <a:ext cx="9915897" cy="2501582"/>
          </a:xfrm>
        </p:spPr>
        <p:txBody>
          <a:bodyPr>
            <a:noAutofit/>
          </a:bodyPr>
          <a:lstStyle/>
          <a:p>
            <a:pPr algn="just"/>
            <a:r>
              <a:rPr lang="ru-RU" sz="4000" b="1" dirty="0" smtClean="0"/>
              <a:t>Цель</a:t>
            </a:r>
            <a:r>
              <a:rPr lang="ru-RU" sz="3200" b="1" dirty="0" smtClean="0"/>
              <a:t>: </a:t>
            </a:r>
            <a:r>
              <a:rPr lang="ru-RU" sz="2800" b="1" dirty="0" smtClean="0"/>
              <a:t>формирование </a:t>
            </a:r>
            <a:r>
              <a:rPr lang="ru-RU" sz="2800" b="1" dirty="0"/>
              <a:t>у обучающихся гражданственности и патриотизма, посредством изучения патриотических страниц истории Родного края; разработка экскурсионного маршрута «По местам боевой славы г. Калуга и Калужской области».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85" y="2327564"/>
            <a:ext cx="6354516" cy="4286992"/>
          </a:xfrm>
        </p:spPr>
        <p:txBody>
          <a:bodyPr>
            <a:normAutofit fontScale="62500" lnSpcReduction="20000"/>
          </a:bodyPr>
          <a:lstStyle/>
          <a:p>
            <a:pPr algn="ctr"/>
            <a:endParaRPr lang="ru-RU" b="1" dirty="0" smtClean="0"/>
          </a:p>
          <a:p>
            <a:pPr algn="ctr"/>
            <a:r>
              <a:rPr lang="ru-RU" sz="4300" b="1" dirty="0" smtClean="0"/>
              <a:t>Задачи</a:t>
            </a:r>
            <a:r>
              <a:rPr lang="ru-RU" sz="4300" b="1" dirty="0"/>
              <a:t>:</a:t>
            </a:r>
            <a:r>
              <a:rPr lang="ru-RU" sz="4300" dirty="0"/>
              <a:t> 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3200" b="1" dirty="0" smtClean="0"/>
              <a:t>На основе литературы раскрыть сущность гражданско-патриотического воспитания обучающихся с интеллектуальной недостаточностью.</a:t>
            </a:r>
            <a:endParaRPr lang="ru-RU" sz="3200" b="1" dirty="0"/>
          </a:p>
          <a:p>
            <a:pPr marL="457200" lvl="0" indent="-457200" algn="just">
              <a:buFont typeface="+mj-lt"/>
              <a:buAutoNum type="arabicPeriod"/>
            </a:pPr>
            <a:r>
              <a:rPr lang="ru-RU" sz="3200" b="1" dirty="0" smtClean="0"/>
              <a:t>Выявить и создать условия, способствующие успешному формированию патриотизма и гражданственности обучающихся </a:t>
            </a:r>
            <a:r>
              <a:rPr lang="ru-RU" sz="3200" b="1" dirty="0" smtClean="0"/>
              <a:t>с интеллектуальной </a:t>
            </a:r>
            <a:r>
              <a:rPr lang="ru-RU" sz="3200" b="1" dirty="0" smtClean="0"/>
              <a:t>недостаточностью.</a:t>
            </a:r>
            <a:endParaRPr lang="ru-RU" sz="3200" b="1" dirty="0"/>
          </a:p>
          <a:p>
            <a:pPr marL="457200" lvl="0" indent="-457200" algn="just">
              <a:buFont typeface="+mj-lt"/>
              <a:buAutoNum type="arabicPeriod"/>
            </a:pPr>
            <a:r>
              <a:rPr lang="ru-RU" sz="3200" b="1" dirty="0" smtClean="0"/>
              <a:t>Реализовать проект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3200" b="1" dirty="0" smtClean="0"/>
              <a:t>Провести анализ и оформление результатов. </a:t>
            </a:r>
            <a:endParaRPr lang="ru-RU" sz="3200" b="1" dirty="0"/>
          </a:p>
          <a:p>
            <a:pPr marL="457200" lvl="0" indent="-457200" algn="just">
              <a:buFont typeface="+mj-lt"/>
              <a:buAutoNum type="arabicPeriod"/>
            </a:pPr>
            <a:r>
              <a:rPr lang="ru-RU" sz="3200" b="1" dirty="0" smtClean="0"/>
              <a:t>Диссеминация педагогического опыта.</a:t>
            </a:r>
          </a:p>
          <a:p>
            <a:pPr lvl="0" algn="l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59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0"/>
            <a:ext cx="5722032" cy="576943"/>
          </a:xfrm>
        </p:spPr>
        <p:txBody>
          <a:bodyPr>
            <a:normAutofit fontScale="90000"/>
          </a:bodyPr>
          <a:lstStyle/>
          <a:p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344976" y="2110154"/>
            <a:ext cx="1062428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/>
              <a:t>Герои не уходят из жизни. Их имена и бессмертные подвиги служат живым примером патриотического служения Родине.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28787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074986"/>
            <a:ext cx="10018713" cy="2168768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СПАСИБО ЗА ВНИМАНИЕ !!!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94610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8315" y="315687"/>
            <a:ext cx="10776858" cy="5704114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Объект</a:t>
            </a:r>
            <a:r>
              <a:rPr lang="ru-RU" sz="4000" b="1" i="1" dirty="0" smtClean="0"/>
              <a:t> </a:t>
            </a:r>
            <a:r>
              <a:rPr lang="ru-RU" sz="4000" b="1" dirty="0"/>
              <a:t>исследования</a:t>
            </a:r>
            <a:r>
              <a:rPr lang="ru-RU" sz="4000" b="1" i="1" dirty="0"/>
              <a:t> </a:t>
            </a:r>
            <a:r>
              <a:rPr lang="ru-RU" sz="2800" b="1" dirty="0"/>
              <a:t>– </a:t>
            </a:r>
            <a:r>
              <a:rPr lang="ru-RU" sz="2800" b="1" dirty="0" smtClean="0"/>
              <a:t>гражданско-патриотическое воспитание</a:t>
            </a:r>
            <a:r>
              <a:rPr lang="ru-RU" sz="2800" b="1" dirty="0" smtClean="0"/>
              <a:t>.</a:t>
            </a:r>
          </a:p>
          <a:p>
            <a:pPr marL="0" indent="0">
              <a:buNone/>
            </a:pPr>
            <a:endParaRPr lang="ru-RU" sz="2800" b="1" dirty="0"/>
          </a:p>
          <a:p>
            <a:pPr algn="just"/>
            <a:r>
              <a:rPr lang="ru-RU" sz="4000" b="1" dirty="0" smtClean="0"/>
              <a:t>Предмет</a:t>
            </a:r>
            <a:r>
              <a:rPr lang="ru-RU" sz="4000" b="1" i="1" dirty="0" smtClean="0"/>
              <a:t> </a:t>
            </a:r>
            <a:r>
              <a:rPr lang="ru-RU" sz="4000" b="1" dirty="0"/>
              <a:t>исследования</a:t>
            </a:r>
            <a:r>
              <a:rPr lang="ru-RU" sz="4000" b="1" i="1" dirty="0"/>
              <a:t> </a:t>
            </a:r>
            <a:r>
              <a:rPr lang="ru-RU" sz="4000" b="1" dirty="0" smtClean="0"/>
              <a:t>– </a:t>
            </a:r>
            <a:r>
              <a:rPr lang="ru-RU" sz="2800" b="1" dirty="0" smtClean="0"/>
              <a:t>процесс гражданско-патриотического воспитания обучающихся на примерах исторических событий и подвигов, происходивших на Калужской земле.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54045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41514"/>
            <a:ext cx="10436224" cy="649877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Принципы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/>
              <a:t>гражданско-патриотического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/>
              <a:t>воспитан</a:t>
            </a:r>
            <a:r>
              <a:rPr lang="ru-RU" sz="4300" b="1" dirty="0" smtClean="0"/>
              <a:t>ия:</a:t>
            </a:r>
          </a:p>
          <a:p>
            <a:pPr lvl="0" fontAlgn="base"/>
            <a:r>
              <a:rPr lang="ru-RU" sz="2000" b="1" dirty="0"/>
              <a:t>Систематичность, непрерывность, последовательность и </a:t>
            </a:r>
            <a:r>
              <a:rPr lang="ru-RU" sz="2000" b="1" dirty="0" err="1"/>
              <a:t>поэтапность</a:t>
            </a:r>
            <a:r>
              <a:rPr lang="ru-RU" sz="2000" b="1" dirty="0"/>
              <a:t> в работе по гражданско-патриотическому  воспитанию.</a:t>
            </a:r>
          </a:p>
          <a:p>
            <a:pPr lvl="0" fontAlgn="base"/>
            <a:r>
              <a:rPr lang="ru-RU" sz="2000" b="1" dirty="0"/>
              <a:t>Педагогическое руководство и самостоятельная деятельность учащихся.</a:t>
            </a:r>
          </a:p>
          <a:p>
            <a:pPr lvl="0" fontAlgn="base"/>
            <a:r>
              <a:rPr lang="ru-RU" sz="2000" b="1" dirty="0"/>
              <a:t>Связь с жизнью, практикой.</a:t>
            </a:r>
          </a:p>
          <a:p>
            <a:pPr lvl="0" fontAlgn="base"/>
            <a:r>
              <a:rPr lang="ru-RU" sz="2000" b="1" dirty="0"/>
              <a:t>Доступность (учёт возможностей детей).</a:t>
            </a:r>
          </a:p>
          <a:p>
            <a:pPr lvl="0" fontAlgn="base"/>
            <a:r>
              <a:rPr lang="ru-RU" sz="2000" b="1" dirty="0"/>
              <a:t>Учёт возрастных и психологических особенностей воспитанников.</a:t>
            </a:r>
          </a:p>
          <a:p>
            <a:pPr lvl="0" fontAlgn="base"/>
            <a:r>
              <a:rPr lang="ru-RU" sz="2000" b="1" dirty="0"/>
              <a:t>Единство познавательного, эмоционального, волевого начал в воспитании личности.</a:t>
            </a:r>
          </a:p>
          <a:p>
            <a:pPr lvl="0" fontAlgn="base"/>
            <a:r>
              <a:rPr lang="ru-RU" sz="2000" b="1" dirty="0"/>
              <a:t>Единство требований и действий педагогов, семьи, общества.</a:t>
            </a:r>
          </a:p>
          <a:p>
            <a:pPr lvl="0" fontAlgn="base"/>
            <a:r>
              <a:rPr lang="ru-RU" sz="2000" b="1" dirty="0"/>
              <a:t>Коррекционная направленность нравственного и гражданско-патриотического </a:t>
            </a:r>
            <a:r>
              <a:rPr lang="ru-RU" sz="2000" b="1" dirty="0" smtClean="0"/>
              <a:t>воспитания.</a:t>
            </a:r>
            <a:endParaRPr lang="ru-RU" sz="2000" b="1" dirty="0"/>
          </a:p>
          <a:p>
            <a:endParaRPr lang="ru-RU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164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74371" y="712596"/>
            <a:ext cx="10038303" cy="384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ru-RU" sz="4000" b="1" dirty="0" smtClean="0"/>
              <a:t>Гипотеза педагогического проекта: </a:t>
            </a:r>
          </a:p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endParaRPr lang="ru-RU" sz="3200" b="1" dirty="0" smtClean="0"/>
          </a:p>
          <a:p>
            <a:pPr algn="just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</a:pPr>
            <a:r>
              <a:rPr lang="ru-RU" sz="3200" b="1" dirty="0" smtClean="0"/>
              <a:t>обучающиеся </a:t>
            </a:r>
            <a:r>
              <a:rPr lang="ru-RU" sz="3200" b="1" dirty="0"/>
              <a:t>школы «Гармония» мало осведомлены об исторических событиях и </a:t>
            </a:r>
            <a:r>
              <a:rPr lang="ru-RU" sz="3200" b="1" dirty="0" smtClean="0"/>
              <a:t>подвигах, происходивших </a:t>
            </a:r>
            <a:r>
              <a:rPr lang="ru-RU" sz="3200" b="1" dirty="0"/>
              <a:t>на Калужской земле.</a:t>
            </a:r>
          </a:p>
          <a:p>
            <a:pPr marL="285750" indent="-285750" defTabSz="457200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78475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036122"/>
          </a:xfrm>
        </p:spPr>
        <p:txBody>
          <a:bodyPr/>
          <a:lstStyle/>
          <a:p>
            <a:r>
              <a:rPr lang="ru-RU" b="1" dirty="0" smtClean="0"/>
              <a:t>Участники педагогического проекта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864426"/>
            <a:ext cx="10018713" cy="454824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     Участники </a:t>
            </a:r>
            <a:r>
              <a:rPr lang="ru-RU" b="1" dirty="0"/>
              <a:t>проекта – педагоги, учащиеся и родители.</a:t>
            </a:r>
          </a:p>
          <a:p>
            <a:r>
              <a:rPr lang="ru-RU" b="1" dirty="0"/>
              <a:t>1)  Кадровые: учителя школы, педагоги дополнительного образования, социальные педагоги, психологи.</a:t>
            </a:r>
          </a:p>
          <a:p>
            <a:r>
              <a:rPr lang="ru-RU" b="1" dirty="0"/>
              <a:t>2) Организационные:  экскурсии, презентации, выставки, встречи с интересными людьми;</a:t>
            </a:r>
          </a:p>
          <a:p>
            <a:r>
              <a:rPr lang="ru-RU" b="1" dirty="0"/>
              <a:t>3)  Материально-технические:  компьютеры, принтеры, столы, стулья, интерактивная доска, канцтовары, печатные пособия, картографические издания, иллюстративные материалы.</a:t>
            </a:r>
          </a:p>
          <a:p>
            <a:r>
              <a:rPr lang="ru-RU" b="1" dirty="0"/>
              <a:t>4) Финансовые: покупка оборудования, канцелярских принадлежностей, типографские расходы.</a:t>
            </a:r>
          </a:p>
          <a:p>
            <a:pPr algn="just"/>
            <a:r>
              <a:rPr lang="ru-RU" b="1" dirty="0"/>
              <a:t>Критерии отбора участников:</a:t>
            </a:r>
          </a:p>
          <a:p>
            <a:r>
              <a:rPr lang="ru-RU" b="1" dirty="0"/>
              <a:t>- профессиональная компетентность педагогов,</a:t>
            </a:r>
          </a:p>
          <a:p>
            <a:r>
              <a:rPr lang="ru-RU" b="1" dirty="0"/>
              <a:t>- психолого-педагогическое </a:t>
            </a:r>
            <a:r>
              <a:rPr lang="ru-RU" b="1" dirty="0" smtClean="0"/>
              <a:t>сопровождение.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41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52400"/>
            <a:ext cx="10018713" cy="1807029"/>
          </a:xfrm>
        </p:spPr>
        <p:txBody>
          <a:bodyPr/>
          <a:lstStyle/>
          <a:p>
            <a:r>
              <a:rPr lang="ru-RU" b="1" dirty="0"/>
              <a:t>В</a:t>
            </a:r>
            <a:r>
              <a:rPr lang="ru-RU" b="1" dirty="0" smtClean="0"/>
              <a:t>оспитательная цепочка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926771"/>
            <a:ext cx="10018713" cy="3864429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/>
              <a:t>Любовь</a:t>
            </a:r>
            <a:r>
              <a:rPr lang="ru-RU" sz="2000" dirty="0"/>
              <a:t> </a:t>
            </a:r>
            <a:r>
              <a:rPr lang="ru-RU" sz="2000" b="1" dirty="0"/>
              <a:t>к родителям, родному дому, к родным и близким людям</a:t>
            </a:r>
            <a:r>
              <a:rPr lang="ru-RU" sz="2000" b="1" dirty="0" smtClean="0"/>
              <a:t>. </a:t>
            </a:r>
            <a:endParaRPr lang="ru-RU" sz="2000" b="1" dirty="0" smtClean="0"/>
          </a:p>
          <a:p>
            <a:pPr marL="0" indent="0">
              <a:buNone/>
            </a:pPr>
            <a:endParaRPr lang="ru-RU" sz="2000" dirty="0" smtClean="0"/>
          </a:p>
          <a:p>
            <a:pPr algn="just"/>
            <a:r>
              <a:rPr lang="ru-RU" sz="2000" b="1" dirty="0" smtClean="0"/>
              <a:t>Воспитание </a:t>
            </a:r>
            <a:r>
              <a:rPr lang="ru-RU" sz="2000" b="1" dirty="0"/>
              <a:t>и уважение к старшим, к людям труда (приобщение детей к традициям народа, стремление чтить память погибших воинов, проявление уважения к людям пожилого возраста</a:t>
            </a:r>
            <a:r>
              <a:rPr lang="ru-RU" sz="2000" b="1" dirty="0" smtClean="0"/>
              <a:t>)</a:t>
            </a:r>
          </a:p>
          <a:p>
            <a:pPr marL="0" indent="0" algn="just">
              <a:buNone/>
            </a:pPr>
            <a:endParaRPr lang="ru-RU" sz="2000" dirty="0"/>
          </a:p>
          <a:p>
            <a:pPr algn="just"/>
            <a:r>
              <a:rPr lang="ru-RU" sz="2000" b="1" dirty="0"/>
              <a:t>Любовь к родной природе (охрана окружающей среды</a:t>
            </a:r>
            <a:r>
              <a:rPr lang="ru-RU" sz="2000" b="1" dirty="0" smtClean="0"/>
              <a:t>)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b="1" dirty="0" smtClean="0"/>
              <a:t>Моя </a:t>
            </a:r>
            <a:r>
              <a:rPr lang="ru-RU" sz="2000" b="1" dirty="0"/>
              <a:t>Родина - Россия. Мой город – Калуга (расширение представлений о нашей Родине – России, воспитание любви к своей </a:t>
            </a:r>
            <a:r>
              <a:rPr lang="ru-RU" sz="2000" b="1" dirty="0" smtClean="0"/>
              <a:t>«малой</a:t>
            </a:r>
            <a:r>
              <a:rPr lang="ru-RU" sz="2000" b="1" dirty="0" smtClean="0"/>
              <a:t>»</a:t>
            </a:r>
            <a:r>
              <a:rPr lang="ru-RU" sz="2000" b="1" dirty="0" smtClean="0"/>
              <a:t> </a:t>
            </a:r>
            <a:r>
              <a:rPr lang="ru-RU" sz="2000" b="1" dirty="0"/>
              <a:t>Р</a:t>
            </a:r>
            <a:r>
              <a:rPr lang="ru-RU" sz="2000" b="1" dirty="0" smtClean="0"/>
              <a:t>одине </a:t>
            </a:r>
            <a:r>
              <a:rPr lang="ru-RU" sz="2000" b="1" dirty="0"/>
              <a:t>– Калуга - Калужская область - Россия</a:t>
            </a:r>
            <a:r>
              <a:rPr lang="ru-RU" sz="2000" b="1" dirty="0" smtClean="0"/>
              <a:t>). </a:t>
            </a:r>
            <a:endParaRPr lang="ru-RU" sz="2000" b="1" dirty="0"/>
          </a:p>
          <a:p>
            <a:pPr algn="just"/>
            <a:r>
              <a:rPr lang="ru-RU" sz="2000" b="1" dirty="0"/>
              <a:t>Человек – защитник своего Отечества (любовь, забота и сохранение своей родины, формирование чувства патриотизма, уважения и симпатии к другим народам, гордости за Российскую армию, желание служить своему Отечеству).</a:t>
            </a:r>
          </a:p>
          <a:p>
            <a:endParaRPr lang="ru-RU" sz="2000" dirty="0"/>
          </a:p>
        </p:txBody>
      </p:sp>
      <p:sp>
        <p:nvSpPr>
          <p:cNvPr id="8" name="Стрелка вниз 7"/>
          <p:cNvSpPr/>
          <p:nvPr/>
        </p:nvSpPr>
        <p:spPr>
          <a:xfrm>
            <a:off x="5551714" y="2797628"/>
            <a:ext cx="266917" cy="6204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5551714" y="1436913"/>
            <a:ext cx="272142" cy="5116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5551714" y="3739239"/>
            <a:ext cx="272141" cy="5388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597868" y="4887685"/>
            <a:ext cx="225988" cy="4898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14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0"/>
            <a:ext cx="10018713" cy="688769"/>
          </a:xfrm>
        </p:spPr>
        <p:txBody>
          <a:bodyPr>
            <a:noAutofit/>
          </a:bodyPr>
          <a:lstStyle/>
          <a:p>
            <a:r>
              <a:rPr lang="ru-RU" b="1" dirty="0" smtClean="0"/>
              <a:t>Механизм реализации проекта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401287"/>
            <a:ext cx="10018713" cy="516576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b="1" dirty="0"/>
              <a:t>I этап: подготовительный   август </a:t>
            </a:r>
            <a:r>
              <a:rPr lang="ru-RU" sz="8000" b="1" dirty="0" smtClean="0"/>
              <a:t>2018 </a:t>
            </a:r>
            <a:r>
              <a:rPr lang="ru-RU" sz="8000" b="1" dirty="0"/>
              <a:t>г.- сентябрь 2018 г.</a:t>
            </a:r>
          </a:p>
          <a:p>
            <a:pPr marL="0" indent="0">
              <a:buNone/>
            </a:pPr>
            <a:r>
              <a:rPr lang="ru-RU" sz="8000" dirty="0"/>
              <a:t>Цель: подготовка условий для реализации проекта.</a:t>
            </a:r>
          </a:p>
          <a:p>
            <a:pPr marL="0" indent="0">
              <a:buNone/>
            </a:pPr>
            <a:r>
              <a:rPr lang="ru-RU" sz="8000" dirty="0"/>
              <a:t>Этап включает в себя:</a:t>
            </a:r>
          </a:p>
          <a:p>
            <a:pPr marL="0" indent="0">
              <a:buNone/>
            </a:pPr>
            <a:r>
              <a:rPr lang="ru-RU" sz="8000" dirty="0"/>
              <a:t>- изучение литературы по проблеме проекта;</a:t>
            </a:r>
          </a:p>
          <a:p>
            <a:pPr marL="0" indent="0">
              <a:buNone/>
            </a:pPr>
            <a:r>
              <a:rPr lang="ru-RU" sz="8000" dirty="0"/>
              <a:t>-разработка структуры проекта и основных положений;</a:t>
            </a:r>
          </a:p>
          <a:p>
            <a:pPr marL="0" indent="0">
              <a:buNone/>
            </a:pPr>
            <a:r>
              <a:rPr lang="ru-RU" sz="8000" dirty="0"/>
              <a:t>- предварительная психологическая и нравственная подготовка аудитории.</a:t>
            </a:r>
          </a:p>
          <a:p>
            <a:pPr marL="0" indent="0">
              <a:buNone/>
            </a:pPr>
            <a:r>
              <a:rPr lang="ru-RU" sz="8000" b="1" dirty="0"/>
              <a:t>II этап: основной – сентябрь 2018г. - май 2019г.</a:t>
            </a:r>
          </a:p>
          <a:p>
            <a:pPr marL="0" indent="0">
              <a:buNone/>
            </a:pPr>
            <a:r>
              <a:rPr lang="ru-RU" sz="8000" dirty="0"/>
              <a:t>Цель: реализация проекта.</a:t>
            </a:r>
          </a:p>
          <a:p>
            <a:pPr marL="0" indent="0">
              <a:buNone/>
            </a:pPr>
            <a:r>
              <a:rPr lang="ru-RU" sz="8000" dirty="0"/>
              <a:t>Включает в себя ряд культурно-исторических, патриотических мероприятий, экскурсий, групповых занятий, уроков.</a:t>
            </a:r>
          </a:p>
          <a:p>
            <a:pPr marL="0" indent="0">
              <a:buNone/>
            </a:pPr>
            <a:r>
              <a:rPr lang="ru-RU" sz="8000" b="1" dirty="0"/>
              <a:t>III этап: заключительный (аналитический) – июнь-август 2019г.</a:t>
            </a:r>
          </a:p>
          <a:p>
            <a:pPr marL="0" indent="0">
              <a:buNone/>
            </a:pPr>
            <a:r>
              <a:rPr lang="ru-RU" sz="8000" dirty="0"/>
              <a:t>Цель: анализ итогов реализации проекта.</a:t>
            </a:r>
          </a:p>
          <a:p>
            <a:pPr marL="0" indent="0">
              <a:buNone/>
            </a:pPr>
            <a:r>
              <a:rPr lang="ru-RU" sz="8000" dirty="0"/>
              <a:t>Включает в себя:</a:t>
            </a:r>
          </a:p>
          <a:p>
            <a:pPr marL="0" indent="0">
              <a:buNone/>
            </a:pPr>
            <a:r>
              <a:rPr lang="ru-RU" sz="8000" dirty="0"/>
              <a:t>- анализ эффективности реализации проекта;</a:t>
            </a:r>
          </a:p>
          <a:p>
            <a:pPr marL="0" indent="0">
              <a:buNone/>
            </a:pPr>
            <a:r>
              <a:rPr lang="ru-RU" sz="8000" dirty="0"/>
              <a:t>- подведение итогов реализации проекта и его дальнейшего совершенствования;</a:t>
            </a:r>
          </a:p>
          <a:p>
            <a:pPr marL="0" indent="0">
              <a:buNone/>
            </a:pPr>
            <a:r>
              <a:rPr lang="ru-RU" sz="8000" dirty="0"/>
              <a:t>- подготовку аналитического отчёта по реализации проекта.</a:t>
            </a:r>
          </a:p>
          <a:p>
            <a:pPr marL="0" indent="0">
              <a:buNone/>
            </a:pPr>
            <a:r>
              <a:rPr lang="ru-RU" sz="8000" dirty="0"/>
              <a:t>- планирование работы на следующий период.</a:t>
            </a:r>
          </a:p>
          <a:p>
            <a:pPr marL="0" indent="0">
              <a:buNone/>
            </a:pPr>
            <a:endParaRPr lang="ru-RU" sz="8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308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EB8F22"/>
      </a:accent1>
      <a:accent2>
        <a:srgbClr val="CD4223"/>
      </a:accent2>
      <a:accent3>
        <a:srgbClr val="A89374"/>
      </a:accent3>
      <a:accent4>
        <a:srgbClr val="83AA67"/>
      </a:accent4>
      <a:accent5>
        <a:srgbClr val="4FA9C1"/>
      </a:accent5>
      <a:accent6>
        <a:srgbClr val="9390AF"/>
      </a:accent6>
      <a:hlink>
        <a:srgbClr val="EC7220"/>
      </a:hlink>
      <a:folHlink>
        <a:srgbClr val="F09355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EBEC8F79-A447-43FC-8E81-85E8468AF3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840</TotalTime>
  <Words>802</Words>
  <Application>Microsoft Office PowerPoint</Application>
  <PresentationFormat>Произвольный</PresentationFormat>
  <Paragraphs>103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Параллакс</vt:lpstr>
      <vt:lpstr>    «Славится земля Калужская»  Разработчик проекта: учитель  Савченко-Осмоловская С.С. ГКОУКО  «Калужская школа «Гармония»     </vt:lpstr>
      <vt:lpstr>«Воспитание любви к родному краю, к родной культуре, к родному городу, к родной речи – задача первостепенной важности, и нет необходимости это доказывать…»                                                                                                                                                                                          Д.С. Лихачев</vt:lpstr>
      <vt:lpstr>Цель: формирование у обучающихся гражданственности и патриотизма, посредством изучения патриотических страниц истории Родного края; разработка экскурсионного маршрута «По местам боевой славы г. Калуга и Калужской области».</vt:lpstr>
      <vt:lpstr>Презентация PowerPoint</vt:lpstr>
      <vt:lpstr>Презентация PowerPoint</vt:lpstr>
      <vt:lpstr>Презентация PowerPoint</vt:lpstr>
      <vt:lpstr>Участники педагогического проекта</vt:lpstr>
      <vt:lpstr>Воспитательная цепочка </vt:lpstr>
      <vt:lpstr>Механизм реализации проекта</vt:lpstr>
      <vt:lpstr>Ожидаемые результаты проекта</vt:lpstr>
      <vt:lpstr>Музей Бориса Беляева</vt:lpstr>
      <vt:lpstr>Улица Глаголева бывшая ул. Шоссейная </vt:lpstr>
      <vt:lpstr>Памятник Жукову Г.К.</vt:lpstr>
      <vt:lpstr>Памятник воинам-интернационалистам </vt:lpstr>
      <vt:lpstr>Презентация PowerPoint</vt:lpstr>
      <vt:lpstr>Презентация PowerPoint</vt:lpstr>
      <vt:lpstr>Музей-диорама «Великое стояние на реке Угре»</vt:lpstr>
      <vt:lpstr>Государственный музей Г.К. Жукова</vt:lpstr>
      <vt:lpstr>Презентация PowerPoint</vt:lpstr>
      <vt:lpstr>Деревня Стрелковка (родина Г.К. Жукова)</vt:lpstr>
      <vt:lpstr>Презентация PowerPoint</vt:lpstr>
      <vt:lpstr>Калужский областной краеведческий музей</vt:lpstr>
      <vt:lpstr>Мемориальный дом Г.С. Батенькова</vt:lpstr>
      <vt:lpstr>Презентация PowerPoint</vt:lpstr>
      <vt:lpstr> 1. Улица, начинающаяся на Площади Победы, носит имя нашего земляка, героя Великой Отечественной войны. Как называется эта улица? 2. В честь какого героя – летчика назван сквер в центре нашего города ? 3. На здании школы-интерната № 1 установлена мемориальная доска, одна из улиц города носит его имя, о каком герое идет речь? 4. Как первоначально называлась Площадь Победы ? 5. Какой знаменательной дате со дня Великой Победы посвящено торжественное открытие Площади Победы  6. Какой город Калужской области монголо-татары назвали «Злым городом»  7. Кому установлен памятник в 2017 г. на площади Старый Торг, в честь освобождения Руси от монголо-татарского ига. 8. Какой город Калужской области в 1812 г. стал ареной кровопролитного сражения между войсками Российской императорской армии и армии Наполеона за обладание дорогой на Калугу.  9. Кому был установлен памятник на пересечении улицы Кирова  с  Площадью Победы ? 10. Улица Правобережья носит имя героя, командующего армией, освобождавшей Калугу во время Великой Отечественной войны. Как называется эта улица ? </vt:lpstr>
      <vt:lpstr>Результаты анкетирования </vt:lpstr>
      <vt:lpstr>Планируемый экскурсионный маршрут </vt:lpstr>
      <vt:lpstr>Карта Калужской области с указанием памятных мест, посвященных знаменательным событиям Калужской области  </vt:lpstr>
      <vt:lpstr>Основные выводы</vt:lpstr>
      <vt:lpstr>Презентация PowerPoint</vt:lpstr>
      <vt:lpstr>СПАСИБО ЗА ВНИМАНИЕ !!!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 помнит мир спасенный» </dc:title>
  <dc:creator>user</dc:creator>
  <cp:lastModifiedBy>Светлана</cp:lastModifiedBy>
  <cp:revision>63</cp:revision>
  <dcterms:created xsi:type="dcterms:W3CDTF">2015-02-08T10:47:29Z</dcterms:created>
  <dcterms:modified xsi:type="dcterms:W3CDTF">2019-03-21T21:03:33Z</dcterms:modified>
</cp:coreProperties>
</file>