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6" r:id="rId3"/>
    <p:sldId id="257" r:id="rId4"/>
    <p:sldId id="266" r:id="rId5"/>
    <p:sldId id="267" r:id="rId6"/>
    <p:sldId id="277" r:id="rId7"/>
    <p:sldId id="268" r:id="rId8"/>
    <p:sldId id="270" r:id="rId9"/>
    <p:sldId id="271" r:id="rId10"/>
    <p:sldId id="258" r:id="rId11"/>
    <p:sldId id="272" r:id="rId12"/>
    <p:sldId id="278" r:id="rId13"/>
    <p:sldId id="279" r:id="rId14"/>
    <p:sldId id="261" r:id="rId15"/>
    <p:sldId id="259" r:id="rId16"/>
    <p:sldId id="274" r:id="rId17"/>
    <p:sldId id="288" r:id="rId18"/>
    <p:sldId id="280" r:id="rId19"/>
    <p:sldId id="281" r:id="rId20"/>
    <p:sldId id="262" r:id="rId21"/>
    <p:sldId id="282" r:id="rId22"/>
    <p:sldId id="283" r:id="rId23"/>
    <p:sldId id="263" r:id="rId24"/>
    <p:sldId id="284" r:id="rId25"/>
    <p:sldId id="285" r:id="rId26"/>
    <p:sldId id="286" r:id="rId27"/>
    <p:sldId id="287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8DAC8-C0EB-4BAD-817C-D2E5676B5FA4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9A0B5-A6B0-4619-B353-31F6A7285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437112"/>
            <a:ext cx="7632848" cy="2304256"/>
          </a:xfrm>
        </p:spPr>
        <p:txBody>
          <a:bodyPr>
            <a:normAutofit fontScale="85000" lnSpcReduction="20000"/>
          </a:bodyPr>
          <a:lstStyle/>
          <a:p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Друзья мои, прекрасен наш союз!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Он как душа неразделим и вечен —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Неколебим, свободен и беспечен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Срастался он под сенью дружных муз.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Куда бы нас ни бросила судьбина,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И </a:t>
            </a:r>
            <a:r>
              <a:rPr lang="ru-RU" sz="2000" i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счастие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куда б ни повело,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Всё те же мы: нам целый мир чужбина;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3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Отечество нам Царское Село.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(Из стихотворения Александра Пушкина «19 октября 1825»)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" name="Рисунок 3" descr="лицей.jpg"/>
          <p:cNvPicPr>
            <a:picLocks noChangeAspect="1"/>
          </p:cNvPicPr>
          <p:nvPr/>
        </p:nvPicPr>
        <p:blipFill>
          <a:blip r:embed="rId2" cstate="print"/>
          <a:srcRect b="3285"/>
          <a:stretch>
            <a:fillRect/>
          </a:stretch>
        </p:blipFill>
        <p:spPr>
          <a:xfrm>
            <a:off x="395536" y="188640"/>
            <a:ext cx="6048672" cy="41418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upload-76451170-5287-11e7-9c54-c5c3b24a82f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76672"/>
            <a:ext cx="3096344" cy="23673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Narrow" pitchFamily="34" charset="0"/>
              </a:rPr>
              <a:t/>
            </a:r>
            <a:br>
              <a:rPr lang="ru-RU" sz="3600" dirty="0" smtClean="0">
                <a:latin typeface="Arial Narrow" pitchFamily="34" charset="0"/>
              </a:rPr>
            </a:br>
            <a:r>
              <a:rPr lang="ru-RU" sz="3600" dirty="0">
                <a:latin typeface="Arial Narrow" pitchFamily="34" charset="0"/>
              </a:rPr>
              <a:t/>
            </a:r>
            <a:br>
              <a:rPr lang="ru-RU" sz="3600" dirty="0">
                <a:latin typeface="Arial Narrow" pitchFamily="34" charset="0"/>
              </a:rPr>
            </a:br>
            <a:r>
              <a:rPr lang="ru-RU" sz="3600" dirty="0" smtClean="0">
                <a:latin typeface="Arial Narrow" pitchFamily="34" charset="0"/>
              </a:rPr>
              <a:t>Лицей</a:t>
            </a:r>
            <a:br>
              <a:rPr lang="ru-RU" sz="36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19 октября 1811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3600" dirty="0" smtClean="0">
                <a:latin typeface="Arial Narrow" pitchFamily="34" charset="0"/>
              </a:rPr>
              <a:t/>
            </a:r>
            <a:br>
              <a:rPr lang="ru-RU" sz="3600" dirty="0" smtClean="0">
                <a:latin typeface="Arial Narrow" pitchFamily="34" charset="0"/>
              </a:rPr>
            </a:br>
            <a:endParaRPr lang="ru-RU" sz="3600" dirty="0">
              <a:latin typeface="Arial Narrow" pitchFamily="34" charset="0"/>
            </a:endParaRPr>
          </a:p>
        </p:txBody>
      </p:sp>
      <p:pic>
        <p:nvPicPr>
          <p:cNvPr id="5" name="Содержимое 4" descr="Т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511"/>
          <a:stretch>
            <a:fillRect/>
          </a:stretch>
        </p:blipFill>
        <p:spPr>
          <a:xfrm>
            <a:off x="107504" y="2348880"/>
            <a:ext cx="8878089" cy="4291778"/>
          </a:xfrm>
          <a:effectLst>
            <a:softEdge rad="63500"/>
          </a:effectLst>
        </p:spPr>
      </p:pic>
      <p:pic>
        <p:nvPicPr>
          <p:cNvPr id="4" name="Рисунок 3" descr="slide_19.jpg"/>
          <p:cNvPicPr>
            <a:picLocks noChangeAspect="1"/>
          </p:cNvPicPr>
          <p:nvPr/>
        </p:nvPicPr>
        <p:blipFill>
          <a:blip r:embed="rId3" cstate="print"/>
          <a:srcRect l="4725" t="11550" r="42913" b="7601"/>
          <a:stretch>
            <a:fillRect/>
          </a:stretch>
        </p:blipFill>
        <p:spPr>
          <a:xfrm>
            <a:off x="6922304" y="116632"/>
            <a:ext cx="1865464" cy="216024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Лицеистам прививали вкус к литературному творчеству, 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они учились писать стихи и прозу, издавали собственные литературные журналы.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лицеисты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44824"/>
            <a:ext cx="6788945" cy="4525963"/>
          </a:xfrm>
          <a:effectLst>
            <a:softEdge rad="63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В жизни Пушкина лицейское братство – 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самая светлая глава его биографии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друз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9818"/>
          <a:stretch>
            <a:fillRect/>
          </a:stretch>
        </p:blipFill>
        <p:spPr>
          <a:xfrm>
            <a:off x="395536" y="1052736"/>
            <a:ext cx="8343783" cy="504056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Пушкин щедро делился с друзьями мыслями и чувствами, богатствами своего гения и получал ответный отклик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1537371523_00018_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6072"/>
          <a:stretch>
            <a:fillRect/>
          </a:stretch>
        </p:blipFill>
        <p:spPr>
          <a:xfrm>
            <a:off x="179512" y="980728"/>
            <a:ext cx="8667948" cy="5483554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Иван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Пущин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«Мой</a:t>
            </a:r>
            <a:r>
              <a:rPr lang="ru-RU" sz="2400" dirty="0">
                <a:latin typeface="Arial Narrow" pitchFamily="34" charset="0"/>
              </a:rPr>
              <a:t> первый друг, </a:t>
            </a:r>
            <a:r>
              <a:rPr lang="ru-RU" sz="2400" dirty="0" smtClean="0">
                <a:latin typeface="Arial Narrow" pitchFamily="34" charset="0"/>
              </a:rPr>
              <a:t>мой</a:t>
            </a:r>
            <a:r>
              <a:rPr lang="ru-RU" sz="2400" dirty="0">
                <a:latin typeface="Arial Narrow" pitchFamily="34" charset="0"/>
              </a:rPr>
              <a:t> друг бесценный</a:t>
            </a:r>
            <a:r>
              <a:rPr lang="ru-RU" sz="2400" dirty="0" smtClean="0">
                <a:latin typeface="Arial Narrow" pitchFamily="34" charset="0"/>
              </a:rPr>
              <a:t>!..»</a:t>
            </a: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r>
              <a:rPr lang="ru-RU" sz="1800" dirty="0" smtClean="0">
                <a:latin typeface="Arial Narrow" pitchFamily="34" charset="0"/>
              </a:rPr>
              <a:t>И.И. </a:t>
            </a:r>
            <a:r>
              <a:rPr lang="ru-RU" sz="1800" dirty="0" err="1" smtClean="0">
                <a:latin typeface="Arial Narrow" pitchFamily="34" charset="0"/>
              </a:rPr>
              <a:t>Пущин</a:t>
            </a:r>
            <a:r>
              <a:rPr lang="ru-RU" sz="1800" dirty="0" smtClean="0">
                <a:latin typeface="Arial Narrow" pitchFamily="34" charset="0"/>
              </a:rPr>
              <a:t> </a:t>
            </a:r>
          </a:p>
          <a:p>
            <a:pPr algn="ctr">
              <a:buNone/>
            </a:pPr>
            <a:r>
              <a:rPr lang="ru-RU" sz="1800" dirty="0" smtClean="0">
                <a:latin typeface="Arial Narrow" pitchFamily="34" charset="0"/>
              </a:rPr>
              <a:t>Литография с оригинала Д.М. Соболевского. 1825.</a:t>
            </a:r>
          </a:p>
          <a:p>
            <a:pPr algn="ctr">
              <a:buNone/>
            </a:pPr>
            <a:endParaRPr lang="ru-RU" sz="2800" dirty="0">
              <a:latin typeface="Arial Narrow" pitchFamily="34" charset="0"/>
            </a:endParaRPr>
          </a:p>
        </p:txBody>
      </p:sp>
      <p:pic>
        <p:nvPicPr>
          <p:cNvPr id="5" name="Рисунок 4" descr="пущ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628800"/>
            <a:ext cx="4032448" cy="4219003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21014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Каждому воспитаннику Царскосельского лицея выделялась собственная комната, номер которой совпадал с личным номером воспитанника </a:t>
            </a:r>
            <a:r>
              <a:rPr lang="ru-RU" sz="3600" dirty="0" smtClean="0">
                <a:latin typeface="Arial Narrow" pitchFamily="34" charset="0"/>
              </a:rPr>
              <a:t/>
            </a:r>
            <a:br>
              <a:rPr lang="ru-RU" sz="3600" dirty="0" smtClean="0">
                <a:latin typeface="Arial Narrow" pitchFamily="34" charset="0"/>
              </a:rPr>
            </a:br>
            <a:r>
              <a:rPr lang="ru-RU" sz="3600" dirty="0" smtClean="0">
                <a:latin typeface="Arial Narrow" pitchFamily="34" charset="0"/>
              </a:rPr>
              <a:t>№ 14</a:t>
            </a:r>
            <a:endParaRPr lang="ru-RU" sz="3600" dirty="0">
              <a:latin typeface="Arial Narrow" pitchFamily="34" charset="0"/>
            </a:endParaRPr>
          </a:p>
        </p:txBody>
      </p:sp>
      <p:pic>
        <p:nvPicPr>
          <p:cNvPr id="4" name="Содержимое 3" descr="келья № 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916832"/>
            <a:ext cx="4032448" cy="4812056"/>
          </a:xfrm>
          <a:effectLst>
            <a:softEdge rad="63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Распорядок дня лицеиста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16436296769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8484" r="20301" b="7090"/>
          <a:stretch>
            <a:fillRect/>
          </a:stretch>
        </p:blipFill>
        <p:spPr>
          <a:xfrm>
            <a:off x="2555776" y="1484784"/>
            <a:ext cx="4145508" cy="516164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огул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862" y="1988840"/>
            <a:ext cx="8837070" cy="3372815"/>
          </a:xfrm>
          <a:ln w="1905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411760" y="5661248"/>
            <a:ext cx="3932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А. Иткин. Лицеисты на прогулке. 1967 г.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Arial Narrow" pitchFamily="34" charset="0"/>
              </a:rPr>
              <a:t>А. Иткин. </a:t>
            </a:r>
            <a:r>
              <a:rPr lang="ru-RU" sz="1800" b="1" dirty="0" smtClean="0">
                <a:latin typeface="Arial Narrow" pitchFamily="34" charset="0"/>
              </a:rPr>
              <a:t>Знакомство Пушкина с </a:t>
            </a:r>
            <a:r>
              <a:rPr lang="ru-RU" sz="1800" b="1" dirty="0" err="1" smtClean="0">
                <a:latin typeface="Arial Narrow" pitchFamily="34" charset="0"/>
              </a:rPr>
              <a:t>Пущиным</a:t>
            </a:r>
            <a:r>
              <a:rPr lang="ru-RU" sz="1800" b="1" dirty="0" smtClean="0">
                <a:latin typeface="Arial Narrow" pitchFamily="34" charset="0"/>
              </a:rPr>
              <a:t>.</a:t>
            </a:r>
            <a:endParaRPr lang="ru-RU" sz="1800" b="1" dirty="0">
              <a:latin typeface="Arial Narrow" pitchFamily="34" charset="0"/>
            </a:endParaRPr>
          </a:p>
        </p:txBody>
      </p:sp>
      <p:pic>
        <p:nvPicPr>
          <p:cNvPr id="4" name="Содержимое 3" descr="юные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850227"/>
            <a:ext cx="4752528" cy="5848675"/>
          </a:xfrm>
          <a:ln w="190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Иван </a:t>
            </a:r>
            <a:r>
              <a:rPr lang="ru-RU" sz="2400" dirty="0" err="1" smtClean="0">
                <a:latin typeface="Arial Narrow" pitchFamily="34" charset="0"/>
              </a:rPr>
              <a:t>Пущин</a:t>
            </a:r>
            <a:r>
              <a:rPr lang="ru-RU" sz="2400" dirty="0" smtClean="0">
                <a:latin typeface="Arial Narrow" pitchFamily="34" charset="0"/>
              </a:rPr>
              <a:t> вступил в ряды декабристов. 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После подавления восстания был арестован и отправлен в ссылку, где пробыл </a:t>
            </a:r>
            <a:r>
              <a:rPr lang="ru-RU" sz="2400" dirty="0" smtClean="0">
                <a:latin typeface="Arial Narrow" pitchFamily="34" charset="0"/>
              </a:rPr>
              <a:t>более 30 </a:t>
            </a:r>
            <a:r>
              <a:rPr lang="ru-RU" sz="2400" dirty="0" smtClean="0">
                <a:latin typeface="Arial Narrow" pitchFamily="34" charset="0"/>
              </a:rPr>
              <a:t>лет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Ebcl0qAWsAEhXI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340768"/>
            <a:ext cx="3888432" cy="5161894"/>
          </a:xfrm>
          <a:effectLst>
            <a:softEdge rad="63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Лицейское братство – самая светлая глава в биографии Пушкина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623" r="10623"/>
          <a:stretch>
            <a:fillRect/>
          </a:stretch>
        </p:blipFill>
        <p:spPr>
          <a:xfrm>
            <a:off x="611560" y="908720"/>
            <a:ext cx="8136904" cy="5811748"/>
          </a:xfrm>
          <a:ln w="190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Антон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Дельвиг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r>
              <a:rPr lang="ru-RU" sz="1800" dirty="0" smtClean="0">
                <a:latin typeface="Arial Narrow" pitchFamily="34" charset="0"/>
              </a:rPr>
              <a:t>А.А. </a:t>
            </a:r>
            <a:r>
              <a:rPr lang="ru-RU" sz="1800" dirty="0" err="1" smtClean="0">
                <a:latin typeface="Arial Narrow" pitchFamily="34" charset="0"/>
              </a:rPr>
              <a:t>Дельвиг</a:t>
            </a: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r>
              <a:rPr lang="ru-RU" sz="1800" dirty="0" smtClean="0">
                <a:latin typeface="Arial Narrow" pitchFamily="34" charset="0"/>
              </a:rPr>
              <a:t>К. </a:t>
            </a:r>
            <a:r>
              <a:rPr lang="ru-RU" sz="1800" dirty="0" err="1" smtClean="0">
                <a:latin typeface="Arial Narrow" pitchFamily="34" charset="0"/>
              </a:rPr>
              <a:t>Шлезигер</a:t>
            </a:r>
            <a:r>
              <a:rPr lang="ru-RU" sz="1800" dirty="0" smtClean="0">
                <a:latin typeface="Arial Narrow" pitchFamily="34" charset="0"/>
              </a:rPr>
              <a:t>. Акварель. 1827.</a:t>
            </a:r>
            <a:endParaRPr lang="ru-RU" sz="1800" dirty="0">
              <a:latin typeface="Arial Narrow" pitchFamily="34" charset="0"/>
            </a:endParaRPr>
          </a:p>
        </p:txBody>
      </p:sp>
      <p:pic>
        <p:nvPicPr>
          <p:cNvPr id="6" name="Рисунок 5" descr="дельви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908720"/>
            <a:ext cx="4049010" cy="465403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В Лицее </a:t>
            </a:r>
            <a:r>
              <a:rPr lang="ru-RU" sz="2400" dirty="0" err="1" smtClean="0">
                <a:latin typeface="Arial Narrow" pitchFamily="34" charset="0"/>
              </a:rPr>
              <a:t>Дельвиг</a:t>
            </a:r>
            <a:r>
              <a:rPr lang="ru-RU" sz="2400" dirty="0" smtClean="0">
                <a:latin typeface="Arial Narrow" pitchFamily="34" charset="0"/>
              </a:rPr>
              <a:t> отличался только познаниями в российской словесности, да и те не склонен был проявлять в классе.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Все </a:t>
            </a:r>
            <a:r>
              <a:rPr lang="ru-RU" sz="2400" dirty="0" smtClean="0">
                <a:latin typeface="Arial Narrow" pitchFamily="34" charset="0"/>
              </a:rPr>
              <a:t>остальные лекции и занятия для него проходили как в тумане: он дремал. 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4c4e0faf0b9add24967152a6a0562996ce2556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988840"/>
            <a:ext cx="6896706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57018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Arial Narrow" pitchFamily="34" charset="0"/>
              </a:rPr>
              <a:t>Дай руку, </a:t>
            </a:r>
            <a:r>
              <a:rPr lang="ru-RU" sz="2000" dirty="0" err="1" smtClean="0">
                <a:latin typeface="Arial Narrow" pitchFamily="34" charset="0"/>
              </a:rPr>
              <a:t>Дельвиг</a:t>
            </a:r>
            <a:r>
              <a:rPr lang="ru-RU" sz="2000" dirty="0" smtClean="0">
                <a:latin typeface="Arial Narrow" pitchFamily="34" charset="0"/>
              </a:rPr>
              <a:t>! Что ты спишь?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dirty="0" smtClean="0">
                <a:latin typeface="Arial Narrow" pitchFamily="34" charset="0"/>
              </a:rPr>
              <a:t>Проснись, ленивец сонный!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dirty="0" smtClean="0">
                <a:latin typeface="Arial Narrow" pitchFamily="34" charset="0"/>
              </a:rPr>
              <a:t>Ты не под кафедрой сидишь, 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dirty="0" smtClean="0">
                <a:latin typeface="Arial Narrow" pitchFamily="34" charset="0"/>
              </a:rPr>
              <a:t>Латынью усыпленный.</a:t>
            </a:r>
            <a:br>
              <a:rPr lang="ru-RU" sz="2000" dirty="0" smtClean="0">
                <a:latin typeface="Arial Narrow" pitchFamily="34" charset="0"/>
              </a:rPr>
            </a:br>
            <a:endParaRPr lang="ru-RU" sz="2000" dirty="0">
              <a:latin typeface="Arial Narrow" pitchFamily="34" charset="0"/>
            </a:endParaRPr>
          </a:p>
        </p:txBody>
      </p:sp>
      <p:pic>
        <p:nvPicPr>
          <p:cNvPr id="5" name="Рисунок 4" descr="Дельви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76672"/>
            <a:ext cx="4286250" cy="5715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Содержимое 6" descr="22126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628800"/>
            <a:ext cx="2418146" cy="4525963"/>
          </a:xfrm>
          <a:ln w="12700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79512" y="6165304"/>
            <a:ext cx="4608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1200" b="1" dirty="0" smtClean="0">
                <a:latin typeface="Arial Narrow" pitchFamily="34" charset="0"/>
              </a:rPr>
              <a:t>Саша Пушкин и Антон </a:t>
            </a:r>
            <a:r>
              <a:rPr lang="ru-RU" sz="1200" b="1" dirty="0" err="1" smtClean="0">
                <a:latin typeface="Arial Narrow" pitchFamily="34" charset="0"/>
              </a:rPr>
              <a:t>Дельвиг</a:t>
            </a:r>
            <a:r>
              <a:rPr lang="ru-RU" sz="1200" b="1" dirty="0" smtClean="0">
                <a:latin typeface="Arial Narrow" pitchFamily="34" charset="0"/>
              </a:rPr>
              <a:t> - лицеисты. </a:t>
            </a:r>
            <a:endParaRPr lang="ru-RU" sz="1200" b="1" dirty="0" smtClean="0">
              <a:latin typeface="Arial Narrow" pitchFamily="34" charset="0"/>
            </a:endParaRPr>
          </a:p>
          <a:p>
            <a:r>
              <a:rPr lang="ru-RU" sz="1200" b="1" dirty="0" smtClean="0">
                <a:latin typeface="Arial Narrow" pitchFamily="34" charset="0"/>
              </a:rPr>
              <a:t>  Рисунок </a:t>
            </a:r>
            <a:r>
              <a:rPr lang="ru-RU" sz="1200" b="1" dirty="0" smtClean="0">
                <a:latin typeface="Arial Narrow" pitchFamily="34" charset="0"/>
              </a:rPr>
              <a:t>Е. </a:t>
            </a:r>
            <a:r>
              <a:rPr lang="ru-RU" sz="1200" b="1" dirty="0" err="1" smtClean="0">
                <a:latin typeface="Arial Narrow" pitchFamily="34" charset="0"/>
              </a:rPr>
              <a:t>Шипицовой</a:t>
            </a:r>
            <a:endParaRPr lang="ru-RU" sz="12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Вильгельм Кюхельбекер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>
              <a:buNone/>
            </a:pP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endParaRPr lang="ru-RU" sz="1800" dirty="0" smtClean="0">
              <a:latin typeface="Arial Narrow" pitchFamily="34" charset="0"/>
            </a:endParaRPr>
          </a:p>
          <a:p>
            <a:pPr algn="ctr">
              <a:buNone/>
            </a:pPr>
            <a:r>
              <a:rPr lang="ru-RU" sz="1800" dirty="0" smtClean="0">
                <a:latin typeface="Arial Narrow" pitchFamily="34" charset="0"/>
              </a:rPr>
              <a:t>В.К. Кюхельбекер. Гравюра И.И. Матюшина. 1888.</a:t>
            </a:r>
            <a:endParaRPr lang="ru-RU" sz="1800" dirty="0">
              <a:latin typeface="Arial Narrow" pitchFamily="34" charset="0"/>
            </a:endParaRPr>
          </a:p>
        </p:txBody>
      </p:sp>
      <p:pic>
        <p:nvPicPr>
          <p:cNvPr id="7" name="Рисунок 6" descr="_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268760"/>
            <a:ext cx="4464496" cy="490350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Буквально с самого первого дня в лицее над ним стали насмехаться.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Однокурсники </a:t>
            </a:r>
            <a:r>
              <a:rPr lang="ru-RU" sz="2400" dirty="0" smtClean="0">
                <a:latin typeface="Arial Narrow" pitchFamily="34" charset="0"/>
              </a:rPr>
              <a:t>сочиняли на него обидные стихи и эпиграммы, высмеивая его. 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кюхл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484784"/>
            <a:ext cx="3065769" cy="5257794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Вильгельм Кюхельбекер.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Автопортрет </a:t>
            </a:r>
            <a:r>
              <a:rPr lang="ru-RU" sz="2400" dirty="0" smtClean="0">
                <a:latin typeface="Arial Narrow" pitchFamily="34" charset="0"/>
              </a:rPr>
              <a:t>из лицейской тетради, 1816—1817 гг.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750" y="1634331"/>
            <a:ext cx="4762500" cy="44577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Участвовал в декабристском восстании.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На </a:t>
            </a:r>
            <a:r>
              <a:rPr lang="ru-RU" sz="2400" dirty="0" smtClean="0">
                <a:latin typeface="Arial Narrow" pitchFamily="34" charset="0"/>
              </a:rPr>
              <a:t>Сенатской площади стрелял в великого князя Михаила Павловича,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пистолет </a:t>
            </a:r>
            <a:r>
              <a:rPr lang="ru-RU" sz="2400" dirty="0" smtClean="0">
                <a:latin typeface="Arial Narrow" pitchFamily="34" charset="0"/>
              </a:rPr>
              <a:t>дважды дал осечку. 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130432433_1f6ff85d974b3a2b6f0f8426fc29c01cbc5f6c1333122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556792"/>
            <a:ext cx="3522211" cy="506589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Бывает дружба, которая, возникнув в детстве или юности, проходит через всю жизнь. Она не только освещает жизнь самих этих людей, но и вызывает восхищение у окружающих. Легенды о ней живут в веках. Такая дружба связывала Пушкина и его друзей-лицеистов.</a:t>
            </a:r>
            <a:endParaRPr lang="ru-RU" sz="2000" dirty="0">
              <a:latin typeface="Arial Narrow" pitchFamily="34" charset="0"/>
            </a:endParaRPr>
          </a:p>
        </p:txBody>
      </p:sp>
      <p:pic>
        <p:nvPicPr>
          <p:cNvPr id="7" name="Содержимое 6" descr="лицеис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28800"/>
            <a:ext cx="6789909" cy="5092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Спасибо за внимание!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Arial Narrow" pitchFamily="34" charset="0"/>
              </a:rPr>
              <a:t>Царское село</a:t>
            </a:r>
            <a:endParaRPr lang="ru-RU" sz="3600" dirty="0">
              <a:latin typeface="Arial Narrow" pitchFamily="34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6" y="1268760"/>
            <a:ext cx="9071798" cy="4653833"/>
          </a:xfrm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Arial Narrow" pitchFamily="34" charset="0"/>
              </a:rPr>
              <a:t/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3100" dirty="0" smtClean="0">
                <a:latin typeface="Arial Narrow" pitchFamily="34" charset="0"/>
              </a:rPr>
              <a:t>Б</a:t>
            </a:r>
            <a:r>
              <a:rPr lang="ru-RU" sz="3100" dirty="0" smtClean="0">
                <a:latin typeface="Arial Narrow" pitchFamily="34" charset="0"/>
              </a:rPr>
              <a:t>ратья </a:t>
            </a:r>
            <a:r>
              <a:rPr lang="ru-RU" sz="3100" dirty="0" smtClean="0">
                <a:latin typeface="Arial Narrow" pitchFamily="34" charset="0"/>
              </a:rPr>
              <a:t>Александра </a:t>
            </a:r>
            <a:r>
              <a:rPr lang="en-US" sz="3100" dirty="0" smtClean="0">
                <a:latin typeface="Arial Narrow" pitchFamily="34" charset="0"/>
              </a:rPr>
              <a:t>I</a:t>
            </a:r>
            <a:r>
              <a:rPr lang="ru-RU" sz="3100" dirty="0" smtClean="0">
                <a:latin typeface="Arial Narrow" pitchFamily="34" charset="0"/>
              </a:rPr>
              <a:t/>
            </a:r>
            <a:br>
              <a:rPr lang="ru-RU" sz="3100" dirty="0" smtClean="0">
                <a:latin typeface="Arial Narrow" pitchFamily="34" charset="0"/>
              </a:rPr>
            </a:br>
            <a:r>
              <a:rPr lang="ru-RU" sz="3100" dirty="0" smtClean="0">
                <a:latin typeface="Arial Narrow" pitchFamily="34" charset="0"/>
              </a:rPr>
              <a:t> Великие князья </a:t>
            </a:r>
            <a:r>
              <a:rPr lang="ru-RU" sz="2800" dirty="0" smtClean="0">
                <a:latin typeface="Arial Narrow" pitchFamily="34" charset="0"/>
              </a:rPr>
              <a:t/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    </a:t>
            </a: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Николай</a:t>
            </a:r>
            <a:r>
              <a:rPr lang="ru-RU" sz="2700" dirty="0" smtClean="0">
                <a:latin typeface="Arial Narrow" pitchFamily="34" charset="0"/>
              </a:rPr>
              <a:t> (1796)                                                </a:t>
            </a: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Михаил </a:t>
            </a:r>
            <a:r>
              <a:rPr lang="ru-RU" sz="2700" dirty="0" smtClean="0">
                <a:latin typeface="Arial Narrow" pitchFamily="34" charset="0"/>
              </a:rPr>
              <a:t>(1798)</a:t>
            </a:r>
            <a:br>
              <a:rPr lang="ru-RU" sz="2700" dirty="0" smtClean="0">
                <a:latin typeface="Arial Narrow" pitchFamily="34" charset="0"/>
              </a:rPr>
            </a:br>
            <a:endParaRPr lang="ru-RU" sz="2700" dirty="0">
              <a:latin typeface="Arial Narrow" pitchFamily="34" charset="0"/>
            </a:endParaRPr>
          </a:p>
        </p:txBody>
      </p:sp>
      <p:pic>
        <p:nvPicPr>
          <p:cNvPr id="4" name="Содержимое 3" descr="Николай в детств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974" r="22799"/>
          <a:stretch>
            <a:fillRect/>
          </a:stretch>
        </p:blipFill>
        <p:spPr>
          <a:xfrm>
            <a:off x="539552" y="1700808"/>
            <a:ext cx="3456384" cy="4525963"/>
          </a:xfrm>
          <a:effectLst>
            <a:softEdge rad="63500"/>
          </a:effectLst>
        </p:spPr>
      </p:pic>
      <p:pic>
        <p:nvPicPr>
          <p:cNvPr id="5" name="Рисунок 4" descr="Михаил Павлович.jpg"/>
          <p:cNvPicPr>
            <a:picLocks noChangeAspect="1"/>
          </p:cNvPicPr>
          <p:nvPr/>
        </p:nvPicPr>
        <p:blipFill>
          <a:blip r:embed="rId3" cstate="print"/>
          <a:srcRect l="3810" r="2836" b="1947"/>
          <a:stretch>
            <a:fillRect/>
          </a:stretch>
        </p:blipFill>
        <p:spPr>
          <a:xfrm>
            <a:off x="5296579" y="1772816"/>
            <a:ext cx="3362999" cy="439248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229026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Михаил Михайлович Сперанский</a:t>
            </a:r>
            <a:r>
              <a:rPr lang="ru-RU" sz="2800" dirty="0" smtClean="0">
                <a:latin typeface="Arial Narrow" pitchFamily="34" charset="0"/>
              </a:rPr>
              <a:t/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 (1772-1839) 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великий русский реформатор, основатель российской юридической науки и теоретического правоведения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Сперанский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76256" y="188640"/>
            <a:ext cx="2076937" cy="2734634"/>
          </a:xfrm>
          <a:effectLst>
            <a:softEdge rad="63500"/>
          </a:effectLst>
        </p:spPr>
      </p:pic>
      <p:pic>
        <p:nvPicPr>
          <p:cNvPr id="5" name="Рисунок 4" descr="лик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7" y="3140968"/>
            <a:ext cx="7777395" cy="355815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51720" y="2852936"/>
            <a:ext cx="3927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школа Аристотеля (</a:t>
            </a:r>
            <a:r>
              <a:rPr lang="ru-RU" dirty="0" err="1" smtClean="0">
                <a:latin typeface="Arial Narrow" pitchFamily="34" charset="0"/>
              </a:rPr>
              <a:t>Ликей</a:t>
            </a:r>
            <a:r>
              <a:rPr lang="ru-RU" dirty="0" smtClean="0">
                <a:latin typeface="Arial Narrow" pitchFamily="34" charset="0"/>
              </a:rPr>
              <a:t>)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ицей Цар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1706" y="260648"/>
            <a:ext cx="8857345" cy="6271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 Narrow" pitchFamily="34" charset="0"/>
              </a:rPr>
              <a:t>Лицеисты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Содержимое 3" descr="лицеист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124744"/>
            <a:ext cx="7128791" cy="5346593"/>
          </a:xfrm>
          <a:effectLst>
            <a:softEdge rad="63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Красивая форма мундира лицеистов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 (цвета формы - по образцу старого татарского Литовского полка)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форм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7563" r="27562"/>
          <a:stretch>
            <a:fillRect/>
          </a:stretch>
        </p:blipFill>
        <p:spPr>
          <a:xfrm>
            <a:off x="539552" y="1268760"/>
            <a:ext cx="3600400" cy="5348865"/>
          </a:xfrm>
          <a:effectLst>
            <a:softEdge rad="63500"/>
          </a:effectLst>
        </p:spPr>
      </p:pic>
      <p:pic>
        <p:nvPicPr>
          <p:cNvPr id="5" name="Рисунок 4" descr="ltaror.jpg"/>
          <p:cNvPicPr>
            <a:picLocks noChangeAspect="1"/>
          </p:cNvPicPr>
          <p:nvPr/>
        </p:nvPicPr>
        <p:blipFill>
          <a:blip r:embed="rId3" cstate="print"/>
          <a:srcRect r="27716"/>
          <a:stretch>
            <a:fillRect/>
          </a:stretch>
        </p:blipFill>
        <p:spPr>
          <a:xfrm>
            <a:off x="6012160" y="1628800"/>
            <a:ext cx="2102222" cy="45720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 уставе Лицея отмечалось: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«Юношество займет здесь превосходные познания в науках, благороднейшие движения отеческой любви и чистейшую нравственность к чести сего заведения, к пользе Отечества и собственной».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Содержимое 3" descr="гер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7613"/>
          <a:stretch>
            <a:fillRect/>
          </a:stretch>
        </p:blipFill>
        <p:spPr>
          <a:xfrm>
            <a:off x="3189010" y="2060848"/>
            <a:ext cx="3255197" cy="4660357"/>
          </a:xfrm>
          <a:ln w="19050"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220</Words>
  <Application>Microsoft Office PowerPoint</Application>
  <PresentationFormat>Экран (4:3)</PresentationFormat>
  <Paragraphs>69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Лицейское братство – самая светлая глава в биографии Пушкина</vt:lpstr>
      <vt:lpstr>Царское село</vt:lpstr>
      <vt:lpstr> Братья Александра I  Великие князья      Николай (1796)                                                Михаил (1798) </vt:lpstr>
      <vt:lpstr>Михаил Михайлович Сперанский  (1772-1839)  великий русский реформатор, основатель российской юридической науки и теоретического правоведения</vt:lpstr>
      <vt:lpstr>Слайд 6</vt:lpstr>
      <vt:lpstr>Лицеисты</vt:lpstr>
      <vt:lpstr>Красивая форма мундира лицеистов  (цвета формы - по образцу старого татарского Литовского полка)</vt:lpstr>
      <vt:lpstr> В уставе Лицея отмечалось:  «Юношество займет здесь превосходные познания в науках, благороднейшие движения отеческой любви и чистейшую нравственность к чести сего заведения, к пользе Отечества и собственной».</vt:lpstr>
      <vt:lpstr>  Лицей 19 октября 1811  </vt:lpstr>
      <vt:lpstr>Лицеистам прививали вкус к литературному творчеству,  они учились писать стихи и прозу, издавали собственные литературные журналы.</vt:lpstr>
      <vt:lpstr>В жизни Пушкина лицейское братство –  самая светлая глава его биографии</vt:lpstr>
      <vt:lpstr>Пушкин щедро делился с друзьями мыслями и чувствами, богатствами своего гения и получал ответный отклик</vt:lpstr>
      <vt:lpstr>Иван Пущин</vt:lpstr>
      <vt:lpstr> Каждому воспитаннику Царскосельского лицея выделялась собственная комната, номер которой совпадал с личным номером воспитанника  № 14</vt:lpstr>
      <vt:lpstr>Распорядок дня лицеиста</vt:lpstr>
      <vt:lpstr>Слайд 17</vt:lpstr>
      <vt:lpstr>А. Иткин. Знакомство Пушкина с Пущиным.</vt:lpstr>
      <vt:lpstr>Иван Пущин вступил в ряды декабристов.  После подавления восстания был арестован и отправлен в ссылку, где пробыл более 30 лет</vt:lpstr>
      <vt:lpstr>Антон Дельвиг</vt:lpstr>
      <vt:lpstr>В Лицее Дельвиг отличался только познаниями в российской словесности, да и те не склонен был проявлять в классе.  Все остальные лекции и занятия для него проходили как в тумане: он дремал. </vt:lpstr>
      <vt:lpstr>Дай руку, Дельвиг! Что ты спишь? Проснись, ленивец сонный! Ты не под кафедрой сидишь,  Латынью усыпленный. </vt:lpstr>
      <vt:lpstr>Вильгельм Кюхельбекер</vt:lpstr>
      <vt:lpstr>Буквально с самого первого дня в лицее над ним стали насмехаться.  Однокурсники сочиняли на него обидные стихи и эпиграммы, высмеивая его. </vt:lpstr>
      <vt:lpstr>Вильгельм Кюхельбекер.  Автопортрет из лицейской тетради, 1816—1817 гг.</vt:lpstr>
      <vt:lpstr>Участвовал в декабристском восстании.  На Сенатской площади стрелял в великого князя Михаила Павловича,  пистолет дважды дал осечку. </vt:lpstr>
      <vt:lpstr>Бывает дружба, которая, возникнув в детстве или юности, проходит через всю жизнь. Она не только освещает жизнь самих этих людей, но и вызывает восхищение у окружающих. Легенды о ней живут в веках. Такая дружба связывала Пушкина и его друзей-лицеистов.</vt:lpstr>
      <vt:lpstr>Слайд 28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*</cp:lastModifiedBy>
  <cp:revision>55</cp:revision>
  <dcterms:created xsi:type="dcterms:W3CDTF">2021-05-28T21:11:04Z</dcterms:created>
  <dcterms:modified xsi:type="dcterms:W3CDTF">2022-01-31T17:08:36Z</dcterms:modified>
</cp:coreProperties>
</file>