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4"/>
  </p:notesMasterIdLst>
  <p:sldIdLst>
    <p:sldId id="257" r:id="rId2"/>
    <p:sldId id="256" r:id="rId3"/>
    <p:sldId id="269" r:id="rId4"/>
    <p:sldId id="270" r:id="rId5"/>
    <p:sldId id="261" r:id="rId6"/>
    <p:sldId id="271" r:id="rId7"/>
    <p:sldId id="259" r:id="rId8"/>
    <p:sldId id="262" r:id="rId9"/>
    <p:sldId id="263" r:id="rId10"/>
    <p:sldId id="265" r:id="rId11"/>
    <p:sldId id="273" r:id="rId12"/>
    <p:sldId id="272" r:id="rId13"/>
    <p:sldId id="260" r:id="rId14"/>
    <p:sldId id="264" r:id="rId15"/>
    <p:sldId id="274" r:id="rId16"/>
    <p:sldId id="266" r:id="rId17"/>
    <p:sldId id="267" r:id="rId18"/>
    <p:sldId id="275" r:id="rId19"/>
    <p:sldId id="277" r:id="rId20"/>
    <p:sldId id="276" r:id="rId21"/>
    <p:sldId id="278" r:id="rId22"/>
    <p:sldId id="279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Дочь" initials="Д" lastIdx="1" clrIdx="0">
    <p:extLst>
      <p:ext uri="{19B8F6BF-5375-455C-9EA6-DF929625EA0E}">
        <p15:presenceInfo xmlns:p15="http://schemas.microsoft.com/office/powerpoint/2012/main" xmlns="" userId="Доч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96" y="-8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2-01T18:58:47.093" idx="1">
    <p:pos x="10" y="10"/>
    <p:text/>
    <p:extLst>
      <p:ext uri="{C676402C-5697-4E1C-873F-D02D1690AC5C}">
        <p15:threadingInfo xmlns:p15="http://schemas.microsoft.com/office/powerpoint/2012/main" xmlns="" timeZoneBias="-3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8E2CC3-B550-4253-8DEB-4B2E1EB6A967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EABB1-4B66-4FF3-B481-6D2001B6AF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647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EABB1-4B66-4FF3-B481-6D2001B6AF3E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2171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8FE39-A484-44C1-B5FA-A26A9922D9E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B77AF-D8F3-40FF-B3E1-5AD5DDE0D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8FE39-A484-44C1-B5FA-A26A9922D9E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B77AF-D8F3-40FF-B3E1-5AD5DDE0D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8FE39-A484-44C1-B5FA-A26A9922D9E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B77AF-D8F3-40FF-B3E1-5AD5DDE0D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8FE39-A484-44C1-B5FA-A26A9922D9E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B77AF-D8F3-40FF-B3E1-5AD5DDE0D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8FE39-A484-44C1-B5FA-A26A9922D9E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B77AF-D8F3-40FF-B3E1-5AD5DDE0D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8FE39-A484-44C1-B5FA-A26A9922D9E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B77AF-D8F3-40FF-B3E1-5AD5DDE0D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8FE39-A484-44C1-B5FA-A26A9922D9E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B77AF-D8F3-40FF-B3E1-5AD5DDE0D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8FE39-A484-44C1-B5FA-A26A9922D9E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B77AF-D8F3-40FF-B3E1-5AD5DDE0D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8FE39-A484-44C1-B5FA-A26A9922D9E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B77AF-D8F3-40FF-B3E1-5AD5DDE0D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8FE39-A484-44C1-B5FA-A26A9922D9E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B77AF-D8F3-40FF-B3E1-5AD5DDE0D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8FE39-A484-44C1-B5FA-A26A9922D9E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B77AF-D8F3-40FF-B3E1-5AD5DDE0D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07A8FE39-A484-44C1-B5FA-A26A9922D9E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A3EB77AF-D8F3-40FF-B3E1-5AD5DDE0D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elcanto.ru/media/images/uploaded/tchaikovsky55.jpg" TargetMode="Externa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G:\&#1090;&#1091;&#1087;&#1077;&#1081;&#1085;&#1099;&#1081;%20&#1093;&#1091;&#1076;&#1086;&#1078;&#1085;&#1080;&#1082;\Chaykovskiy-Simfoniya-6---final-4-chast%20(mp3cut.ru)%20&#1086;&#1073;&#1088;&#1077;&#1079;&#1072;&#1085;&#1085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lifesweet.ru/uploads/posts/2014-04/1398334674_3.jpg" TargetMode="External"/><Relationship Id="rId7" Type="http://schemas.openxmlformats.org/officeDocument/2006/relationships/image" Target="../media/image43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1.xml"/><Relationship Id="rId7" Type="http://schemas.microsoft.com/office/2007/relationships/media" Target="../media/media3.m4a"/><Relationship Id="rId2" Type="http://schemas.openxmlformats.org/officeDocument/2006/relationships/slideLayout" Target="../slideLayouts/slideLayout4.xml"/><Relationship Id="rId1" Type="http://schemas.openxmlformats.org/officeDocument/2006/relationships/audio" Target="../media/media3.m4a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comments" Target="../comments/commen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Пётр Ильич Чайковский </a:t>
            </a:r>
            <a:endParaRPr lang="ru-RU" dirty="0"/>
          </a:p>
        </p:txBody>
      </p:sp>
      <p:pic>
        <p:nvPicPr>
          <p:cNvPr id="11" name="Объект 10" descr="Пётр Чайковский (Pyotr Tchaikovsky)">
            <a:hlinkClick r:id="rId3" tooltip="&quot;Пётр Чайковский (Pyotr Tchaikovsky)&quot;"/>
          </p:cNvPr>
          <p:cNvPicPr>
            <a:picLocks noGrp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2235200" y="2434431"/>
            <a:ext cx="21336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7451" y="1767916"/>
            <a:ext cx="3957851" cy="4264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09433" y="5995769"/>
            <a:ext cx="11185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Чайковский </a:t>
            </a:r>
            <a:r>
              <a:rPr lang="ru-RU" dirty="0"/>
              <a:t>писал: «Мне ужасно хочется написать какую-нибудь грандиозную симфонию, которая </a:t>
            </a:r>
            <a:r>
              <a:rPr lang="ru-RU" dirty="0" smtClean="0"/>
              <a:t>была </a:t>
            </a:r>
            <a:r>
              <a:rPr lang="ru-RU" dirty="0"/>
              <a:t>как бы завершением всей моей сочинительской карьеры... </a:t>
            </a:r>
            <a:r>
              <a:rPr lang="ru-RU" dirty="0" smtClean="0"/>
              <a:t>Надеюсь </a:t>
            </a:r>
            <a:r>
              <a:rPr lang="ru-RU" dirty="0"/>
              <a:t>не умереть, не исполнив этого намерения». </a:t>
            </a:r>
            <a:endParaRPr lang="ru-RU" dirty="0" smtClean="0"/>
          </a:p>
        </p:txBody>
      </p:sp>
      <p:pic>
        <p:nvPicPr>
          <p:cNvPr id="8" name="Chaykovskiy-Simfoniya-6---final-4-chast (mp3cut.ru) обрезан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014852" y="5532911"/>
            <a:ext cx="304800" cy="304800"/>
          </a:xfrm>
          <a:prstGeom prst="rect">
            <a:avLst/>
          </a:prstGeom>
        </p:spPr>
      </p:pic>
      <p:pic>
        <p:nvPicPr>
          <p:cNvPr id="28673" name="Picture 1" descr="G:\тупейный художник\лесковв\84876607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66744" y="1669141"/>
            <a:ext cx="3507466" cy="43833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00649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20"/>
    </mc:Choice>
    <mc:Fallback>
      <p:transition spd="slow" advTm="262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00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Святая </a:t>
            </a:r>
            <a:r>
              <a:rPr lang="ru-RU" dirty="0" err="1" smtClean="0"/>
              <a:t>Цецилия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5380672"/>
            <a:ext cx="11437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Святая </a:t>
            </a:r>
            <a:r>
              <a:rPr lang="ru-RU" dirty="0"/>
              <a:t>католической церкви, образ девственной невинности. </a:t>
            </a:r>
            <a:r>
              <a:rPr lang="ru-RU" dirty="0" smtClean="0"/>
              <a:t>С XVI века Святую </a:t>
            </a:r>
            <a:r>
              <a:rPr lang="ru-RU" dirty="0" err="1" smtClean="0"/>
              <a:t>Цецилию</a:t>
            </a:r>
            <a:r>
              <a:rPr lang="ru-RU" dirty="0" smtClean="0"/>
              <a:t> почитают покровительницей церковной духовной музыки. Согласно преданию, она молилась  Богу и пела духовные песнопения в то время, когда её вели к венцу. Позже ангел спустился к жениху и невесте и возложил на их головы венки из роз и лилий. Эти цветы являются атрибутами Святой </a:t>
            </a:r>
            <a:r>
              <a:rPr lang="ru-RU" dirty="0" err="1" smtClean="0"/>
              <a:t>Цецилии</a:t>
            </a:r>
            <a:r>
              <a:rPr lang="ru-RU" dirty="0" smtClean="0"/>
              <a:t>, как и разные музыкальные инструменты</a:t>
            </a:r>
            <a:endParaRPr lang="ru-RU" dirty="0"/>
          </a:p>
        </p:txBody>
      </p:sp>
      <p:pic>
        <p:nvPicPr>
          <p:cNvPr id="13" name="Содержимое 12" descr="st-cecilia-at-the-organ-carlo-dolc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3300" t="2485" r="2903" b="1629"/>
          <a:stretch>
            <a:fillRect/>
          </a:stretch>
        </p:blipFill>
        <p:spPr>
          <a:xfrm>
            <a:off x="4615543" y="1480457"/>
            <a:ext cx="2600534" cy="3294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Содержимое 9" descr="reni_0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06400" y="420912"/>
            <a:ext cx="2569028" cy="4064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Содержимое 8" descr="цецил рафаэл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9067490" y="453572"/>
            <a:ext cx="2558452" cy="4103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77371" y="4630057"/>
            <a:ext cx="25835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Римская </a:t>
            </a:r>
            <a:r>
              <a:rPr lang="ru-RU" sz="1400" dirty="0" err="1" smtClean="0"/>
              <a:t>Цецилия</a:t>
            </a:r>
            <a:r>
              <a:rPr lang="ru-RU" sz="1400" dirty="0" smtClean="0"/>
              <a:t>. </a:t>
            </a:r>
            <a:r>
              <a:rPr lang="ru-RU" sz="1400" dirty="0" err="1" smtClean="0"/>
              <a:t>Гвидо</a:t>
            </a:r>
            <a:r>
              <a:rPr lang="ru-RU" sz="1400" dirty="0" smtClean="0"/>
              <a:t> </a:t>
            </a:r>
            <a:r>
              <a:rPr lang="ru-RU" sz="1400" dirty="0" err="1" smtClean="0"/>
              <a:t>Рени</a:t>
            </a:r>
            <a:endParaRPr lang="ru-RU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4180114" y="4847772"/>
            <a:ext cx="3715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Святая </a:t>
            </a:r>
            <a:r>
              <a:rPr lang="ru-RU" sz="1400" dirty="0" err="1" smtClean="0"/>
              <a:t>Цецилия</a:t>
            </a:r>
            <a:r>
              <a:rPr lang="ru-RU" sz="1400" dirty="0" smtClean="0"/>
              <a:t> за органом. Карло </a:t>
            </a:r>
            <a:r>
              <a:rPr lang="ru-RU" sz="1400" dirty="0" err="1" smtClean="0"/>
              <a:t>Дольчи</a:t>
            </a:r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9114972" y="4659086"/>
            <a:ext cx="28593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Святая </a:t>
            </a:r>
            <a:r>
              <a:rPr lang="ru-RU" sz="1400" dirty="0" err="1" smtClean="0"/>
              <a:t>Цецилия</a:t>
            </a:r>
            <a:r>
              <a:rPr lang="ru-RU" sz="1400" dirty="0" smtClean="0"/>
              <a:t>. Рафаэль </a:t>
            </a:r>
            <a:r>
              <a:rPr lang="ru-RU" sz="1400" dirty="0" err="1" smtClean="0"/>
              <a:t>Санти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275804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630" t="10561" r="14630" b="12479"/>
          <a:stretch/>
        </p:blipFill>
        <p:spPr bwMode="auto">
          <a:xfrm>
            <a:off x="812799" y="1582057"/>
            <a:ext cx="2960914" cy="45574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27685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199085" y="2119085"/>
            <a:ext cx="431074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«…отдавалось приказание Аркадию убрать обречённую девушку после театра «в невинном виде святою </a:t>
            </a:r>
            <a:r>
              <a:rPr lang="ru-RU" sz="2400" dirty="0" err="1" smtClean="0"/>
              <a:t>Цецилией</a:t>
            </a:r>
            <a:r>
              <a:rPr lang="ru-RU" sz="2400" dirty="0" smtClean="0"/>
              <a:t>», и во всём в белом, в венке и с лилией в руках </a:t>
            </a:r>
            <a:r>
              <a:rPr lang="ru-RU" sz="2400" dirty="0" err="1" smtClean="0"/>
              <a:t>символизованную</a:t>
            </a:r>
            <a:r>
              <a:rPr lang="en-US" sz="2400" dirty="0" smtClean="0"/>
              <a:t> innocence</a:t>
            </a:r>
            <a:r>
              <a:rPr lang="ru-RU" sz="2400" dirty="0" smtClean="0"/>
              <a:t> доставляли на графскую половину»</a:t>
            </a:r>
            <a:endParaRPr lang="ru-RU" sz="2400" dirty="0"/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11200" y="1480457"/>
            <a:ext cx="6136051" cy="4724752"/>
          </a:xfrm>
          <a:prstGeom prst="roundRect">
            <a:avLst>
              <a:gd name="adj" fmla="val 16667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624114" y="6211669"/>
            <a:ext cx="619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Кадры из фильма «Драма из старинной жизни»</a:t>
            </a:r>
          </a:p>
          <a:p>
            <a:pPr algn="ctr"/>
            <a:r>
              <a:rPr lang="ru-RU" sz="1600" dirty="0" smtClean="0"/>
              <a:t> (по рассказу «Тупейный художник»)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8629" y="1513115"/>
            <a:ext cx="10972800" cy="4525963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4" name="Стрелка вверх 3"/>
          <p:cNvSpPr/>
          <p:nvPr/>
        </p:nvSpPr>
        <p:spPr>
          <a:xfrm rot="8044939">
            <a:off x="6337369" y="3921925"/>
            <a:ext cx="691647" cy="1573387"/>
          </a:xfrm>
          <a:prstGeom prst="up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/>
          <p:cNvSpPr/>
          <p:nvPr/>
        </p:nvSpPr>
        <p:spPr>
          <a:xfrm rot="13292104">
            <a:off x="5432121" y="3873498"/>
            <a:ext cx="674927" cy="1572300"/>
          </a:xfrm>
          <a:prstGeom prst="up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43429" y="5370285"/>
            <a:ext cx="3802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Подчиниться, терпеть унижения и жить покорными рабами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416800" y="5355771"/>
            <a:ext cx="4383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Восстать против законов, попирающих человеческое достоинство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Неудачный побег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405" t="11502" r="19746" b="16239"/>
          <a:stretch/>
        </p:blipFill>
        <p:spPr>
          <a:xfrm>
            <a:off x="280578" y="355482"/>
            <a:ext cx="2811596" cy="43391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Объект 4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30526" y="428052"/>
            <a:ext cx="2869587" cy="43036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91995" y="2221719"/>
            <a:ext cx="2857263" cy="43387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Содержимое 6" descr="05.jpg"/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6236717" y="2237018"/>
            <a:ext cx="2829711" cy="43234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5549716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934803" cy="4351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Объект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234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44423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Черты характера Аркадия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89828" y="1600201"/>
            <a:ext cx="7692571" cy="4525963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992914" y="2960914"/>
            <a:ext cx="2104572" cy="1625600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84799" y="3439886"/>
            <a:ext cx="1349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Аркадий Ильич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 rot="19661309">
            <a:off x="7835611" y="2083319"/>
            <a:ext cx="27098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самопожертвование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 rot="948228">
            <a:off x="7948397" y="4659194"/>
            <a:ext cx="4471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готовность прийти на помощь ближнему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 rot="1323318">
            <a:off x="2087393" y="2325045"/>
            <a:ext cx="17887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выносливость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 rot="20477007">
            <a:off x="2448406" y="4413139"/>
            <a:ext cx="13461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терпение</a:t>
            </a:r>
            <a:endParaRPr lang="ru-RU" sz="2000" dirty="0"/>
          </a:p>
        </p:txBody>
      </p:sp>
      <p:pic>
        <p:nvPicPr>
          <p:cNvPr id="12" name="Объект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844" t="24613" r="14053" b="37360"/>
          <a:stretch/>
        </p:blipFill>
        <p:spPr bwMode="auto">
          <a:xfrm>
            <a:off x="3585029" y="1699252"/>
            <a:ext cx="4717142" cy="40130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0135" y="248990"/>
            <a:ext cx="3383863" cy="4424609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7030" y="270257"/>
            <a:ext cx="3366471" cy="4490429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Портрет в парадном костюме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9714" y="2370056"/>
            <a:ext cx="3362228" cy="4487944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6" t="2654" r="3363" b="2230"/>
          <a:stretch/>
        </p:blipFill>
        <p:spPr>
          <a:xfrm>
            <a:off x="2090056" y="2368751"/>
            <a:ext cx="3280229" cy="4489249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4402" y="1083861"/>
            <a:ext cx="3356855" cy="4482367"/>
          </a:xfrm>
          <a:prstGeom prst="hexagon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0369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Тарас Шевченко"/>
          <p:cNvPicPr/>
          <p:nvPr/>
        </p:nvPicPr>
        <p:blipFill rotWithShape="1">
          <a:blip r:embed="rId2" cstate="print"/>
          <a:srcRect b="24947"/>
          <a:stretch/>
        </p:blipFill>
        <p:spPr bwMode="auto">
          <a:xfrm>
            <a:off x="188686" y="1781892"/>
            <a:ext cx="3802741" cy="43721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Тараса Шевченко</a:t>
            </a:r>
            <a:endParaRPr lang="ru-RU" dirty="0"/>
          </a:p>
        </p:txBody>
      </p:sp>
      <p:pic>
        <p:nvPicPr>
          <p:cNvPr id="13" name="Объект 12" descr="Шевченко Тарас Григорьевич">
            <a:hlinkClick r:id="rId3"/>
          </p:cNvPr>
          <p:cNvPicPr>
            <a:picLocks noGr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4205" y="2156876"/>
            <a:ext cx="3735623" cy="321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178628" y="2002970"/>
            <a:ext cx="2815771" cy="345440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61257" y="1886517"/>
            <a:ext cx="3687397" cy="4351338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Объект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043163" y="1832430"/>
            <a:ext cx="3620379" cy="4525963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866743" y="5573486"/>
            <a:ext cx="3672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Дом, в котором служил Т.Шевченко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87661" y="1364342"/>
            <a:ext cx="3736681" cy="48752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8084455" y="6299199"/>
            <a:ext cx="3294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В.Жуковский. Карл Брюллов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320801" y="6255657"/>
            <a:ext cx="1770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Карл Брюллов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862285" y="6313715"/>
            <a:ext cx="2293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Василий Жуковский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1933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Подведём итоги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72458" y="2046514"/>
            <a:ext cx="2017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Тема рассказа?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556000" y="2002972"/>
            <a:ext cx="3135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История любви </a:t>
            </a:r>
          </a:p>
          <a:p>
            <a:r>
              <a:rPr lang="ru-RU" sz="2000" b="1" dirty="0" smtClean="0"/>
              <a:t>Аркадия и Любы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96686" y="3860800"/>
            <a:ext cx="24238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Основная мысль?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850743" y="3599543"/>
            <a:ext cx="50509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Счастливым может быть только свободный человек, а за это нужно бороться</a:t>
            </a:r>
            <a:endParaRPr lang="ru-RU" sz="2000" b="1" dirty="0"/>
          </a:p>
        </p:txBody>
      </p:sp>
      <p:pic>
        <p:nvPicPr>
          <p:cNvPr id="7" name="Содержимое 3" descr="Tupejnyj_hudozhnik_7463.jpg"/>
          <p:cNvPicPr>
            <a:picLocks noChangeAspect="1"/>
          </p:cNvPicPr>
          <p:nvPr/>
        </p:nvPicPr>
        <p:blipFill>
          <a:blip r:embed="rId2" cstate="print"/>
          <a:srcRect l="7333" t="52326" b="4306"/>
          <a:stretch>
            <a:fillRect/>
          </a:stretch>
        </p:blipFill>
        <p:spPr>
          <a:xfrm>
            <a:off x="6008913" y="2933389"/>
            <a:ext cx="5776686" cy="3735925"/>
          </a:xfrm>
          <a:prstGeom prst="teardrop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Объект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55" t="24613"/>
          <a:stretch/>
        </p:blipFill>
        <p:spPr>
          <a:xfrm>
            <a:off x="3004457" y="1567544"/>
            <a:ext cx="3178629" cy="3739019"/>
          </a:xfrm>
          <a:prstGeom prst="teardrop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" presetClass="entr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Изображение трагической судьбы талантливого </a:t>
            </a:r>
            <a:r>
              <a:rPr lang="ru-RU" dirty="0" smtClean="0"/>
              <a:t>человека в России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Задачи:</a:t>
            </a:r>
            <a:endParaRPr lang="ru-RU" b="1" dirty="0"/>
          </a:p>
          <a:p>
            <a:pPr>
              <a:buFontTx/>
              <a:buChar char="-"/>
            </a:pPr>
            <a:r>
              <a:rPr lang="ru-RU" dirty="0" smtClean="0"/>
              <a:t>проанализировать рассказ Н.С.Лескова;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выяснить</a:t>
            </a:r>
            <a:r>
              <a:rPr lang="ru-RU" dirty="0"/>
              <a:t>, почему жизнь талантливых людей в России </a:t>
            </a:r>
            <a:r>
              <a:rPr lang="ru-RU" dirty="0" smtClean="0"/>
              <a:t>часто заканчивалась трагически.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85372" y="2714171"/>
            <a:ext cx="3207657" cy="2951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Любовь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Онисимовна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рассказала о гибели любимого человека во время крепостного права.</a:t>
            </a:r>
          </a:p>
          <a:p>
            <a:pPr>
              <a:lnSpc>
                <a:spcPct val="150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Аркадий был талантливым парикмахером.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249715" y="3541486"/>
            <a:ext cx="53702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986971" y="3947886"/>
            <a:ext cx="1828800" cy="1451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1030514" y="4354285"/>
            <a:ext cx="1857828" cy="1451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23886" y="5167086"/>
            <a:ext cx="1262743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72" t="8486" r="51665" b="10541"/>
          <a:stretch/>
        </p:blipFill>
        <p:spPr>
          <a:xfrm>
            <a:off x="754743" y="1878490"/>
            <a:ext cx="3526972" cy="46181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88016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639"/>
    </mc:Choice>
    <mc:Fallback>
      <p:transition spd="slow" advTm="3639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Рассказ Н.С.Лескова «Тупейный художник»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4436" y="1522152"/>
            <a:ext cx="3568097" cy="4351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>
          <a:xfrm>
            <a:off x="8394384" y="1629228"/>
            <a:ext cx="3197402" cy="4525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http://dennimm.narod.ru/leskov_serov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569" y="1690688"/>
            <a:ext cx="3005629" cy="4351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29290" y="6170726"/>
            <a:ext cx="3985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Портрет </a:t>
            </a:r>
            <a:r>
              <a:rPr lang="ru-RU" dirty="0" err="1" smtClean="0"/>
              <a:t>Н.С.Лескова</a:t>
            </a:r>
            <a:r>
              <a:rPr lang="ru-RU" dirty="0" smtClean="0"/>
              <a:t>. </a:t>
            </a:r>
            <a:r>
              <a:rPr lang="ru-RU" dirty="0" err="1" smtClean="0"/>
              <a:t>В.А.Серов</a:t>
            </a:r>
            <a:endParaRPr lang="ru-RU" dirty="0"/>
          </a:p>
        </p:txBody>
      </p:sp>
      <p:pic>
        <p:nvPicPr>
          <p:cNvPr id="21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096434" y="5263890"/>
            <a:ext cx="609600" cy="609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07626" y="5890161"/>
            <a:ext cx="3051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Любовь </a:t>
            </a:r>
            <a:r>
              <a:rPr lang="ru-RU" dirty="0" err="1" smtClean="0"/>
              <a:t>Онисимовна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57413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8884"/>
    </mc:Choice>
    <mc:Fallback>
      <p:transition spd="slow" advTm="188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7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Выписать из текста незнакомые слова, распределив их на три группы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80571" y="3100010"/>
          <a:ext cx="10929258" cy="128016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643086"/>
                <a:gridCol w="3643086"/>
                <a:gridCol w="3643086"/>
              </a:tblGrid>
              <a:tr h="46748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Слова незнакомые совершенно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Слова известные, но искажённые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Слова, в которых объединяются два совершенно разных значения</a:t>
                      </a:r>
                      <a:endParaRPr lang="ru-RU" dirty="0"/>
                    </a:p>
                  </a:txBody>
                  <a:tcPr/>
                </a:tc>
              </a:tr>
              <a:tr h="467481"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Шнип</a:t>
                      </a:r>
                      <a:r>
                        <a:rPr lang="ru-RU" dirty="0" smtClean="0"/>
                        <a:t> (мысок или выступ в форме языка у женского пояса)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Аглицкие (английские)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Зверобразие</a:t>
                      </a:r>
                      <a:r>
                        <a:rPr lang="ru-RU" dirty="0" smtClean="0"/>
                        <a:t> (зверь и образ)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dirty="0" smtClean="0"/>
              <a:t>Урок заставил задуматься о …</a:t>
            </a:r>
          </a:p>
          <a:p>
            <a:pPr>
              <a:buNone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Трудность, удовлетворение, радость, скука, поиск, общение, открытие, неуверенность, раздражение, нервозность, взаимопонимание, увлечение, интерес, творчество, наслаждение, самораскрытие.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149600" y="4760686"/>
            <a:ext cx="2264229" cy="1451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58221" y="2967335"/>
            <a:ext cx="1027557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Изображение трагической судьбы талантливого </a:t>
            </a:r>
            <a:r>
              <a:rPr lang="ru-RU" dirty="0" smtClean="0"/>
              <a:t>человека в России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Задачи:</a:t>
            </a:r>
            <a:endParaRPr lang="ru-RU" b="1" dirty="0"/>
          </a:p>
          <a:p>
            <a:pPr>
              <a:buFontTx/>
              <a:buChar char="-"/>
            </a:pPr>
            <a:r>
              <a:rPr lang="ru-RU" dirty="0" smtClean="0"/>
              <a:t>проанализировать рассказ Н.С.Лескова;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выяснить</a:t>
            </a:r>
            <a:r>
              <a:rPr lang="ru-RU" dirty="0"/>
              <a:t>, почему жизнь талантливых людей в России </a:t>
            </a:r>
            <a:r>
              <a:rPr lang="ru-RU" dirty="0" smtClean="0"/>
              <a:t>часто заканчивалась трагически.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85372" y="2714171"/>
            <a:ext cx="3207657" cy="2951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Любовь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Онисимовна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рассказала о гибели любимого человека во время крепостного права.</a:t>
            </a:r>
          </a:p>
          <a:p>
            <a:pPr>
              <a:lnSpc>
                <a:spcPct val="150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Аркадий был талантливым парикмахером.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249715" y="3541486"/>
            <a:ext cx="53702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986971" y="3947886"/>
            <a:ext cx="1828800" cy="1451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1030514" y="4354285"/>
            <a:ext cx="1857828" cy="1451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23886" y="5167086"/>
            <a:ext cx="1262743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72" t="8486" r="51665" b="10541"/>
          <a:stretch/>
        </p:blipFill>
        <p:spPr>
          <a:xfrm>
            <a:off x="754743" y="1878490"/>
            <a:ext cx="3526972" cy="46181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88016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639"/>
    </mc:Choice>
    <mc:Fallback>
      <p:transition spd="slow" advTm="36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со словом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Благословенный?</a:t>
            </a:r>
          </a:p>
          <a:p>
            <a:pPr>
              <a:buNone/>
            </a:pPr>
            <a:endParaRPr lang="ru-RU" b="1" dirty="0" smtClean="0"/>
          </a:p>
          <a:p>
            <a:r>
              <a:rPr lang="ru-RU" b="1" dirty="0" smtClean="0"/>
              <a:t>Благословенный</a:t>
            </a:r>
            <a:r>
              <a:rPr lang="ru-RU" dirty="0" smtClean="0"/>
              <a:t> - приносящий благо, довольство, счастье; благодатный.</a:t>
            </a:r>
            <a:r>
              <a:rPr lang="ru-RU" b="1" dirty="0" smtClean="0"/>
              <a:t> 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Тупейный?</a:t>
            </a:r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	  </a:t>
            </a:r>
            <a:r>
              <a:rPr lang="ru-RU" b="1" dirty="0" smtClean="0"/>
              <a:t> Тупей </a:t>
            </a:r>
            <a:r>
              <a:rPr lang="ru-RU" dirty="0" smtClean="0"/>
              <a:t>- взбитый хохол над головой, модная причёска. </a:t>
            </a:r>
          </a:p>
          <a:p>
            <a:pPr>
              <a:buNone/>
            </a:pPr>
            <a:r>
              <a:rPr lang="ru-RU" dirty="0" smtClean="0"/>
              <a:t>	   Тупейный художник — мастер по причёскам.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674"/>
          <a:stretch/>
        </p:blipFill>
        <p:spPr>
          <a:xfrm>
            <a:off x="3754263" y="1509099"/>
            <a:ext cx="2809374" cy="35132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5431" y="2267695"/>
            <a:ext cx="2619907" cy="36286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332014" y="5022376"/>
            <a:ext cx="1866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Александр </a:t>
            </a:r>
            <a:r>
              <a:rPr lang="ru-RU" sz="1600" dirty="0"/>
              <a:t>Г</a:t>
            </a:r>
            <a:r>
              <a:rPr lang="ru-RU" sz="1600" dirty="0" smtClean="0"/>
              <a:t>ерцен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576057" y="5995480"/>
            <a:ext cx="2891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Михаил Семёнович Щепкин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3783292" y="5648501"/>
            <a:ext cx="79152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Повесть </a:t>
            </a:r>
            <a:r>
              <a:rPr lang="ru-RU" dirty="0"/>
              <a:t>Александра </a:t>
            </a:r>
            <a:r>
              <a:rPr lang="ru-RU" dirty="0" smtClean="0"/>
              <a:t>Герцена «Сорока-воровка» написана со </a:t>
            </a:r>
            <a:r>
              <a:rPr lang="ru-RU" dirty="0"/>
              <a:t>слов </a:t>
            </a:r>
            <a:r>
              <a:rPr lang="ru-RU" dirty="0" smtClean="0"/>
              <a:t>Михаила Семёновича Щепкина и посвящена трагической судьбе талантливых крепостных актёров.</a:t>
            </a:r>
            <a:endParaRPr lang="ru-RU" dirty="0"/>
          </a:p>
        </p:txBody>
      </p:sp>
      <p:pic>
        <p:nvPicPr>
          <p:cNvPr id="11" name="Рисунок 10" descr="http://www.irbis.vegu.ru/repos/12375/HTML/Image24055.jpg"/>
          <p:cNvPicPr/>
          <p:nvPr/>
        </p:nvPicPr>
        <p:blipFill rotWithShape="1">
          <a:blip r:embed="rId4" cstate="print"/>
          <a:srcRect b="16071"/>
          <a:stretch/>
        </p:blipFill>
        <p:spPr bwMode="auto">
          <a:xfrm>
            <a:off x="6974006" y="1775519"/>
            <a:ext cx="4586303" cy="28510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192563" y="4626591"/>
            <a:ext cx="436774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/>
              <a:t>М.С.Щепкин</a:t>
            </a:r>
            <a:r>
              <a:rPr lang="ru-RU" sz="1600" dirty="0" smtClean="0"/>
              <a:t> и </a:t>
            </a:r>
            <a:r>
              <a:rPr lang="ru-RU" sz="1600" dirty="0" err="1" smtClean="0"/>
              <a:t>Н.В.Репина</a:t>
            </a:r>
            <a:r>
              <a:rPr lang="ru-RU" sz="1600" dirty="0" smtClean="0"/>
              <a:t> в водевиле «Матрос» </a:t>
            </a:r>
            <a:r>
              <a:rPr lang="ru-RU" sz="1600" dirty="0" err="1" smtClean="0"/>
              <a:t>Соважа</a:t>
            </a:r>
            <a:r>
              <a:rPr lang="ru-RU" sz="1600" dirty="0" smtClean="0"/>
              <a:t> и </a:t>
            </a:r>
            <a:r>
              <a:rPr lang="ru-RU" sz="1600" dirty="0" err="1" smtClean="0"/>
              <a:t>Делурье</a:t>
            </a:r>
            <a:r>
              <a:rPr lang="ru-RU" dirty="0" smtClean="0"/>
              <a:t>.</a:t>
            </a:r>
          </a:p>
          <a:p>
            <a:pPr algn="ctr"/>
            <a:r>
              <a:rPr lang="ru-RU" sz="1400" dirty="0" smtClean="0"/>
              <a:t>Рисунок </a:t>
            </a:r>
            <a:r>
              <a:rPr lang="en-US" sz="1400" dirty="0" smtClean="0"/>
              <a:t>XIX</a:t>
            </a:r>
            <a:r>
              <a:rPr lang="ru-RU" sz="1400" dirty="0" smtClean="0"/>
              <a:t> в.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174939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Жизнь крепостных актёров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017486" y="5805714"/>
            <a:ext cx="386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Торг. Н.В.Неврев.1866</a:t>
            </a:r>
            <a:endParaRPr lang="ru-RU" dirty="0"/>
          </a:p>
        </p:txBody>
      </p:sp>
      <p:pic>
        <p:nvPicPr>
          <p:cNvPr id="6" name="Рисунок 5" descr="Наказание кнутом. Гравюра XVIII века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786" y="1904629"/>
            <a:ext cx="2853851" cy="385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irbis.vegu.ru/repos/12375/HTML/Image24036.jpg"/>
          <p:cNvPicPr/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r="1833" b="11041"/>
          <a:stretch>
            <a:fillRect/>
          </a:stretch>
        </p:blipFill>
        <p:spPr bwMode="auto">
          <a:xfrm>
            <a:off x="6369565" y="1896713"/>
            <a:ext cx="5299921" cy="3874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662057" y="5771409"/>
            <a:ext cx="4738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Продажа крепостных с аукциона. К.В.Лебедев</a:t>
            </a:r>
            <a:endParaRPr lang="ru-RU" dirty="0"/>
          </a:p>
        </p:txBody>
      </p:sp>
      <p:pic>
        <p:nvPicPr>
          <p:cNvPr id="5" name="Содержимое 4" descr="http://www.foma.ru/fotos/journal/94/5137_2.jpg"/>
          <p:cNvPicPr>
            <a:picLocks noGrp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1901371"/>
            <a:ext cx="5384800" cy="3875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191656" y="5457370"/>
            <a:ext cx="2728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    Наказание кнутом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Братья Каменские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38" t="10396" r="19669" b="12920"/>
          <a:stretch/>
        </p:blipFill>
        <p:spPr>
          <a:xfrm>
            <a:off x="1963822" y="1415775"/>
            <a:ext cx="2887578" cy="4416296"/>
          </a:xfrm>
          <a:prstGeom prst="rect">
            <a:avLst/>
          </a:prstGeom>
          <a:noFill/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  <p:sp>
        <p:nvSpPr>
          <p:cNvPr id="6" name="TextBox 5"/>
          <p:cNvSpPr txBox="1"/>
          <p:nvPr/>
        </p:nvSpPr>
        <p:spPr>
          <a:xfrm>
            <a:off x="4949371" y="2946401"/>
            <a:ext cx="22061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Безобразны </a:t>
            </a:r>
          </a:p>
          <a:p>
            <a:endParaRPr lang="ru-RU" sz="2800" dirty="0" smtClean="0"/>
          </a:p>
          <a:p>
            <a:pPr algn="ctr"/>
            <a:r>
              <a:rPr lang="ru-RU" sz="2800" dirty="0" smtClean="0"/>
              <a:t>Уродливы</a:t>
            </a:r>
            <a:endParaRPr lang="ru-RU" sz="2800" dirty="0"/>
          </a:p>
        </p:txBody>
      </p:sp>
      <p:pic>
        <p:nvPicPr>
          <p:cNvPr id="21506" name="Picture 2" descr="http://www.runivers.ru/upload/resize_cache/iblock/c93/400_400_1/0021.jpg"/>
          <p:cNvPicPr>
            <a:picLocks noChangeAspect="1" noChangeArrowheads="1"/>
          </p:cNvPicPr>
          <p:nvPr/>
        </p:nvPicPr>
        <p:blipFill>
          <a:blip r:embed="rId3" cstate="print"/>
          <a:srcRect l="4438" t="3429" r="7181" b="11619"/>
          <a:stretch>
            <a:fillRect/>
          </a:stretch>
        </p:blipFill>
        <p:spPr bwMode="auto">
          <a:xfrm>
            <a:off x="7199085" y="1422402"/>
            <a:ext cx="2873829" cy="441975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3738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Владелец крепостного театра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11503" y="1850562"/>
            <a:ext cx="4124019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68991" y="5816959"/>
            <a:ext cx="10122551" cy="1041039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sz="2000" dirty="0" smtClean="0"/>
              <a:t>Граф всегда следил за игрой актеров, записывал замечания, а затем жестоко наказывал тех, кто, на его взгляд, в чем-то провинился. </a:t>
            </a:r>
            <a:endParaRPr lang="ru-RU" sz="2000" dirty="0"/>
          </a:p>
        </p:txBody>
      </p:sp>
      <p:pic>
        <p:nvPicPr>
          <p:cNvPr id="5" name="Рисунок 4" descr="http://www.irbis.vegu.ru/repos/12375/HTML/Image24048.jpg"/>
          <p:cNvPicPr/>
          <p:nvPr/>
        </p:nvPicPr>
        <p:blipFill rotWithShape="1">
          <a:blip r:embed="rId2" cstate="print"/>
          <a:srcRect l="17278" r="19507" b="10354"/>
          <a:stretch/>
        </p:blipFill>
        <p:spPr bwMode="auto">
          <a:xfrm>
            <a:off x="1105594" y="1509099"/>
            <a:ext cx="3210173" cy="3751535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381475" y="5251951"/>
            <a:ext cx="2295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С.М. Каменский</a:t>
            </a:r>
            <a:endParaRPr lang="ru-RU" dirty="0"/>
          </a:p>
        </p:txBody>
      </p:sp>
      <p:pic>
        <p:nvPicPr>
          <p:cNvPr id="7" name="Рисунок 6" descr="http://www.irbis.vegu.ru/repos/12375/HTML/Image24051.jpg"/>
          <p:cNvPicPr/>
          <p:nvPr/>
        </p:nvPicPr>
        <p:blipFill rotWithShape="1">
          <a:blip r:embed="rId3" cstate="print"/>
          <a:srcRect b="13798"/>
          <a:stretch/>
        </p:blipFill>
        <p:spPr bwMode="auto">
          <a:xfrm>
            <a:off x="6723797" y="1599894"/>
            <a:ext cx="4367746" cy="33904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6030266" y="4990341"/>
            <a:ext cx="56080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Театральное представление.</a:t>
            </a:r>
          </a:p>
          <a:p>
            <a:pPr algn="ctr"/>
            <a:r>
              <a:rPr lang="ru-RU" sz="1600" dirty="0" smtClean="0"/>
              <a:t>Гравюра </a:t>
            </a:r>
            <a:r>
              <a:rPr lang="en-US" sz="1600" dirty="0"/>
              <a:t>XIX</a:t>
            </a:r>
            <a:r>
              <a:rPr lang="ru-RU" sz="1600" dirty="0"/>
              <a:t> 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9790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Главные герои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55" t="24613"/>
          <a:stretch/>
        </p:blipFill>
        <p:spPr>
          <a:xfrm>
            <a:off x="986971" y="1393371"/>
            <a:ext cx="3075033" cy="32802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8115" y="1491797"/>
            <a:ext cx="2481942" cy="310923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Красивы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Талантливы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19547" y="1390195"/>
            <a:ext cx="4488681" cy="33269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80571" y="5007429"/>
            <a:ext cx="41801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«Любовь </a:t>
            </a:r>
            <a:r>
              <a:rPr lang="ru-RU" dirty="0" err="1" smtClean="0"/>
              <a:t>Онисимовна</a:t>
            </a:r>
            <a:r>
              <a:rPr lang="ru-RU" dirty="0" smtClean="0"/>
              <a:t> тогда была ещё не очень стара, но бела как лунь; черты лица её были тонки и нежны, а высокий стан совершенно прям и удивительно строен, как у молодой девушки»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691086" y="5021944"/>
            <a:ext cx="48042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«…всякого красавца краше, потому что ростом он был умеренный, но стройный, как сказать невозможно, носик тоненький и гордый, а глаза ангельские, добрые, и густой хохолок </a:t>
            </a:r>
            <a:r>
              <a:rPr lang="ru-RU" dirty="0" err="1" smtClean="0"/>
              <a:t>прекрасиво</a:t>
            </a:r>
            <a:r>
              <a:rPr lang="ru-RU" dirty="0" smtClean="0"/>
              <a:t> с головы свешивался…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952345" y="4826675"/>
            <a:ext cx="4267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Аркадий «…не был простой, банальный мастер с тупейной гребенкой за ухом и с жестянкой растёртых на сале румян, а был это человек и </a:t>
            </a:r>
            <a:r>
              <a:rPr lang="ru-RU" i="1" dirty="0" smtClean="0"/>
              <a:t>идеями, </a:t>
            </a:r>
            <a:r>
              <a:rPr lang="ru-RU" dirty="0" smtClean="0"/>
              <a:t>- словом, </a:t>
            </a:r>
            <a:r>
              <a:rPr lang="ru-RU" i="1" dirty="0" smtClean="0"/>
              <a:t>художник</a:t>
            </a:r>
            <a:r>
              <a:rPr lang="ru-RU" dirty="0" smtClean="0"/>
              <a:t>»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66058" y="4826675"/>
            <a:ext cx="41946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Любовь </a:t>
            </a:r>
            <a:r>
              <a:rPr lang="ru-RU" dirty="0" err="1" smtClean="0"/>
              <a:t>Онисимовна</a:t>
            </a:r>
            <a:r>
              <a:rPr lang="ru-RU" dirty="0" smtClean="0"/>
              <a:t> в то время была…, но и в самом интересном моменте развития своего </a:t>
            </a:r>
            <a:r>
              <a:rPr lang="ru-RU" dirty="0" err="1" smtClean="0"/>
              <a:t>многостороннеего</a:t>
            </a:r>
            <a:r>
              <a:rPr lang="ru-RU" dirty="0" smtClean="0"/>
              <a:t> таланта: она «пела в хорах </a:t>
            </a:r>
            <a:r>
              <a:rPr lang="ru-RU" dirty="0" err="1" smtClean="0"/>
              <a:t>подпури</a:t>
            </a:r>
            <a:r>
              <a:rPr lang="ru-RU" dirty="0" smtClean="0"/>
              <a:t>», танцевала «первые па» и, чувствуя призвание к трагизму, «знала все роли </a:t>
            </a:r>
            <a:r>
              <a:rPr lang="ru-RU" i="1" dirty="0" err="1" smtClean="0"/>
              <a:t>наглядкою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7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8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87</Template>
  <TotalTime>1197</TotalTime>
  <Words>606</Words>
  <Application>Microsoft Office PowerPoint</Application>
  <PresentationFormat>Произвольный</PresentationFormat>
  <Paragraphs>102</Paragraphs>
  <Slides>22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87</vt:lpstr>
      <vt:lpstr>Пётр Ильич Чайковский </vt:lpstr>
      <vt:lpstr>Рассказ Н.С.Лескова «Тупейный художник»</vt:lpstr>
      <vt:lpstr>Изображение трагической судьбы талантливого человека в России</vt:lpstr>
      <vt:lpstr>Работа со словом</vt:lpstr>
      <vt:lpstr>Слайд 5</vt:lpstr>
      <vt:lpstr>Жизнь крепостных актёров</vt:lpstr>
      <vt:lpstr>Братья Каменские</vt:lpstr>
      <vt:lpstr>Владелец крепостного театра</vt:lpstr>
      <vt:lpstr>Главные герои</vt:lpstr>
      <vt:lpstr>Святая Цецилия</vt:lpstr>
      <vt:lpstr>Слайд 11</vt:lpstr>
      <vt:lpstr>Слайд 12</vt:lpstr>
      <vt:lpstr>Неудачный побег</vt:lpstr>
      <vt:lpstr>Слайд 14</vt:lpstr>
      <vt:lpstr>Черты характера Аркадия</vt:lpstr>
      <vt:lpstr>Слайд 16</vt:lpstr>
      <vt:lpstr>История Тараса Шевченко</vt:lpstr>
      <vt:lpstr>Подведём итоги</vt:lpstr>
      <vt:lpstr>Изображение трагической судьбы талантливого человека в России</vt:lpstr>
      <vt:lpstr>Домашнее задание</vt:lpstr>
      <vt:lpstr>Слайд 21</vt:lpstr>
      <vt:lpstr>Слайд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Рассказ Лескова «Тупейный художник»</dc:title>
  <dc:creator>Дочь</dc:creator>
  <cp:lastModifiedBy>admin</cp:lastModifiedBy>
  <cp:revision>85</cp:revision>
  <dcterms:created xsi:type="dcterms:W3CDTF">2015-01-26T13:14:29Z</dcterms:created>
  <dcterms:modified xsi:type="dcterms:W3CDTF">2015-02-04T15:26:15Z</dcterms:modified>
</cp:coreProperties>
</file>