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8" r:id="rId4"/>
    <p:sldId id="257" r:id="rId5"/>
    <p:sldId id="270" r:id="rId6"/>
    <p:sldId id="262" r:id="rId7"/>
    <p:sldId id="260" r:id="rId8"/>
    <p:sldId id="263" r:id="rId9"/>
    <p:sldId id="261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307" autoAdjust="0"/>
  </p:normalViewPr>
  <p:slideViewPr>
    <p:cSldViewPr snapToGrid="0">
      <p:cViewPr varScale="1">
        <p:scale>
          <a:sx n="58" d="100"/>
          <a:sy n="58" d="100"/>
        </p:scale>
        <p:origin x="11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19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973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00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511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78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28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31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96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06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2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02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87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00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78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9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39A95-604C-4F93-88EB-A3819B2857D7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10DD52D-9A0C-431E-86C9-50CE7ECCD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649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Радуга профессий</a:t>
            </a:r>
          </a:p>
        </p:txBody>
      </p:sp>
    </p:spTree>
    <p:extLst>
      <p:ext uri="{BB962C8B-B14F-4D97-AF65-F5344CB8AC3E}">
        <p14:creationId xmlns:p14="http://schemas.microsoft.com/office/powerpoint/2010/main" val="109547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1235" y="702365"/>
            <a:ext cx="9104243" cy="3952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rgbClr val="333333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32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– художественный образ – людей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32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этого типа профессии отличает наличие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32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живого образа мышления, наличие фантазии,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32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таланта.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rgbClr val="333333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rgbClr val="333333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32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(художник, композитор, актер, поэт)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57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4643" y="1720840"/>
            <a:ext cx="1056198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Если вы набрали от 5 до 8 баллов</a:t>
            </a: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– советуем подумать о профессии, где вам не придется общаться с большим количеством людей (продавец, учитель, журналист, психолог - вам не подходят). Зато исследовательская деятельность или работа в охотхозяйстве, лесничестве, зверопитомнике или на собственной ферме, специальность программиста, слесаря или токаря, бухгалтера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вполне, будут приемлемы для вас. Поскольку ваши ответы показывают, что вы цените тишину, не любите шумных незнакомых компаний. Вы чуть-чуть стеснительны и замкнуты. Встречи с незнакомыми людьми вам доставляют беспокойство.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34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2208" y="690556"/>
            <a:ext cx="972709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r>
              <a:rPr lang="ru-RU" sz="32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Если вы чаще ставили галочку возле буквы «б» и набрали от 8 до 12 баллов</a:t>
            </a: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то считайте – вам крупно повезло. Вы относитесь к людям, которым не страшно одиночество и которые прекрасно чувствуют себя в любой компании. Вы не боитесь новых знакомств и спокойно обходитесь без общения длительное время. Выбор профессии здесь практически не ограничен.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15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4974" y="622851"/>
            <a:ext cx="94355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r>
              <a:rPr lang="ru-RU" sz="32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Ну а если в вашем активе от 12 до до15 баллов</a:t>
            </a: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снова задумайтесь над выбором: стоит ли вам, человеку общительному, легко вступающему в контакт, отказываться от возможности иметь интересную профессию менеджера, агента по рекламе, коммерческого директора, продавца, дилера, учителя, брокера или тренера? В Вас огромный потенциал энергии и сил, которых хватит для работы с большой аудиторией и коллективом коллег. Вам будет тесно в маленькой лаборатории или у конвейера, в охотничьем хозяйстве или в мастерской.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68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83893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061" y="1122363"/>
            <a:ext cx="8494643" cy="41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77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296" y="596348"/>
            <a:ext cx="8375374" cy="5923721"/>
          </a:xfrm>
        </p:spPr>
      </p:pic>
    </p:spTree>
    <p:extLst>
      <p:ext uri="{BB962C8B-B14F-4D97-AF65-F5344CB8AC3E}">
        <p14:creationId xmlns:p14="http://schemas.microsoft.com/office/powerpoint/2010/main" val="26613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96347" y="424070"/>
            <a:ext cx="1029693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</a:rPr>
              <a:t>Как объяснить эту формулу? В ней всего три величины:</a:t>
            </a:r>
          </a:p>
          <a:p>
            <a:endParaRPr lang="ru-RU" sz="2400" b="1" i="0" dirty="0">
              <a:solidFill>
                <a:srgbClr val="333333"/>
              </a:solidFill>
              <a:effectLst/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1" i="0" dirty="0">
                <a:solidFill>
                  <a:srgbClr val="333333"/>
                </a:solidFill>
                <a:effectLst/>
                <a:latin typeface="Helvetica Neue"/>
              </a:rPr>
              <a:t>хочу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Helvetica Neue"/>
              </a:rPr>
              <a:t> -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</a:rPr>
              <a:t>это все, что мне нравится, к чему лежит душа;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400" b="1" i="0" dirty="0">
              <a:solidFill>
                <a:srgbClr val="333333"/>
              </a:solidFill>
              <a:effectLst/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1" i="0" dirty="0">
                <a:solidFill>
                  <a:srgbClr val="333333"/>
                </a:solidFill>
                <a:effectLst/>
                <a:latin typeface="Helvetica Neue"/>
              </a:rPr>
              <a:t>могу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Helvetica Neue"/>
              </a:rPr>
              <a:t> -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</a:rPr>
              <a:t>это все, что мне по силам, по способностям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Helvetica Neue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400" b="1" i="0" dirty="0">
              <a:solidFill>
                <a:srgbClr val="333333"/>
              </a:solidFill>
              <a:effectLst/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1" i="0" dirty="0">
                <a:solidFill>
                  <a:srgbClr val="333333"/>
                </a:solidFill>
                <a:effectLst/>
                <a:latin typeface="Helvetica Neue"/>
              </a:rPr>
              <a:t>надо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Helvetica Neue"/>
              </a:rPr>
              <a:t> - </a:t>
            </a:r>
            <a:r>
              <a:rPr lang="ru-RU" sz="2400" b="1" i="0" dirty="0"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</a:rPr>
              <a:t>это все, что нужно для общества, страны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Helvetica Neue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400" b="1" i="0" dirty="0">
              <a:solidFill>
                <a:srgbClr val="333333"/>
              </a:solidFill>
              <a:effectLst/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333333"/>
              </a:solidFill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2400" b="1" i="0" dirty="0">
              <a:solidFill>
                <a:srgbClr val="333333"/>
              </a:solidFill>
              <a:effectLst/>
              <a:latin typeface="Helvetica Neue"/>
            </a:endParaRPr>
          </a:p>
          <a:p>
            <a:r>
              <a:rPr lang="ru-RU" sz="2400" b="1" i="0" dirty="0">
                <a:solidFill>
                  <a:srgbClr val="333333"/>
                </a:solidFill>
                <a:effectLst/>
                <a:latin typeface="Helvetica Neue"/>
              </a:rPr>
              <a:t>Вместе получается формула осознанного выбора профессии. Осознанный выбор - это такой выбор, при котором человек учитывает и личные стремления (хочу), и свои возможности (могу), и потребности общества в это профессии именно в данный момент (надо).</a:t>
            </a:r>
          </a:p>
        </p:txBody>
      </p:sp>
    </p:spTree>
    <p:extLst>
      <p:ext uri="{BB962C8B-B14F-4D97-AF65-F5344CB8AC3E}">
        <p14:creationId xmlns:p14="http://schemas.microsoft.com/office/powerpoint/2010/main" val="28810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108772"/>
              </p:ext>
            </p:extLst>
          </p:nvPr>
        </p:nvGraphicFramePr>
        <p:xfrm>
          <a:off x="2618754" y="561662"/>
          <a:ext cx="6366221" cy="6558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8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8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9313">
                <a:tc>
                  <a:txBody>
                    <a:bodyPr/>
                    <a:lstStyle/>
                    <a:p>
                      <a:pPr>
                        <a:spcAft>
                          <a:spcPts val="675"/>
                        </a:spcAft>
                      </a:pPr>
                      <a:r>
                        <a:rPr lang="ru-RU" sz="1400" dirty="0">
                          <a:effectLst/>
                        </a:rPr>
                        <a:t>Нужны                          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17" marR="5981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75"/>
                        </a:spcAft>
                      </a:pPr>
                      <a:r>
                        <a:rPr lang="ru-RU" sz="1400" dirty="0">
                          <a:effectLst/>
                        </a:rPr>
                        <a:t>Не нужны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17" marR="59817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6591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endParaRPr lang="ru-RU" sz="18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Трудолюбие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упорство</a:t>
                      </a: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Настойчивость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Целеустремлённость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Решительность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ответственность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Выдержка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физическая сила 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уравновешенность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r>
                        <a:rPr lang="ru-RU" sz="18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выносливость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17" marR="59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неорганизованность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безответственность 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Неуверенность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75"/>
                        </a:spcAft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Боязливость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67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слабоволие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67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Многословие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67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Нескромность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67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физическая слабость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67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Торопливость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67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лень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17" marR="59817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387600" y="1981056"/>
            <a:ext cx="231154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65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2209" y="728870"/>
            <a:ext cx="10098156" cy="3952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  <a:spcAft>
                <a:spcPts val="675"/>
              </a:spcAft>
            </a:pPr>
            <a:endParaRPr lang="ru-RU" sz="4400" dirty="0">
              <a:solidFill>
                <a:schemeClr val="accent2">
                  <a:lumMod val="75000"/>
                </a:schemeClr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– человек – обладатель 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профессии данного типа тесно 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связан с другими людьми,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4400" dirty="0">
              <a:solidFill>
                <a:schemeClr val="accent2">
                  <a:lumMod val="75000"/>
                </a:schemeClr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воздействует на них 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44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rgbClr val="333333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chemeClr val="accent6">
                  <a:lumMod val="75000"/>
                </a:schemeClr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(учитель, врач, журналист, психолог, </a:t>
            </a:r>
          </a:p>
          <a:p>
            <a:pPr>
              <a:lnSpc>
                <a:spcPts val="1500"/>
              </a:lnSpc>
              <a:spcAft>
                <a:spcPts val="675"/>
              </a:spcAft>
            </a:pPr>
            <a:endParaRPr lang="ru-RU" sz="3200" dirty="0">
              <a:solidFill>
                <a:schemeClr val="accent6">
                  <a:lumMod val="75000"/>
                </a:schemeClr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675"/>
              </a:spcAft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экскурсовод)</a:t>
            </a:r>
            <a:endParaRPr lang="ru-RU" sz="3200" dirty="0"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02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0262" y="490330"/>
            <a:ext cx="98728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– природа этот тип объединяет профессии, представители которых имеют дело с объектами, явлениями и процессами живой природы</a:t>
            </a:r>
          </a:p>
          <a:p>
            <a:endParaRPr lang="ru-RU" sz="440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>
                <a:solidFill>
                  <a:schemeClr val="accent6">
                    <a:lumMod val="50000"/>
                  </a:schemeClr>
                </a:solidFill>
              </a:rPr>
              <a:t>(ветеринар, пчеловод, гидролог, биолог)</a:t>
            </a:r>
          </a:p>
        </p:txBody>
      </p:sp>
    </p:spTree>
    <p:extLst>
      <p:ext uri="{BB962C8B-B14F-4D97-AF65-F5344CB8AC3E}">
        <p14:creationId xmlns:p14="http://schemas.microsoft.com/office/powerpoint/2010/main" val="223922805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7652" y="834887"/>
            <a:ext cx="10376452" cy="871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– знаковая система – люди этой профессии должны уметь оперировать абстрактными понятиями, иметь широкий кругозор </a:t>
            </a:r>
          </a:p>
          <a:p>
            <a:endParaRPr lang="ru-RU" sz="4400" dirty="0">
              <a:solidFill>
                <a:schemeClr val="accent2">
                  <a:lumMod val="75000"/>
                </a:schemeClr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333333"/>
              </a:solidFill>
              <a:effectLst/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333333"/>
              </a:solidFill>
              <a:effectLst/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(бухгалтер, ученый, программисты,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IT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endParaRPr lang="ru-RU" sz="3200" dirty="0">
              <a:solidFill>
                <a:schemeClr val="accent6">
                  <a:lumMod val="75000"/>
                </a:schemeClr>
              </a:solidFill>
              <a:effectLst/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Helvetica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758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340" y="1060174"/>
            <a:ext cx="109330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– техника – люди этого          типа работают с техническими устройствами</a:t>
            </a:r>
          </a:p>
          <a:p>
            <a:endParaRPr lang="ru-RU" sz="4400" dirty="0">
              <a:solidFill>
                <a:srgbClr val="333333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333333"/>
              </a:solidFill>
              <a:effectLst/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(пилот, водитель, слесарь, электрик)</a:t>
            </a:r>
          </a:p>
        </p:txBody>
      </p:sp>
    </p:spTree>
    <p:extLst>
      <p:ext uri="{BB962C8B-B14F-4D97-AF65-F5344CB8AC3E}">
        <p14:creationId xmlns:p14="http://schemas.microsoft.com/office/powerpoint/2010/main" val="394869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226</TotalTime>
  <Words>401</Words>
  <Application>Microsoft Office PowerPoint</Application>
  <PresentationFormat>Широкоэкранный</PresentationFormat>
  <Paragraphs>102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Helvetica</vt:lpstr>
      <vt:lpstr>Helvetica Neue</vt:lpstr>
      <vt:lpstr>Times New Roman</vt:lpstr>
      <vt:lpstr>Trebuchet MS</vt:lpstr>
      <vt:lpstr>Wingdings 3</vt:lpstr>
      <vt:lpstr>Грань</vt:lpstr>
      <vt:lpstr>Радуга профессий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qwdr</dc:creator>
  <cp:lastModifiedBy>User</cp:lastModifiedBy>
  <cp:revision>14</cp:revision>
  <dcterms:created xsi:type="dcterms:W3CDTF">2018-03-05T18:24:07Z</dcterms:created>
  <dcterms:modified xsi:type="dcterms:W3CDTF">2022-09-20T18:13:49Z</dcterms:modified>
</cp:coreProperties>
</file>