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2" r:id="rId3"/>
    <p:sldId id="271" r:id="rId4"/>
    <p:sldId id="261" r:id="rId5"/>
    <p:sldId id="257" r:id="rId6"/>
    <p:sldId id="258" r:id="rId7"/>
    <p:sldId id="260" r:id="rId8"/>
    <p:sldId id="259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B43F7-CC19-4D76-9E8B-8127862BE979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DA1E3-3A5B-422D-BBC6-4FF51C9A3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3/10/2022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.jpeg"/><Relationship Id="rId2" Type="http://schemas.openxmlformats.org/officeDocument/2006/relationships/audio" Target="file:///C:\Documents%20and%20Settings\&#1051;&#1102;&#1076;&#1084;&#1080;&#1083;&#1072;\&#1056;&#1072;&#1073;&#1086;&#1095;&#1080;&#1081;%20&#1089;&#1090;&#1086;&#1083;\&#1074;&#1086;&#1083;&#1086;&#1085;&#1090;&#1077;&#1088;&#1099;%2014%20-15%20&#1075;&#1086;&#1076;\&#1084;&#1091;&#1079;&#1099;&#1082;&#1072;%20&#1076;&#1083;&#1103;%20&#1079;&#1076;&#1086;&#1088;&#1086;&#1074;&#1100;&#1103;%2020-15\3%20&#1042;&#1089;&#1077;%20&#1077;&#1097;&#1077;%20&#1074;&#1087;&#1077;&#1088;&#1077;&#1076;&#1080;-&#1084;&#1080;&#1085;&#1091;&#1089;.mp3" TargetMode="External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13" Type="http://schemas.openxmlformats.org/officeDocument/2006/relationships/image" Target="../media/image57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12" Type="http://schemas.openxmlformats.org/officeDocument/2006/relationships/image" Target="../media/image56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11" Type="http://schemas.openxmlformats.org/officeDocument/2006/relationships/image" Target="../media/image55.jpeg"/><Relationship Id="rId5" Type="http://schemas.openxmlformats.org/officeDocument/2006/relationships/image" Target="../media/image49.jpeg"/><Relationship Id="rId10" Type="http://schemas.openxmlformats.org/officeDocument/2006/relationships/image" Target="../media/image54.png"/><Relationship Id="rId4" Type="http://schemas.openxmlformats.org/officeDocument/2006/relationships/image" Target="../media/image48.jpeg"/><Relationship Id="rId9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101169839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457200"/>
            <a:ext cx="1865035" cy="2667000"/>
          </a:xfrm>
          <a:prstGeom prst="rect">
            <a:avLst/>
          </a:prstGeom>
        </p:spPr>
      </p:pic>
      <p:pic>
        <p:nvPicPr>
          <p:cNvPr id="15" name="Рисунок 14" descr="256529_3483253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865707">
            <a:off x="914400" y="762000"/>
            <a:ext cx="1683552" cy="2590800"/>
          </a:xfrm>
          <a:prstGeom prst="rect">
            <a:avLst/>
          </a:prstGeom>
        </p:spPr>
      </p:pic>
      <p:pic>
        <p:nvPicPr>
          <p:cNvPr id="13" name="Рисунок 12" descr="i (2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162685">
            <a:off x="5880565" y="522638"/>
            <a:ext cx="2047875" cy="2427831"/>
          </a:xfrm>
          <a:prstGeom prst="rect">
            <a:avLst/>
          </a:prstGeom>
        </p:spPr>
      </p:pic>
      <p:pic>
        <p:nvPicPr>
          <p:cNvPr id="14" name="Рисунок 13" descr="1360513674_1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914327">
            <a:off x="6248400" y="3505200"/>
            <a:ext cx="1707718" cy="26384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457200"/>
            <a:ext cx="7772400" cy="319180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 Давайте почитаем!!!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Людмила\Рабочий стол\для читательского дневника\0002-002-Detstvo-eto-romantika-ravnodushnaja-k-poslushaniju-i-prilezhaniju-M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71800" y="3810000"/>
            <a:ext cx="2821430" cy="2116073"/>
          </a:xfrm>
          <a:prstGeom prst="rect">
            <a:avLst/>
          </a:prstGeom>
          <a:noFill/>
        </p:spPr>
      </p:pic>
      <p:pic>
        <p:nvPicPr>
          <p:cNvPr id="12" name="Рисунок 11" descr="c33670c8f11800edc873d4304422a0b93c7d5d4b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21009515">
            <a:off x="609600" y="3810000"/>
            <a:ext cx="1732434" cy="2362200"/>
          </a:xfrm>
          <a:prstGeom prst="rect">
            <a:avLst/>
          </a:prstGeom>
        </p:spPr>
      </p:pic>
      <p:pic>
        <p:nvPicPr>
          <p:cNvPr id="10" name="3 Все еще впереди-минус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0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565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VMMN3ZHNTZ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3810000"/>
            <a:ext cx="2059902" cy="16097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«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Электроник - мальчик из чемодана», фильм «Приключения электроника»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101169839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20730274">
            <a:off x="381000" y="381000"/>
            <a:ext cx="2293549" cy="3279775"/>
          </a:xfrm>
          <a:prstGeom prst="ellipse">
            <a:avLst/>
          </a:prstGeom>
        </p:spPr>
      </p:pic>
      <p:pic>
        <p:nvPicPr>
          <p:cNvPr id="5" name="Рисунок 4" descr="electronics_6_midd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9400" y="304800"/>
            <a:ext cx="2508250" cy="2514600"/>
          </a:xfrm>
          <a:prstGeom prst="rect">
            <a:avLst/>
          </a:prstGeom>
        </p:spPr>
      </p:pic>
      <p:pic>
        <p:nvPicPr>
          <p:cNvPr id="6" name="Рисунок 5" descr="elektromai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3200400"/>
            <a:ext cx="1905000" cy="1724025"/>
          </a:xfrm>
          <a:prstGeom prst="rect">
            <a:avLst/>
          </a:prstGeom>
        </p:spPr>
      </p:pic>
      <p:pic>
        <p:nvPicPr>
          <p:cNvPr id="7" name="Рисунок 6" descr="228356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5000" y="304800"/>
            <a:ext cx="2745719" cy="2076450"/>
          </a:xfrm>
          <a:prstGeom prst="rect">
            <a:avLst/>
          </a:prstGeom>
        </p:spPr>
      </p:pic>
      <p:pic>
        <p:nvPicPr>
          <p:cNvPr id="8" name="Рисунок 7" descr="stnngxmqlnovbi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62200" y="2362200"/>
            <a:ext cx="2520310" cy="1905000"/>
          </a:xfrm>
          <a:prstGeom prst="rect">
            <a:avLst/>
          </a:prstGeom>
        </p:spPr>
      </p:pic>
      <p:pic>
        <p:nvPicPr>
          <p:cNvPr id="9" name="Рисунок 8" descr="1623401-600-60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105400" y="2438400"/>
            <a:ext cx="2726055" cy="2019300"/>
          </a:xfrm>
          <a:prstGeom prst="rect">
            <a:avLst/>
          </a:prstGeom>
        </p:spPr>
      </p:pic>
      <p:pic>
        <p:nvPicPr>
          <p:cNvPr id="11" name="Рисунок 10" descr="i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172200" y="3810000"/>
            <a:ext cx="1990925" cy="1481138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«Электроник - мальчик из чемодана»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</a:rPr>
              <a:t>Приключения двух мальчишек, настоящего и электронного, оказались очень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увлекательной и поучительной историей, наполненной забавными ситуациями. Автор говорит легко и просто о сложном и не всегда понятном.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На протяжении всего процесса чтения мы  не переставали улыбаться и удивляться авторскому представлению о будущем. Ну, для него оно было будущим, а для нас теперь – не наступившая реальность, ведь повесть была написана в 1964 году, а рассказывает она о начале XXI века. В этом "будущем" тринадцатилетние мальчики не просто знают слово СИНХРОФАЗОТРОН, но и представляют себе в общих чертах назначение данного объекта; тут есть миниатюрные вертолёты-такси и воздушные машины; здесь информатику всё ещё называют кибернетикой, но она так же плотно внедрилась в общество, как и в нашем настоящем. А ещё тут есть обыкновенный школьный учитель математики –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</a:rPr>
              <a:t>Таратар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</a:rPr>
              <a:t>Таратарыч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, как его любя назвали  ученики – который задолго до нынешних психологов  в рассуждении о свойствах человеческой памяти использовал термины "подвалы памяти" и "кладовая знаний" (ничего не напоминает?).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А какие же живые и натуралистичные герои получились!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</a:rPr>
              <a:t>Сыроежкину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 и в школу не хочется идти, и домашнее задание делать ему то лень, то не интересно, он, кажется, практически не способен долгое время быть сосредоточенным на чём-то одном. А фантазия из Серёжки так и хлещет! Можно только позавидовать его воображению.. </a:t>
            </a:r>
          </a:p>
          <a:p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</a:rPr>
              <a:t>Почему наш класс не изучал эту чудо-историю в рамках школьной программы? Не знаем ... Но точно скажем  – рекомендуем к прочтению !!!! Ну и про фильм не стоит забывать!!!</a:t>
            </a:r>
          </a:p>
          <a:p>
            <a:endParaRPr lang="ru-RU" sz="1400" dirty="0" smtClean="0">
              <a:ln>
                <a:solidFill>
                  <a:schemeClr val="accent1"/>
                </a:solidFill>
              </a:ln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scrn_big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2819400"/>
            <a:ext cx="3560164" cy="21717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Валерий Медведев «Капитан </a:t>
            </a:r>
            <a:r>
              <a:rPr lang="ru-RU" i="1" dirty="0" err="1" smtClean="0">
                <a:solidFill>
                  <a:srgbClr val="FF0000"/>
                </a:solidFill>
              </a:rPr>
              <a:t>Соври-голова</a:t>
            </a:r>
            <a:r>
              <a:rPr lang="ru-RU" i="1" dirty="0" smtClean="0">
                <a:solidFill>
                  <a:srgbClr val="FF0000"/>
                </a:solidFill>
              </a:rPr>
              <a:t>»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457200"/>
            <a:ext cx="1381125" cy="2047875"/>
          </a:xfrm>
        </p:spPr>
      </p:pic>
      <p:pic>
        <p:nvPicPr>
          <p:cNvPr id="5" name="Рисунок 4" descr="big_53842875c22f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609600"/>
            <a:ext cx="2935266" cy="1646970"/>
          </a:xfrm>
          <a:prstGeom prst="rect">
            <a:avLst/>
          </a:prstGeom>
        </p:spPr>
      </p:pic>
      <p:pic>
        <p:nvPicPr>
          <p:cNvPr id="6" name="Рисунок 5" descr="208648748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24000" y="457200"/>
            <a:ext cx="1329055" cy="1752600"/>
          </a:xfrm>
          <a:prstGeom prst="rect">
            <a:avLst/>
          </a:prstGeom>
        </p:spPr>
      </p:pic>
      <p:pic>
        <p:nvPicPr>
          <p:cNvPr id="7" name="Рисунок 6" descr="sogo_7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67000" y="533400"/>
            <a:ext cx="2235200" cy="1676400"/>
          </a:xfrm>
          <a:prstGeom prst="rect">
            <a:avLst/>
          </a:prstGeom>
        </p:spPr>
      </p:pic>
      <p:pic>
        <p:nvPicPr>
          <p:cNvPr id="8" name="Рисунок 7" descr="0_1aae5f_9c8d49a7_ori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3400" y="2286000"/>
            <a:ext cx="1600200" cy="2299138"/>
          </a:xfrm>
          <a:prstGeom prst="rect">
            <a:avLst/>
          </a:prstGeom>
        </p:spPr>
      </p:pic>
      <p:pic>
        <p:nvPicPr>
          <p:cNvPr id="10" name="Рисунок 9" descr="personid55908_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29200" y="2209800"/>
            <a:ext cx="3454400" cy="2590800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7200"/>
            <a:ext cx="8183880" cy="557784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Очень интересные приключения мальчика  Димы и его брата Леши!  Герой напомнил нам Тома </a:t>
            </a:r>
            <a:r>
              <a:rPr lang="ru-RU" sz="2000" dirty="0" err="1" smtClean="0"/>
              <a:t>Сойера</a:t>
            </a:r>
            <a:r>
              <a:rPr lang="ru-RU" sz="2000" dirty="0" smtClean="0"/>
              <a:t>! Проказник, фантазер, не может спокойно жить! А эта история, когда он с братом варил новые ботинки! </a:t>
            </a:r>
            <a:endParaRPr lang="ru-RU" sz="2000" dirty="0"/>
          </a:p>
        </p:txBody>
      </p:sp>
      <p:pic>
        <p:nvPicPr>
          <p:cNvPr id="4" name="Содержимое 3" descr="c33670c8f11800edc873d4304422a0b93c7d5d4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533400"/>
            <a:ext cx="3073672" cy="4191000"/>
          </a:xfr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Рисунок 4" descr="958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0" y="609600"/>
            <a:ext cx="3505200" cy="25146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6" name="Рисунок 5" descr="7133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81600" y="2133600"/>
            <a:ext cx="3352800" cy="251460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ph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3276600"/>
            <a:ext cx="2969419" cy="2209800"/>
          </a:xfrm>
          <a:prstGeom prst="ellipse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2649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Кто из нас не мечтал о путешествии на другие планеты, острова!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457200"/>
            <a:ext cx="1409700" cy="2038350"/>
          </a:xfrm>
        </p:spPr>
      </p:pic>
      <p:pic>
        <p:nvPicPr>
          <p:cNvPr id="5" name="Рисунок 4" descr="photo-242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28800" y="381000"/>
            <a:ext cx="2124075" cy="1591256"/>
          </a:xfrm>
          <a:prstGeom prst="ellipse">
            <a:avLst/>
          </a:prstGeom>
        </p:spPr>
      </p:pic>
      <p:pic>
        <p:nvPicPr>
          <p:cNvPr id="6" name="Рисунок 5" descr="taina.tretiey.planety.0-08-4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1828800"/>
            <a:ext cx="2438400" cy="1828800"/>
          </a:xfrm>
          <a:prstGeom prst="ellipse">
            <a:avLst/>
          </a:prstGeom>
        </p:spPr>
      </p:pic>
      <p:pic>
        <p:nvPicPr>
          <p:cNvPr id="9" name="Рисунок 8" descr="http---www.igrograd.ua-images-60-119tayna-Tajna3Pl0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5200" y="304800"/>
            <a:ext cx="2914650" cy="2058369"/>
          </a:xfrm>
          <a:prstGeom prst="teardrop">
            <a:avLst/>
          </a:prstGeom>
        </p:spPr>
      </p:pic>
      <p:pic>
        <p:nvPicPr>
          <p:cNvPr id="10" name="Рисунок 9" descr="frame_7582_23426-600-60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43200" y="1981200"/>
            <a:ext cx="1778000" cy="1333500"/>
          </a:xfrm>
          <a:prstGeom prst="hexagon">
            <a:avLst/>
          </a:prstGeom>
        </p:spPr>
      </p:pic>
      <p:pic>
        <p:nvPicPr>
          <p:cNvPr id="11" name="Рисунок 10" descr="i (3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467600" y="4114800"/>
            <a:ext cx="1200793" cy="1709738"/>
          </a:xfrm>
          <a:prstGeom prst="rect">
            <a:avLst/>
          </a:prstGeom>
        </p:spPr>
      </p:pic>
      <p:pic>
        <p:nvPicPr>
          <p:cNvPr id="12" name="Рисунок 11" descr="i (1)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124200" y="3352800"/>
            <a:ext cx="1557559" cy="1633538"/>
          </a:xfrm>
          <a:prstGeom prst="flowChartAlternateProcess">
            <a:avLst/>
          </a:prstGeom>
        </p:spPr>
      </p:pic>
      <p:pic>
        <p:nvPicPr>
          <p:cNvPr id="13" name="Рисунок 12" descr="imgh1741351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572000" y="3276600"/>
            <a:ext cx="2845225" cy="2133919"/>
          </a:xfrm>
          <a:prstGeom prst="rect">
            <a:avLst/>
          </a:prstGeom>
        </p:spPr>
      </p:pic>
      <p:pic>
        <p:nvPicPr>
          <p:cNvPr id="14" name="Рисунок 13" descr="i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477000" y="381000"/>
            <a:ext cx="1979982" cy="1404938"/>
          </a:xfrm>
          <a:prstGeom prst="rect">
            <a:avLst/>
          </a:prstGeom>
        </p:spPr>
      </p:pic>
      <p:pic>
        <p:nvPicPr>
          <p:cNvPr id="15" name="Рисунок 14" descr="i (2)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343400" y="2209800"/>
            <a:ext cx="1552575" cy="1135386"/>
          </a:xfrm>
          <a:prstGeom prst="ellipse">
            <a:avLst/>
          </a:prstGeom>
        </p:spPr>
      </p:pic>
      <p:pic>
        <p:nvPicPr>
          <p:cNvPr id="16" name="Рисунок 15" descr="1866810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943600" y="1828800"/>
            <a:ext cx="2743200" cy="1828800"/>
          </a:xfrm>
          <a:prstGeom prst="ellipse">
            <a:avLst/>
          </a:prstGeo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81000"/>
            <a:ext cx="8183880" cy="5654040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Читайте, Дети!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032248"/>
          </a:xfrm>
        </p:spPr>
        <p:txBody>
          <a:bodyPr>
            <a:noAutofit/>
          </a:bodyPr>
          <a:lstStyle/>
          <a:p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Читайте, дети! 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Читайте, мальчишки!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Девчонки, читайте!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Любимые книжки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Ищите на сайте!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В метро, в электричке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И автомобиле,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В гостях или дома,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На даче, на вилле –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Читайте, девчонки!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Читайте, мальчишки!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Плохому не учат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Любимые книжки!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Не всё в этом мире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Легко нам даётся,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И всё же упорный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И мудрый – добьётся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Того, к чему доброе 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Сердце стремится: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Он клетку откроет,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Где птица томится!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И каждый из нас 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Облегчённо вздохнёт,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Поверив, что мудрое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Время – придёт!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И мудрое, новое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Время – придёт!</a:t>
            </a:r>
            <a:b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100" b="1" i="1" dirty="0" smtClean="0">
                <a:solidFill>
                  <a:schemeClr val="accent1">
                    <a:lumMod val="75000"/>
                  </a:schemeClr>
                </a:solidFill>
              </a:rPr>
              <a:t>(Н. </a:t>
            </a:r>
            <a:r>
              <a:rPr lang="ru-RU" sz="1100" b="1" i="1" dirty="0" err="1" smtClean="0">
                <a:solidFill>
                  <a:schemeClr val="accent1">
                    <a:lumMod val="75000"/>
                  </a:schemeClr>
                </a:solidFill>
              </a:rPr>
              <a:t>Пикулева</a:t>
            </a:r>
            <a:r>
              <a:rPr lang="ru-RU" sz="1100" i="1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  <a:endParaRPr lang="ru-RU" sz="11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 descr="ObPtZPEjwa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685800"/>
            <a:ext cx="3886200" cy="2819400"/>
          </a:xfrm>
          <a:prstGeom prst="rect">
            <a:avLst/>
          </a:prstGeom>
        </p:spPr>
      </p:pic>
      <p:pic>
        <p:nvPicPr>
          <p:cNvPr id="6" name="Рисунок 5" descr="i (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3505200"/>
            <a:ext cx="3390900" cy="2047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579120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</a:rPr>
              <a:t>Рекомендации книг для нескучного чтения</a:t>
            </a:r>
            <a:endParaRPr lang="ru-RU" sz="24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sz="40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Мы </a:t>
            </a:r>
            <a:r>
              <a:rPr lang="ru-RU" sz="4000" b="1" i="1" dirty="0" smtClean="0">
                <a:solidFill>
                  <a:srgbClr val="FF0000"/>
                </a:solidFill>
              </a:rPr>
              <a:t>приглашаем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 Вас в</a:t>
            </a:r>
          </a:p>
          <a:p>
            <a:pPr>
              <a:buNone/>
            </a:pP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</a:rPr>
              <a:t>Путешествие!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i="1" dirty="0" smtClean="0">
                <a:solidFill>
                  <a:schemeClr val="accent3"/>
                </a:solidFill>
              </a:rPr>
              <a:t>Окунитесь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 в мир </a:t>
            </a:r>
            <a:r>
              <a:rPr lang="ru-RU" sz="4000" b="1" i="1" dirty="0" smtClean="0">
                <a:solidFill>
                  <a:srgbClr val="00B0F0"/>
                </a:solidFill>
              </a:rPr>
              <a:t>веселого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, смелого, </a:t>
            </a:r>
            <a:r>
              <a:rPr lang="ru-RU" sz="4000" b="1" i="1" dirty="0" smtClean="0">
                <a:solidFill>
                  <a:schemeClr val="accent4">
                    <a:lumMod val="75000"/>
                  </a:schemeClr>
                </a:solidFill>
              </a:rPr>
              <a:t>доброго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, сложного, верного, </a:t>
            </a:r>
            <a:r>
              <a:rPr lang="ru-RU" sz="4000" b="1" i="1" dirty="0" smtClean="0">
                <a:solidFill>
                  <a:schemeClr val="accent1"/>
                </a:solidFill>
              </a:rPr>
              <a:t>смешного </a:t>
            </a: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</a:rPr>
              <a:t>ДЕТСТВА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и приключений!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Итак, начинаем!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47500" lnSpcReduction="20000"/>
          </a:bodyPr>
          <a:lstStyle/>
          <a:p>
            <a:endParaRPr lang="ru-RU" sz="4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4400" b="1" dirty="0" smtClean="0">
                <a:solidFill>
                  <a:srgbClr val="C00000"/>
                </a:solidFill>
              </a:rPr>
              <a:t>У каждого есть в жизни «Берег детства»,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Где море сказок и волшебных снов.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На эту красоту не наглядеться…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Так хочется вернуться вновь и вновь…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Туда, где легкокрылые мечтанья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Летят искать в тумане острова,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Где рыбок чуть заметное мельканье,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Где спряталась подводная трава…</a:t>
            </a:r>
          </a:p>
          <a:p>
            <a:r>
              <a:rPr lang="ru-RU" sz="4400" b="1" dirty="0" smtClean="0">
                <a:solidFill>
                  <a:srgbClr val="C00000"/>
                </a:solidFill>
              </a:rPr>
              <a:t>Где в брызгах солнца радужных купаясь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Плывет, уходит в </a:t>
            </a:r>
            <a:r>
              <a:rPr lang="ru-RU" sz="4400" b="1" dirty="0" err="1" smtClean="0">
                <a:solidFill>
                  <a:srgbClr val="C00000"/>
                </a:solidFill>
              </a:rPr>
              <a:t>голубую</a:t>
            </a:r>
            <a:r>
              <a:rPr lang="ru-RU" sz="4400" b="1" dirty="0" smtClean="0">
                <a:solidFill>
                  <a:srgbClr val="C00000"/>
                </a:solidFill>
              </a:rPr>
              <a:t> даль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Такой знакомый белый-белый парус…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И расставаться с ним… немного… жаль…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skach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3600" y="4038600"/>
            <a:ext cx="2466975" cy="1847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Валентина Осеева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Documents and Settings\Людмила\Рабочий стол\для читательского дневника\oseeva (1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685800"/>
            <a:ext cx="6400800" cy="403860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oseeva-1-203-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4572000"/>
            <a:ext cx="1238250" cy="1238250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Валентина Осеева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956048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одилась 28 апреля 1902 года...</a:t>
            </a:r>
            <a:b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В юные годы Валентина Осеева мечтала стать актрисой и даже поступила на актерский факультет Института им. Н.В. Лысенко в Киеве. Однако все изменил переезд семьи в Москву, а затем в Солнечногорск. В 21 год юная Валя Осеева, придя однажды в трудовую коммуну для беспризорных детей, поняла, что ее настоящее призвание - воспитывать детей. Шестнадцать лет она отдала воспитанию детей-беспризорников и малолетних правонарушителей. Мать будущей писательницы была в числе организаторов в 1924 г. коммун и колоний для обездоленных детей.</a:t>
            </a:r>
            <a:b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Работая воспитательницей в детских учреждениях, на досуге Осеева сочиняла для ребят сказки, сама писала пьесы и ставила их вместе с детьми. Она любила придумывать игры, увлекаясь ими не меньше самих ребят. Именно по требованию своих воспитанников в 1937 г. Осеева отнесла в редакцию свой первый рассказ - «Гришка». А в 1940 г. вышла ее первая книжка «Рыжий кот».</a:t>
            </a:r>
            <a:b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Осеева много писала для малышей - стихи, сказки, короткие рассказы. Ее произведения были отмечены живостью изложения и построены на близких детям сюжетах. Большую любовь у самых маленьких читателей завоевали сборники «Рыжий кот», «Отцовская куртка», «Мой товарищ» и др. Маленькие читатели особенно полюбили цикл рассказов «Волшебное слово», в котором в увлекательных историях, в живых характерах даются образцы человеческих отношений. Эти рассказы-притчи учат вежливости, честности, уважению к людям.</a:t>
            </a:r>
            <a:b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В 1946 г. Осеева начала работать над книгой «Васек Трубачев и его товарищи». Писательница показала, как в безмятежную жизнь мальчишек врывается война, как закаляет их характер, как они учатся дружить, как становятся участниками борьбы с захватчиками. Эта книга была отмечена Государственной премией.</a:t>
            </a:r>
            <a:b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Многие эпизоды нелегкого детства писательницы нашли отражение в ее произведениях. Повесть «</a:t>
            </a:r>
            <a:r>
              <a:rPr lang="ru-RU" sz="3000" dirty="0" err="1" smtClean="0">
                <a:solidFill>
                  <a:schemeClr val="accent1">
                    <a:lumMod val="75000"/>
                  </a:schemeClr>
                </a:solidFill>
              </a:rPr>
              <a:t>Динка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» во многом </a:t>
            </a:r>
            <a:r>
              <a:rPr lang="ru-RU" sz="3000" dirty="0" err="1" smtClean="0">
                <a:solidFill>
                  <a:schemeClr val="accent1">
                    <a:lumMod val="75000"/>
                  </a:schemeClr>
                </a:solidFill>
              </a:rPr>
              <a:t>автобиографична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. Острое чувство справедливости, способность сопереживать вызывали симпатию читателей к </a:t>
            </a:r>
            <a:r>
              <a:rPr lang="ru-RU" sz="3000" dirty="0" err="1" smtClean="0">
                <a:solidFill>
                  <a:schemeClr val="accent1">
                    <a:lumMod val="75000"/>
                  </a:schemeClr>
                </a:solidFill>
              </a:rPr>
              <a:t>Динке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. Эта девочка так полюбилась ребятам, что они не хотели с ней расставаться. Детство отчаянной девчонки совпало со сложными годами первой русской революции 1905 г. </a:t>
            </a:r>
            <a:r>
              <a:rPr lang="ru-RU" sz="3000" dirty="0" err="1" smtClean="0">
                <a:solidFill>
                  <a:schemeClr val="accent1">
                    <a:lumMod val="75000"/>
                  </a:schemeClr>
                </a:solidFill>
              </a:rPr>
              <a:t>Динка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 растет в семье, связанной с революционным подпольем, ее находчивость, смелость выручают взрослых в трудную минуту.</a:t>
            </a:r>
            <a:b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</a:rPr>
              <a:t>...Умерла писательница 5 июля 1969 г. в Москве.</a:t>
            </a:r>
            <a:endParaRPr lang="ru-RU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:\Documents and Settings\Людмила\Рабочий стол\для читательского дневника\91380590_dinka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3352800"/>
            <a:ext cx="1609668" cy="2209800"/>
          </a:xfrm>
          <a:prstGeom prst="rect">
            <a:avLst/>
          </a:prstGeom>
          <a:noFill/>
        </p:spPr>
      </p:pic>
      <p:pic>
        <p:nvPicPr>
          <p:cNvPr id="4" name="Picture 6" descr="C:\Documents and Settings\Людмила\Рабочий стол\для читательского дневника\imgh52678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3886200"/>
            <a:ext cx="1429568" cy="1906587"/>
          </a:xfrm>
          <a:prstGeom prst="rect">
            <a:avLst/>
          </a:prstGeom>
          <a:noFill/>
        </p:spPr>
      </p:pic>
      <p:pic>
        <p:nvPicPr>
          <p:cNvPr id="6148" name="Picture 4" descr="C:\Documents and Settings\Людмила\Рабочий стол\для читательского дневника\i_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3079695"/>
            <a:ext cx="1371600" cy="23305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886200"/>
            <a:ext cx="8183880" cy="214884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 err="1" smtClean="0">
                <a:solidFill>
                  <a:srgbClr val="FF0000"/>
                </a:solidFill>
              </a:rPr>
              <a:t>Динка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Нам  очень –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очень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! понравилась книга В. Осеевой "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Динка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". Главной героиней в этом произведении является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Динка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: смелая, задиристая и неугомонная девочка.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      Очень  было обидно за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Динку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, когда шарманщик не поделился с ней заработком. Было страшно, когда Дина тонула в реке, а отважный Ленька вытаскивал девочку за волосы.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   Это потрясающая история о детской дружбе. Также нам  понравилась семья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Динки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, то, что у нее были такие понимающие  сестры... И взрослые нам  тоже понравились: справедливая мама - Марина , добрая хлопотунья  - Лина, дядя Лека, даже строгая Катя. Нам так захотелось  побывать на даче у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</a:rPr>
              <a:t>Динки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, побегать с ней на берегу реки…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    Эта книжка учит крепкой дружбе, причем детской, такой, что даже не каждый взрослый такой похвастаться может ! Дружба до полного проникновения в дела друга, дружба ,полная понимания, дружба, которая не терпела расставания... 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  Обязательно прочитайте эту книжку  и посмотрите фильм, снятый по мотивам произведения- «Раннее, раннее утро»</a:t>
            </a:r>
          </a:p>
          <a:p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2" descr="C:\Documents and Settings\Людмила\Рабочий стол\для читательского дневника\91380570_dinka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191000"/>
            <a:ext cx="1371600" cy="1882589"/>
          </a:xfrm>
          <a:prstGeom prst="rect">
            <a:avLst/>
          </a:prstGeom>
          <a:noFill/>
        </p:spPr>
      </p:pic>
      <p:pic>
        <p:nvPicPr>
          <p:cNvPr id="8" name="Picture 3" descr="C:\Documents and Settings\Людмила\Рабочий стол\для читательского дневника\1448740807_6881.valentina_oseeva___dinka___hudozhestvennaya_____fb2__d_vu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0" y="4267200"/>
            <a:ext cx="1034634" cy="161102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6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Фильм «Раннее, раннее утро» 1983г.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Documents and Settings\Людмила\Рабочий стол\для читательского дневника\1179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3280833" cy="2060575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4099" name="Picture 3" descr="C:\Documents and Settings\Людмила\Рабочий стол\для читательского дневника\rannee_ut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09800"/>
            <a:ext cx="2590800" cy="289560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4100" name="Picture 4" descr="C:\Documents and Settings\Людмила\Рабочий стол\для читательского дневника\x_3ffce5b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533400"/>
            <a:ext cx="3886200" cy="182880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101" name="Picture 5" descr="C:\Documents and Settings\Людмила\Рабочий стол\для читательского дневника\66c08aac2248253c2d6705703aeedd7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2133600"/>
            <a:ext cx="2362200" cy="2895600"/>
          </a:xfrm>
          <a:prstGeom prst="ellipse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9" name="Рисунок 8" descr="personid55886_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57800" y="2438400"/>
            <a:ext cx="3124200" cy="26670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419600"/>
            <a:ext cx="8183880" cy="1752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Обязательно познакомьтесь с другими рассказами 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В. Осеевой!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074" name="Picture 2" descr="C:\Documents and Settings\Людмила\Рабочий стол\для читательского дневника\490503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533400"/>
            <a:ext cx="3661834" cy="3886200"/>
          </a:xfrm>
          <a:prstGeom prst="rect">
            <a:avLst/>
          </a:prstGeom>
          <a:noFill/>
        </p:spPr>
      </p:pic>
      <p:pic>
        <p:nvPicPr>
          <p:cNvPr id="3075" name="Picture 3" descr="C:\Documents and Settings\Людмила\Рабочий стол\для читательского дневника\-PKIFea6RR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609600"/>
            <a:ext cx="1389861" cy="2114550"/>
          </a:xfrm>
          <a:prstGeom prst="rect">
            <a:avLst/>
          </a:prstGeom>
          <a:noFill/>
        </p:spPr>
      </p:pic>
      <p:pic>
        <p:nvPicPr>
          <p:cNvPr id="3076" name="Picture 4" descr="C:\Documents and Settings\Людмила\Рабочий стол\для читательского дневника\uk7079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524000"/>
            <a:ext cx="1645399" cy="2971800"/>
          </a:xfrm>
          <a:prstGeom prst="rect">
            <a:avLst/>
          </a:prstGeom>
          <a:noFill/>
        </p:spPr>
      </p:pic>
      <p:pic>
        <p:nvPicPr>
          <p:cNvPr id="3077" name="Picture 5" descr="C:\Documents and Settings\Людмила\Рабочий стол\для читательского дневника\19a8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609600"/>
            <a:ext cx="1963579" cy="39624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Евгений Велтистов, </a:t>
            </a:r>
            <a:r>
              <a:rPr lang="ru-RU" sz="2200" dirty="0" smtClean="0">
                <a:solidFill>
                  <a:schemeClr val="accent1">
                    <a:lumMod val="75000"/>
                  </a:schemeClr>
                </a:solidFill>
              </a:rPr>
              <a:t>«Электроник -мальчик из чемодана»</a:t>
            </a:r>
            <a:endParaRPr lang="ru-RU" sz="22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81000"/>
            <a:ext cx="4495800" cy="4648200"/>
          </a:xfr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5" name="Рисунок 4" descr="ScreenShot001_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381000"/>
            <a:ext cx="3625915" cy="4600575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350</TotalTime>
  <Words>463</Words>
  <Application>Microsoft Office PowerPoint</Application>
  <PresentationFormat>Экран (4:3)</PresentationFormat>
  <Paragraphs>34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 Давайте почитаем!!!</vt:lpstr>
      <vt:lpstr>Рекомендации книг для нескучного чтения</vt:lpstr>
      <vt:lpstr>Итак, начинаем!</vt:lpstr>
      <vt:lpstr>Валентина Осеева</vt:lpstr>
      <vt:lpstr>Валентина Осеева</vt:lpstr>
      <vt:lpstr>«Динка»</vt:lpstr>
      <vt:lpstr>Фильм «Раннее, раннее утро» 1983г.</vt:lpstr>
      <vt:lpstr>Обязательно познакомьтесь с другими рассказами  В. Осеевой!</vt:lpstr>
      <vt:lpstr>Евгений Велтистов, «Электроник -мальчик из чемодана»</vt:lpstr>
      <vt:lpstr>«Электроник - мальчик из чемодана», фильм «Приключения электроника»</vt:lpstr>
      <vt:lpstr>«Электроник - мальчик из чемодана»</vt:lpstr>
      <vt:lpstr>Валерий Медведев «Капитан Соври-голова»</vt:lpstr>
      <vt:lpstr>Очень интересные приключения мальчика  Димы и его брата Леши!  Герой напомнил нам Тома Сойера! Проказник, фантазер, не может спокойно жить! А эта история, когда он с братом варил новые ботинки! </vt:lpstr>
      <vt:lpstr>Кто из нас не мечтал о путешествии на другие планеты, острова!</vt:lpstr>
      <vt:lpstr>Читайте, Дети!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РБТ</cp:lastModifiedBy>
  <cp:revision>32</cp:revision>
  <dcterms:modified xsi:type="dcterms:W3CDTF">2022-03-10T02:09:03Z</dcterms:modified>
</cp:coreProperties>
</file>